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heme/themeOverride17.xml" ContentType="application/vnd.openxmlformats-officedocument.themeOverr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theme/themeOverride24.xml" ContentType="application/vnd.openxmlformats-officedocument.themeOverride+xml"/>
  <Override PartName="/ppt/slides/slide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theme/themeOverride20.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heme/themeOverride18.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theme/themeOverride16.xml" ContentType="application/vnd.openxmlformats-officedocument.themeOverride+xml"/>
  <Override PartName="/ppt/theme/themeOverride25.xml" ContentType="application/vnd.openxmlformats-officedocument.themeOverr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theme/themeOverride19.xml" ContentType="application/vnd.openxmlformats-officedocument.themeOverr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theme/themeOverride15.xml" ContentType="application/vnd.openxmlformats-officedocument.themeOverr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heme/themeOverride22.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heme/themeOverride4.xml" ContentType="application/vnd.openxmlformats-officedocument.themeOverrid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4344" r:id="rId3"/>
  </p:sldMasterIdLst>
  <p:notesMasterIdLst>
    <p:notesMasterId r:id="rId48"/>
  </p:notesMasterIdLst>
  <p:handoutMasterIdLst>
    <p:handoutMasterId r:id="rId49"/>
  </p:handoutMasterIdLst>
  <p:sldIdLst>
    <p:sldId id="256" r:id="rId4"/>
    <p:sldId id="279" r:id="rId5"/>
    <p:sldId id="259" r:id="rId6"/>
    <p:sldId id="295" r:id="rId7"/>
    <p:sldId id="296" r:id="rId8"/>
    <p:sldId id="297" r:id="rId9"/>
    <p:sldId id="298" r:id="rId10"/>
    <p:sldId id="309" r:id="rId11"/>
    <p:sldId id="310" r:id="rId12"/>
    <p:sldId id="299" r:id="rId13"/>
    <p:sldId id="312" r:id="rId14"/>
    <p:sldId id="300" r:id="rId15"/>
    <p:sldId id="272" r:id="rId16"/>
    <p:sldId id="294" r:id="rId17"/>
    <p:sldId id="311" r:id="rId18"/>
    <p:sldId id="258" r:id="rId19"/>
    <p:sldId id="264" r:id="rId20"/>
    <p:sldId id="263" r:id="rId21"/>
    <p:sldId id="273" r:id="rId22"/>
    <p:sldId id="262" r:id="rId23"/>
    <p:sldId id="261" r:id="rId24"/>
    <p:sldId id="276" r:id="rId25"/>
    <p:sldId id="275" r:id="rId26"/>
    <p:sldId id="265" r:id="rId27"/>
    <p:sldId id="266" r:id="rId28"/>
    <p:sldId id="268" r:id="rId29"/>
    <p:sldId id="290" r:id="rId30"/>
    <p:sldId id="303" r:id="rId31"/>
    <p:sldId id="269" r:id="rId32"/>
    <p:sldId id="292" r:id="rId33"/>
    <p:sldId id="302" r:id="rId34"/>
    <p:sldId id="307" r:id="rId35"/>
    <p:sldId id="308" r:id="rId36"/>
    <p:sldId id="305" r:id="rId37"/>
    <p:sldId id="306" r:id="rId38"/>
    <p:sldId id="304" r:id="rId39"/>
    <p:sldId id="313" r:id="rId40"/>
    <p:sldId id="314" r:id="rId41"/>
    <p:sldId id="316" r:id="rId42"/>
    <p:sldId id="257" r:id="rId43"/>
    <p:sldId id="274" r:id="rId44"/>
    <p:sldId id="267" r:id="rId45"/>
    <p:sldId id="315" r:id="rId46"/>
    <p:sldId id="280" r:id="rId47"/>
  </p:sldIdLst>
  <p:sldSz cx="9144000" cy="6858000" type="screen4x3"/>
  <p:notesSz cx="7102475" cy="10233025"/>
  <p:defaultTex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modifyVerifier cryptProviderType="rsaFull" cryptAlgorithmClass="hash" cryptAlgorithmType="typeAny" cryptAlgorithmSid="4" spinCount="100000" saltData="qh1LWIQDvsuI5aXsK3JdGQ==" hashData="mFKcsMPLcnnlTa9BR6KFdKsvpxw="/>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7D7D"/>
    <a:srgbClr val="FFABAB"/>
    <a:srgbClr val="FF4F4F"/>
    <a:srgbClr val="FF6600"/>
    <a:srgbClr val="0000FF"/>
    <a:srgbClr val="FFC000"/>
    <a:srgbClr val="3366FF"/>
    <a:srgbClr val="C89664"/>
    <a:srgbClr val="CC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27" autoAdjust="0"/>
    <p:restoredTop sz="90039" autoAdjust="0"/>
  </p:normalViewPr>
  <p:slideViewPr>
    <p:cSldViewPr>
      <p:cViewPr>
        <p:scale>
          <a:sx n="80" d="100"/>
          <a:sy n="80" d="100"/>
        </p:scale>
        <p:origin x="-907" y="72"/>
      </p:cViewPr>
      <p:guideLst>
        <p:guide orient="horz" pos="2160"/>
        <p:guide pos="2880"/>
      </p:guideLst>
    </p:cSldViewPr>
  </p:slideViewPr>
  <p:outlineViewPr>
    <p:cViewPr>
      <p:scale>
        <a:sx n="33" d="100"/>
        <a:sy n="33" d="100"/>
      </p:scale>
      <p:origin x="0" y="1699"/>
    </p:cViewPr>
  </p:outlineViewPr>
  <p:notesTextViewPr>
    <p:cViewPr>
      <p:scale>
        <a:sx n="1" d="1"/>
        <a:sy n="1" d="1"/>
      </p:scale>
      <p:origin x="0" y="254"/>
    </p:cViewPr>
  </p:notesTextViewPr>
  <p:sorterViewPr>
    <p:cViewPr>
      <p:scale>
        <a:sx n="66" d="100"/>
        <a:sy n="66" d="100"/>
      </p:scale>
      <p:origin x="0" y="931"/>
    </p:cViewPr>
  </p:sorterViewPr>
  <p:notesViewPr>
    <p:cSldViewPr>
      <p:cViewPr>
        <p:scale>
          <a:sx n="100" d="100"/>
          <a:sy n="100" d="100"/>
        </p:scale>
        <p:origin x="-1728" y="1296"/>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D:\Donn&#233;es%20Utilisateurs\svgde\Mes%20documents\FFESSM\Documents%20perso\Formation\THEORIE\N4\13%20Mod&#232;les%20de%20d&#233;compression%20et%20&#233;laboration%20des%20tables\Cours\Classeur1.xlsx" TargetMode="External"/><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Microsoft_Office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Microsoft_Office_Excel2.xlsx"/></Relationships>
</file>

<file path=ppt/charts/_rels/chart4.xml.rels><?xml version="1.0" encoding="UTF-8" standalone="yes"?>
<Relationships xmlns="http://schemas.openxmlformats.org/package/2006/relationships"><Relationship Id="rId2" Type="http://schemas.openxmlformats.org/officeDocument/2006/relationships/oleObject" Target="file:///D:\Donn&#233;es%20utilisateurs\svgde\Mes%20documents\FFESSM\Cl&#233;_ABE1\N4\13%20Mod&#232;les%20de%20d&#233;compression%20et%20&#233;laboration%20des%20tables\Cours\Classeur2.xlsx" TargetMode="External"/><Relationship Id="rId1" Type="http://schemas.openxmlformats.org/officeDocument/2006/relationships/themeOverride" Target="../theme/themeOverride14.xml"/></Relationships>
</file>

<file path=ppt/charts/_rels/chart5.xml.rels><?xml version="1.0" encoding="UTF-8" standalone="yes"?>
<Relationships xmlns="http://schemas.openxmlformats.org/package/2006/relationships"><Relationship Id="rId2" Type="http://schemas.openxmlformats.org/officeDocument/2006/relationships/oleObject" Target="file:///D:\Donn&#233;es%20utilisateurs\svgde\Mes%20documents\FFESSM\Cl&#233;_ABE1\N4\13%20Mod&#232;les%20de%20d&#233;compression%20et%20&#233;laboration%20des%20tables\Cours\Classeur2.xlsx" TargetMode="External"/><Relationship Id="rId1" Type="http://schemas.openxmlformats.org/officeDocument/2006/relationships/themeOverride" Target="../theme/themeOverride16.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plotArea>
      <c:layout/>
      <c:lineChart>
        <c:grouping val="standard"/>
        <c:ser>
          <c:idx val="1"/>
          <c:order val="0"/>
          <c:tx>
            <c:strRef>
              <c:f>Feuil3!$C$3</c:f>
              <c:strCache>
                <c:ptCount val="1"/>
                <c:pt idx="0">
                  <c:v>Sc MN90 (5 mn)</c:v>
                </c:pt>
              </c:strCache>
            </c:strRef>
          </c:tx>
          <c:spPr>
            <a:ln>
              <a:solidFill>
                <a:srgbClr val="002060"/>
              </a:solidFill>
            </a:ln>
          </c:spPr>
          <c:marker>
            <c:symbol val="none"/>
          </c:marker>
          <c:cat>
            <c:numRef>
              <c:f>Feuil3!$A$4:$A$10</c:f>
              <c:numCache>
                <c:formatCode>General</c:formatCode>
                <c:ptCount val="7"/>
                <c:pt idx="0">
                  <c:v>0</c:v>
                </c:pt>
                <c:pt idx="1">
                  <c:v>1</c:v>
                </c:pt>
                <c:pt idx="2">
                  <c:v>2</c:v>
                </c:pt>
                <c:pt idx="3">
                  <c:v>3</c:v>
                </c:pt>
                <c:pt idx="4">
                  <c:v>4</c:v>
                </c:pt>
                <c:pt idx="5">
                  <c:v>5</c:v>
                </c:pt>
                <c:pt idx="6">
                  <c:v>6</c:v>
                </c:pt>
              </c:numCache>
            </c:numRef>
          </c:cat>
          <c:val>
            <c:numRef>
              <c:f>Feuil3!$C$4:$C$10</c:f>
              <c:numCache>
                <c:formatCode>General</c:formatCode>
                <c:ptCount val="7"/>
                <c:pt idx="0">
                  <c:v>0</c:v>
                </c:pt>
                <c:pt idx="1">
                  <c:v>2.72</c:v>
                </c:pt>
                <c:pt idx="2">
                  <c:v>5.44</c:v>
                </c:pt>
                <c:pt idx="3">
                  <c:v>8.16</c:v>
                </c:pt>
                <c:pt idx="4">
                  <c:v>10.88</c:v>
                </c:pt>
                <c:pt idx="5">
                  <c:v>13.600000000000001</c:v>
                </c:pt>
                <c:pt idx="6">
                  <c:v>16.32</c:v>
                </c:pt>
              </c:numCache>
            </c:numRef>
          </c:val>
        </c:ser>
        <c:ser>
          <c:idx val="3"/>
          <c:order val="1"/>
          <c:tx>
            <c:strRef>
              <c:f>Feuil3!$D$3</c:f>
              <c:strCache>
                <c:ptCount val="1"/>
                <c:pt idx="0">
                  <c:v>Sc MN90 (120 mn)</c:v>
                </c:pt>
              </c:strCache>
            </c:strRef>
          </c:tx>
          <c:spPr>
            <a:ln>
              <a:solidFill>
                <a:srgbClr val="00FF00"/>
              </a:solidFill>
            </a:ln>
          </c:spPr>
          <c:marker>
            <c:symbol val="none"/>
          </c:marker>
          <c:val>
            <c:numRef>
              <c:f>Feuil3!$D$4:$D$10</c:f>
              <c:numCache>
                <c:formatCode>General</c:formatCode>
                <c:ptCount val="7"/>
                <c:pt idx="0">
                  <c:v>0</c:v>
                </c:pt>
                <c:pt idx="1">
                  <c:v>1.54</c:v>
                </c:pt>
                <c:pt idx="2">
                  <c:v>3.08</c:v>
                </c:pt>
                <c:pt idx="3">
                  <c:v>4.6199999999999966</c:v>
                </c:pt>
                <c:pt idx="4">
                  <c:v>6.1599999999999975</c:v>
                </c:pt>
                <c:pt idx="5">
                  <c:v>7.7</c:v>
                </c:pt>
                <c:pt idx="6">
                  <c:v>9.24</c:v>
                </c:pt>
              </c:numCache>
            </c:numRef>
          </c:val>
        </c:ser>
        <c:ser>
          <c:idx val="0"/>
          <c:order val="2"/>
          <c:tx>
            <c:strRef>
              <c:f>Feuil3!$B$3</c:f>
              <c:strCache>
                <c:ptCount val="1"/>
                <c:pt idx="0">
                  <c:v>S = 1</c:v>
                </c:pt>
              </c:strCache>
            </c:strRef>
          </c:tx>
          <c:spPr>
            <a:ln>
              <a:solidFill>
                <a:srgbClr val="808000"/>
              </a:solidFill>
            </a:ln>
          </c:spPr>
          <c:marker>
            <c:symbol val="none"/>
          </c:marker>
          <c:cat>
            <c:numRef>
              <c:f>Feuil3!$A$4:$A$10</c:f>
              <c:numCache>
                <c:formatCode>General</c:formatCode>
                <c:ptCount val="7"/>
                <c:pt idx="0">
                  <c:v>0</c:v>
                </c:pt>
                <c:pt idx="1">
                  <c:v>1</c:v>
                </c:pt>
                <c:pt idx="2">
                  <c:v>2</c:v>
                </c:pt>
                <c:pt idx="3">
                  <c:v>3</c:v>
                </c:pt>
                <c:pt idx="4">
                  <c:v>4</c:v>
                </c:pt>
                <c:pt idx="5">
                  <c:v>5</c:v>
                </c:pt>
                <c:pt idx="6">
                  <c:v>6</c:v>
                </c:pt>
              </c:numCache>
            </c:numRef>
          </c:cat>
          <c:val>
            <c:numRef>
              <c:f>Feuil3!$B$4:$B$10</c:f>
              <c:numCache>
                <c:formatCode>General</c:formatCode>
                <c:ptCount val="7"/>
                <c:pt idx="0">
                  <c:v>0</c:v>
                </c:pt>
                <c:pt idx="1">
                  <c:v>1</c:v>
                </c:pt>
                <c:pt idx="2">
                  <c:v>2</c:v>
                </c:pt>
                <c:pt idx="3">
                  <c:v>3</c:v>
                </c:pt>
                <c:pt idx="4">
                  <c:v>4</c:v>
                </c:pt>
                <c:pt idx="5">
                  <c:v>5</c:v>
                </c:pt>
                <c:pt idx="6">
                  <c:v>6</c:v>
                </c:pt>
              </c:numCache>
            </c:numRef>
          </c:val>
        </c:ser>
        <c:marker val="1"/>
        <c:axId val="61968384"/>
        <c:axId val="61969920"/>
      </c:lineChart>
      <c:catAx>
        <c:axId val="61968384"/>
        <c:scaling>
          <c:orientation val="minMax"/>
        </c:scaling>
        <c:axPos val="b"/>
        <c:majorGridlines/>
        <c:numFmt formatCode="General" sourceLinked="0"/>
        <c:minorTickMark val="in"/>
        <c:tickLblPos val="low"/>
        <c:crossAx val="61969920"/>
        <c:crosses val="autoZero"/>
        <c:lblAlgn val="ctr"/>
        <c:lblOffset val="100"/>
        <c:tickLblSkip val="1"/>
      </c:catAx>
      <c:valAx>
        <c:axId val="61969920"/>
        <c:scaling>
          <c:orientation val="minMax"/>
          <c:max val="12"/>
        </c:scaling>
        <c:axPos val="l"/>
        <c:majorGridlines/>
        <c:numFmt formatCode="General" sourceLinked="1"/>
        <c:tickLblPos val="nextTo"/>
        <c:crossAx val="61968384"/>
        <c:crosses val="autoZero"/>
        <c:crossBetween val="midCat"/>
        <c:majorUnit val="1"/>
      </c:valAx>
    </c:plotArea>
    <c:legend>
      <c:legendPos val="r"/>
      <c:layout>
        <c:manualLayout>
          <c:xMode val="edge"/>
          <c:yMode val="edge"/>
          <c:x val="0.69304259974717364"/>
          <c:y val="0.31864842137451665"/>
          <c:w val="0.28116706350616583"/>
          <c:h val="0.18147312896567538"/>
        </c:manualLayout>
      </c:layout>
      <c:txPr>
        <a:bodyPr/>
        <a:lstStyle/>
        <a:p>
          <a:pPr>
            <a:defRPr sz="1100"/>
          </a:pPr>
          <a:endParaRPr lang="fr-FR"/>
        </a:p>
      </c:txPr>
    </c:legend>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4.0847104519773997E-2"/>
          <c:y val="3.6362654320987627E-2"/>
          <c:w val="0.69328036723163555"/>
          <c:h val="0.84352028218694886"/>
        </c:manualLayout>
      </c:layout>
      <c:lineChart>
        <c:grouping val="standard"/>
        <c:ser>
          <c:idx val="1"/>
          <c:order val="0"/>
          <c:tx>
            <c:strRef>
              <c:f>Feuil3!$C$3</c:f>
              <c:strCache>
                <c:ptCount val="1"/>
                <c:pt idx="0">
                  <c:v> Sc MN90 (5 mn)</c:v>
                </c:pt>
              </c:strCache>
            </c:strRef>
          </c:tx>
          <c:marker>
            <c:symbol val="none"/>
          </c:marker>
          <c:val>
            <c:numRef>
              <c:f>Feuil3!$C$4:$C$10</c:f>
              <c:numCache>
                <c:formatCode>General</c:formatCode>
                <c:ptCount val="7"/>
                <c:pt idx="0">
                  <c:v>0</c:v>
                </c:pt>
                <c:pt idx="1">
                  <c:v>2.72</c:v>
                </c:pt>
                <c:pt idx="2">
                  <c:v>5.44</c:v>
                </c:pt>
                <c:pt idx="3">
                  <c:v>8.16</c:v>
                </c:pt>
                <c:pt idx="4">
                  <c:v>10.88</c:v>
                </c:pt>
                <c:pt idx="5">
                  <c:v>13.600000000000001</c:v>
                </c:pt>
                <c:pt idx="6">
                  <c:v>16.32</c:v>
                </c:pt>
              </c:numCache>
            </c:numRef>
          </c:val>
        </c:ser>
        <c:ser>
          <c:idx val="0"/>
          <c:order val="1"/>
          <c:tx>
            <c:strRef>
              <c:f>Feuil3!$B$3</c:f>
              <c:strCache>
                <c:ptCount val="1"/>
                <c:pt idx="0">
                  <c:v> S = 1</c:v>
                </c:pt>
              </c:strCache>
            </c:strRef>
          </c:tx>
          <c:marker>
            <c:symbol val="none"/>
          </c:marker>
          <c:cat>
            <c:numRef>
              <c:f>Feuil3!$A$4:$A$10</c:f>
              <c:numCache>
                <c:formatCode>General</c:formatCode>
                <c:ptCount val="7"/>
                <c:pt idx="0">
                  <c:v>0</c:v>
                </c:pt>
                <c:pt idx="1">
                  <c:v>1</c:v>
                </c:pt>
                <c:pt idx="2">
                  <c:v>2</c:v>
                </c:pt>
                <c:pt idx="3">
                  <c:v>3</c:v>
                </c:pt>
                <c:pt idx="4">
                  <c:v>4</c:v>
                </c:pt>
                <c:pt idx="5">
                  <c:v>5</c:v>
                </c:pt>
                <c:pt idx="6">
                  <c:v>6</c:v>
                </c:pt>
              </c:numCache>
            </c:numRef>
          </c:cat>
          <c:val>
            <c:numRef>
              <c:f>Feuil3!$B$4:$B$10</c:f>
              <c:numCache>
                <c:formatCode>General</c:formatCode>
                <c:ptCount val="7"/>
                <c:pt idx="0">
                  <c:v>0</c:v>
                </c:pt>
                <c:pt idx="1">
                  <c:v>1</c:v>
                </c:pt>
                <c:pt idx="2">
                  <c:v>2</c:v>
                </c:pt>
                <c:pt idx="3">
                  <c:v>3</c:v>
                </c:pt>
                <c:pt idx="4">
                  <c:v>4</c:v>
                </c:pt>
                <c:pt idx="5">
                  <c:v>5</c:v>
                </c:pt>
                <c:pt idx="6">
                  <c:v>6</c:v>
                </c:pt>
              </c:numCache>
            </c:numRef>
          </c:val>
        </c:ser>
        <c:ser>
          <c:idx val="2"/>
          <c:order val="2"/>
          <c:tx>
            <c:strRef>
              <c:f>Feuil3!$G$3</c:f>
              <c:strCache>
                <c:ptCount val="1"/>
                <c:pt idx="0">
                  <c:v> M value (5 mn)</c:v>
                </c:pt>
              </c:strCache>
            </c:strRef>
          </c:tx>
          <c:spPr>
            <a:ln>
              <a:solidFill>
                <a:srgbClr val="00FF00"/>
              </a:solidFill>
            </a:ln>
          </c:spPr>
          <c:marker>
            <c:symbol val="none"/>
          </c:marker>
          <c:val>
            <c:numRef>
              <c:f>Feuil3!$G$4:$G$10</c:f>
              <c:numCache>
                <c:formatCode>General</c:formatCode>
                <c:ptCount val="7"/>
                <c:pt idx="0">
                  <c:v>1.1696</c:v>
                </c:pt>
                <c:pt idx="1">
                  <c:v>2.96235726066692</c:v>
                </c:pt>
                <c:pt idx="2">
                  <c:v>4.7551145213337831</c:v>
                </c:pt>
                <c:pt idx="3">
                  <c:v>6.5478717820007173</c:v>
                </c:pt>
                <c:pt idx="4">
                  <c:v>8.3406290426676222</c:v>
                </c:pt>
                <c:pt idx="5">
                  <c:v>10.133386303334518</c:v>
                </c:pt>
                <c:pt idx="6">
                  <c:v>11.926143564001435</c:v>
                </c:pt>
              </c:numCache>
            </c:numRef>
          </c:val>
        </c:ser>
        <c:marker val="1"/>
        <c:axId val="192408576"/>
        <c:axId val="192815872"/>
      </c:lineChart>
      <c:catAx>
        <c:axId val="192408576"/>
        <c:scaling>
          <c:orientation val="minMax"/>
        </c:scaling>
        <c:axPos val="b"/>
        <c:majorGridlines/>
        <c:numFmt formatCode="General" sourceLinked="0"/>
        <c:minorTickMark val="in"/>
        <c:tickLblPos val="low"/>
        <c:txPr>
          <a:bodyPr/>
          <a:lstStyle/>
          <a:p>
            <a:pPr>
              <a:defRPr sz="1800" baseline="0"/>
            </a:pPr>
            <a:endParaRPr lang="fr-FR"/>
          </a:p>
        </c:txPr>
        <c:crossAx val="192815872"/>
        <c:crosses val="autoZero"/>
        <c:lblAlgn val="ctr"/>
        <c:lblOffset val="100"/>
        <c:tickLblSkip val="1"/>
      </c:catAx>
      <c:valAx>
        <c:axId val="192815872"/>
        <c:scaling>
          <c:orientation val="minMax"/>
          <c:max val="7"/>
        </c:scaling>
        <c:axPos val="l"/>
        <c:majorGridlines/>
        <c:numFmt formatCode="General" sourceLinked="1"/>
        <c:tickLblPos val="nextTo"/>
        <c:txPr>
          <a:bodyPr/>
          <a:lstStyle/>
          <a:p>
            <a:pPr>
              <a:defRPr sz="1800" baseline="0"/>
            </a:pPr>
            <a:endParaRPr lang="fr-FR"/>
          </a:p>
        </c:txPr>
        <c:crossAx val="192408576"/>
        <c:crosses val="autoZero"/>
        <c:crossBetween val="midCat"/>
        <c:majorUnit val="1"/>
      </c:valAx>
    </c:plotArea>
    <c:plotVisOnly val="1"/>
    <c:dispBlanksAs val="zero"/>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plotArea>
      <c:layout/>
      <c:lineChart>
        <c:grouping val="standard"/>
        <c:ser>
          <c:idx val="0"/>
          <c:order val="0"/>
          <c:tx>
            <c:strRef>
              <c:f>Feuil3!$B$3</c:f>
              <c:strCache>
                <c:ptCount val="1"/>
                <c:pt idx="0">
                  <c:v> S = 1</c:v>
                </c:pt>
              </c:strCache>
            </c:strRef>
          </c:tx>
          <c:marker>
            <c:symbol val="none"/>
          </c:marker>
          <c:cat>
            <c:numRef>
              <c:f>Feuil3!$A$4:$A$10</c:f>
              <c:numCache>
                <c:formatCode>General</c:formatCode>
                <c:ptCount val="7"/>
                <c:pt idx="0">
                  <c:v>0</c:v>
                </c:pt>
                <c:pt idx="1">
                  <c:v>1</c:v>
                </c:pt>
                <c:pt idx="2">
                  <c:v>2</c:v>
                </c:pt>
                <c:pt idx="3">
                  <c:v>3</c:v>
                </c:pt>
                <c:pt idx="4">
                  <c:v>4</c:v>
                </c:pt>
                <c:pt idx="5">
                  <c:v>5</c:v>
                </c:pt>
                <c:pt idx="6">
                  <c:v>6</c:v>
                </c:pt>
              </c:numCache>
            </c:numRef>
          </c:cat>
          <c:val>
            <c:numRef>
              <c:f>Feuil3!$B$4:$B$10</c:f>
              <c:numCache>
                <c:formatCode>General</c:formatCode>
                <c:ptCount val="7"/>
                <c:pt idx="0">
                  <c:v>0</c:v>
                </c:pt>
                <c:pt idx="1">
                  <c:v>1</c:v>
                </c:pt>
                <c:pt idx="2">
                  <c:v>2</c:v>
                </c:pt>
                <c:pt idx="3">
                  <c:v>3</c:v>
                </c:pt>
                <c:pt idx="4">
                  <c:v>4</c:v>
                </c:pt>
                <c:pt idx="5">
                  <c:v>5</c:v>
                </c:pt>
                <c:pt idx="6">
                  <c:v>6</c:v>
                </c:pt>
              </c:numCache>
            </c:numRef>
          </c:val>
          <c:extLst xmlns:c16r2="http://schemas.microsoft.com/office/drawing/2015/06/chart">
            <c:ext xmlns:c16="http://schemas.microsoft.com/office/drawing/2014/chart" uri="{C3380CC4-5D6E-409C-BE32-E72D297353CC}">
              <c16:uniqueId val="{00000000-C458-43DE-93E7-27CE6DE48023}"/>
            </c:ext>
          </c:extLst>
        </c:ser>
        <c:ser>
          <c:idx val="2"/>
          <c:order val="1"/>
          <c:tx>
            <c:strRef>
              <c:f>Feuil3!$G$3</c:f>
              <c:strCache>
                <c:ptCount val="1"/>
                <c:pt idx="0">
                  <c:v> M value (5 mn)</c:v>
                </c:pt>
              </c:strCache>
            </c:strRef>
          </c:tx>
          <c:spPr>
            <a:ln>
              <a:solidFill>
                <a:srgbClr val="008000"/>
              </a:solidFill>
            </a:ln>
          </c:spPr>
          <c:marker>
            <c:symbol val="none"/>
          </c:marker>
          <c:val>
            <c:numRef>
              <c:f>Feuil3!$G$4:$G$10</c:f>
              <c:numCache>
                <c:formatCode>General</c:formatCode>
                <c:ptCount val="7"/>
                <c:pt idx="0">
                  <c:v>1.1696</c:v>
                </c:pt>
                <c:pt idx="1">
                  <c:v>2.9623572606669266</c:v>
                </c:pt>
                <c:pt idx="2">
                  <c:v>4.7551145213337671</c:v>
                </c:pt>
                <c:pt idx="3">
                  <c:v>6.5478717820007173</c:v>
                </c:pt>
                <c:pt idx="4">
                  <c:v>8.3406290426676222</c:v>
                </c:pt>
                <c:pt idx="5">
                  <c:v>10.133386303334518</c:v>
                </c:pt>
                <c:pt idx="6">
                  <c:v>11.926143564001435</c:v>
                </c:pt>
              </c:numCache>
            </c:numRef>
          </c:val>
          <c:extLst xmlns:c16r2="http://schemas.microsoft.com/office/drawing/2015/06/chart">
            <c:ext xmlns:c16="http://schemas.microsoft.com/office/drawing/2014/chart" uri="{C3380CC4-5D6E-409C-BE32-E72D297353CC}">
              <c16:uniqueId val="{00000001-C458-43DE-93E7-27CE6DE48023}"/>
            </c:ext>
          </c:extLst>
        </c:ser>
        <c:marker val="1"/>
        <c:axId val="193353600"/>
        <c:axId val="193355136"/>
      </c:lineChart>
      <c:catAx>
        <c:axId val="193353600"/>
        <c:scaling>
          <c:orientation val="minMax"/>
        </c:scaling>
        <c:axPos val="b"/>
        <c:majorGridlines>
          <c:spPr>
            <a:ln>
              <a:solidFill>
                <a:schemeClr val="bg1">
                  <a:lumMod val="75000"/>
                </a:schemeClr>
              </a:solidFill>
            </a:ln>
          </c:spPr>
        </c:majorGridlines>
        <c:numFmt formatCode="General" sourceLinked="0"/>
        <c:minorTickMark val="in"/>
        <c:tickLblPos val="low"/>
        <c:txPr>
          <a:bodyPr/>
          <a:lstStyle/>
          <a:p>
            <a:pPr>
              <a:defRPr sz="1800" baseline="0"/>
            </a:pPr>
            <a:endParaRPr lang="fr-FR"/>
          </a:p>
        </c:txPr>
        <c:crossAx val="193355136"/>
        <c:crosses val="autoZero"/>
        <c:lblAlgn val="ctr"/>
        <c:lblOffset val="100"/>
        <c:tickLblSkip val="1"/>
      </c:catAx>
      <c:valAx>
        <c:axId val="193355136"/>
        <c:scaling>
          <c:orientation val="minMax"/>
          <c:max val="7"/>
        </c:scaling>
        <c:axPos val="l"/>
        <c:majorGridlines>
          <c:spPr>
            <a:ln>
              <a:solidFill>
                <a:schemeClr val="bg1">
                  <a:lumMod val="75000"/>
                </a:schemeClr>
              </a:solidFill>
            </a:ln>
          </c:spPr>
        </c:majorGridlines>
        <c:numFmt formatCode="General" sourceLinked="1"/>
        <c:tickLblPos val="nextTo"/>
        <c:txPr>
          <a:bodyPr/>
          <a:lstStyle/>
          <a:p>
            <a:pPr>
              <a:defRPr sz="1800" baseline="0"/>
            </a:pPr>
            <a:endParaRPr lang="fr-FR"/>
          </a:p>
        </c:txPr>
        <c:crossAx val="193353600"/>
        <c:crosses val="autoZero"/>
        <c:crossBetween val="midCat"/>
        <c:majorUnit val="1"/>
      </c:valAx>
    </c:plotArea>
    <c:legend>
      <c:legendPos val="r"/>
      <c:legendEntry>
        <c:idx val="0"/>
        <c:txPr>
          <a:bodyPr/>
          <a:lstStyle/>
          <a:p>
            <a:pPr>
              <a:defRPr sz="1800" baseline="0">
                <a:solidFill>
                  <a:schemeClr val="tx2"/>
                </a:solidFill>
              </a:defRPr>
            </a:pPr>
            <a:endParaRPr lang="fr-FR"/>
          </a:p>
        </c:txPr>
      </c:legendEntry>
      <c:legendEntry>
        <c:idx val="1"/>
        <c:txPr>
          <a:bodyPr/>
          <a:lstStyle/>
          <a:p>
            <a:pPr>
              <a:defRPr sz="1800" baseline="0">
                <a:solidFill>
                  <a:srgbClr val="006600"/>
                </a:solidFill>
              </a:defRPr>
            </a:pPr>
            <a:endParaRPr lang="fr-FR"/>
          </a:p>
        </c:txPr>
      </c:legendEntry>
      <c:layout>
        <c:manualLayout>
          <c:xMode val="edge"/>
          <c:yMode val="edge"/>
          <c:x val="0.7715313088512239"/>
          <c:y val="0.16190674603174604"/>
          <c:w val="0.21651012241054621"/>
          <c:h val="0.15541931216931484"/>
        </c:manualLayout>
      </c:layout>
    </c:legend>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plotArea>
      <c:layout/>
      <c:lineChart>
        <c:grouping val="standard"/>
        <c:ser>
          <c:idx val="0"/>
          <c:order val="0"/>
          <c:tx>
            <c:strRef>
              <c:f>Feuil3!$C$3</c:f>
              <c:strCache>
                <c:ptCount val="1"/>
                <c:pt idx="0">
                  <c:v> S = 1 TN2=Pabs</c:v>
                </c:pt>
              </c:strCache>
            </c:strRef>
          </c:tx>
          <c:marker>
            <c:symbol val="none"/>
          </c:marker>
          <c:cat>
            <c:numRef>
              <c:f>Feuil3!$A$4:$A$10</c:f>
              <c:numCache>
                <c:formatCode>General</c:formatCode>
                <c:ptCount val="7"/>
                <c:pt idx="0">
                  <c:v>0</c:v>
                </c:pt>
                <c:pt idx="1">
                  <c:v>1</c:v>
                </c:pt>
                <c:pt idx="2">
                  <c:v>2</c:v>
                </c:pt>
                <c:pt idx="3">
                  <c:v>3</c:v>
                </c:pt>
                <c:pt idx="4">
                  <c:v>4</c:v>
                </c:pt>
                <c:pt idx="5">
                  <c:v>5</c:v>
                </c:pt>
                <c:pt idx="6">
                  <c:v>6</c:v>
                </c:pt>
              </c:numCache>
            </c:numRef>
          </c:cat>
          <c:val>
            <c:numRef>
              <c:f>Feuil3!$C$4:$C$10</c:f>
              <c:numCache>
                <c:formatCode>General</c:formatCode>
                <c:ptCount val="7"/>
                <c:pt idx="0">
                  <c:v>0</c:v>
                </c:pt>
                <c:pt idx="1">
                  <c:v>1</c:v>
                </c:pt>
                <c:pt idx="2">
                  <c:v>2</c:v>
                </c:pt>
                <c:pt idx="3">
                  <c:v>3</c:v>
                </c:pt>
                <c:pt idx="4">
                  <c:v>4</c:v>
                </c:pt>
                <c:pt idx="5">
                  <c:v>5</c:v>
                </c:pt>
                <c:pt idx="6">
                  <c:v>6</c:v>
                </c:pt>
              </c:numCache>
            </c:numRef>
          </c:val>
          <c:extLst xmlns:c16r2="http://schemas.microsoft.com/office/drawing/2015/06/chart">
            <c:ext xmlns:c16="http://schemas.microsoft.com/office/drawing/2014/chart" uri="{C3380CC4-5D6E-409C-BE32-E72D297353CC}">
              <c16:uniqueId val="{00000000-A48E-4608-B756-9A7142A744BD}"/>
            </c:ext>
          </c:extLst>
        </c:ser>
        <c:ser>
          <c:idx val="2"/>
          <c:order val="1"/>
          <c:tx>
            <c:strRef>
              <c:f>Feuil3!$G$3</c:f>
              <c:strCache>
                <c:ptCount val="1"/>
                <c:pt idx="0">
                  <c:v> M value (5 mn)</c:v>
                </c:pt>
              </c:strCache>
            </c:strRef>
          </c:tx>
          <c:spPr>
            <a:ln>
              <a:solidFill>
                <a:srgbClr val="008000"/>
              </a:solidFill>
            </a:ln>
          </c:spPr>
          <c:marker>
            <c:symbol val="none"/>
          </c:marker>
          <c:val>
            <c:numRef>
              <c:f>Feuil3!$G$4:$G$10</c:f>
              <c:numCache>
                <c:formatCode>General</c:formatCode>
                <c:ptCount val="7"/>
                <c:pt idx="0">
                  <c:v>1.1696</c:v>
                </c:pt>
                <c:pt idx="1">
                  <c:v>2.9623572606669266</c:v>
                </c:pt>
                <c:pt idx="2">
                  <c:v>4.7551145213337671</c:v>
                </c:pt>
                <c:pt idx="3">
                  <c:v>6.5478717820007173</c:v>
                </c:pt>
                <c:pt idx="4">
                  <c:v>8.3406290426676222</c:v>
                </c:pt>
                <c:pt idx="5">
                  <c:v>10.133386303334518</c:v>
                </c:pt>
                <c:pt idx="6">
                  <c:v>11.926143564001435</c:v>
                </c:pt>
              </c:numCache>
            </c:numRef>
          </c:val>
          <c:extLst xmlns:c16r2="http://schemas.microsoft.com/office/drawing/2015/06/chart">
            <c:ext xmlns:c16="http://schemas.microsoft.com/office/drawing/2014/chart" uri="{C3380CC4-5D6E-409C-BE32-E72D297353CC}">
              <c16:uniqueId val="{00000001-A48E-4608-B756-9A7142A744BD}"/>
            </c:ext>
          </c:extLst>
        </c:ser>
        <c:marker val="1"/>
        <c:axId val="106280064"/>
        <c:axId val="106281600"/>
        <c:extLst xmlns:c16r2="http://schemas.microsoft.com/office/drawing/2015/06/chart">
          <c:ext xmlns:c15="http://schemas.microsoft.com/office/drawing/2012/chart" uri="{02D57815-91ED-43cb-92C2-25804820EDAC}">
            <c15:filteredLineSeries>
              <c15:ser>
                <c:idx val="1"/>
                <c:order val="0"/>
                <c:tx>
                  <c:strRef>
                    <c:extLst>
                      <c:ext uri="{02D57815-91ED-43cb-92C2-25804820EDAC}">
                        <c15:formulaRef>
                          <c15:sqref>Feuil3!$D$3</c15:sqref>
                        </c15:formulaRef>
                      </c:ext>
                    </c:extLst>
                    <c:strCache>
                      <c:ptCount val="1"/>
                      <c:pt idx="0">
                        <c:v> Sc MN90 (5 mn)</c:v>
                      </c:pt>
                    </c:strCache>
                  </c:strRef>
                </c:tx>
                <c:marker>
                  <c:symbol val="none"/>
                </c:marker>
                <c:val>
                  <c:numRef>
                    <c:extLst>
                      <c:ext uri="{02D57815-91ED-43cb-92C2-25804820EDAC}">
                        <c15:formulaRef>
                          <c15:sqref>Feuil3!$D$4:$D$10</c15:sqref>
                        </c15:formulaRef>
                      </c:ext>
                    </c:extLst>
                    <c:numCache>
                      <c:formatCode>General</c:formatCode>
                      <c:ptCount val="7"/>
                      <c:pt idx="0">
                        <c:v>0</c:v>
                      </c:pt>
                      <c:pt idx="1">
                        <c:v>2.72</c:v>
                      </c:pt>
                      <c:pt idx="2">
                        <c:v>5.44</c:v>
                      </c:pt>
                      <c:pt idx="3">
                        <c:v>8.16</c:v>
                      </c:pt>
                      <c:pt idx="4">
                        <c:v>10.88</c:v>
                      </c:pt>
                      <c:pt idx="5">
                        <c:v>13.600000000000001</c:v>
                      </c:pt>
                      <c:pt idx="6">
                        <c:v>16.32</c:v>
                      </c:pt>
                    </c:numCache>
                  </c:numRef>
                </c:val>
                <c:smooth val="0"/>
                <c:extLst>
                  <c:ext xmlns:c16="http://schemas.microsoft.com/office/drawing/2014/chart" uri="{C3380CC4-5D6E-409C-BE32-E72D297353CC}">
                    <c16:uniqueId val="{00000004-A48E-4608-B756-9A7142A744BD}"/>
                  </c:ext>
                </c:extLst>
              </c15:ser>
            </c15:filteredLineSeries>
          </c:ext>
        </c:extLst>
      </c:lineChart>
      <c:scatterChart>
        <c:scatterStyle val="lineMarker"/>
        <c:ser>
          <c:idx val="3"/>
          <c:order val="2"/>
          <c:tx>
            <c:v>GFH</c:v>
          </c:tx>
          <c:spPr>
            <a:ln>
              <a:solidFill>
                <a:srgbClr val="FF0000"/>
              </a:solidFill>
            </a:ln>
          </c:spPr>
          <c:marker>
            <c:symbol val="none"/>
          </c:marker>
          <c:xVal>
            <c:numRef>
              <c:f>Feuil3!$D$31:$D$41</c:f>
              <c:numCache>
                <c:formatCode>General</c:formatCode>
                <c:ptCount val="11"/>
                <c:pt idx="0">
                  <c:v>2</c:v>
                </c:pt>
                <c:pt idx="1">
                  <c:v>2</c:v>
                </c:pt>
                <c:pt idx="2">
                  <c:v>2</c:v>
                </c:pt>
                <c:pt idx="3">
                  <c:v>2</c:v>
                </c:pt>
                <c:pt idx="4">
                  <c:v>2</c:v>
                </c:pt>
                <c:pt idx="5">
                  <c:v>2</c:v>
                </c:pt>
                <c:pt idx="6">
                  <c:v>2</c:v>
                </c:pt>
                <c:pt idx="7">
                  <c:v>2</c:v>
                </c:pt>
                <c:pt idx="8">
                  <c:v>2</c:v>
                </c:pt>
                <c:pt idx="9">
                  <c:v>2</c:v>
                </c:pt>
                <c:pt idx="10">
                  <c:v>2</c:v>
                </c:pt>
              </c:numCache>
            </c:numRef>
          </c:xVal>
          <c:yVal>
            <c:numRef>
              <c:f>Feuil3!$C$31:$C$41</c:f>
              <c:numCache>
                <c:formatCode>General</c:formatCode>
                <c:ptCount val="11"/>
                <c:pt idx="0">
                  <c:v>1</c:v>
                </c:pt>
                <c:pt idx="1">
                  <c:v>1.1962357260667036</c:v>
                </c:pt>
                <c:pt idx="2">
                  <c:v>1.3924714521333812</c:v>
                </c:pt>
                <c:pt idx="3">
                  <c:v>1.5887071782000721</c:v>
                </c:pt>
                <c:pt idx="4">
                  <c:v>1.7849429042667806</c:v>
                </c:pt>
                <c:pt idx="5">
                  <c:v>1.9811786303334529</c:v>
                </c:pt>
                <c:pt idx="6">
                  <c:v>2.1774143564001442</c:v>
                </c:pt>
                <c:pt idx="7">
                  <c:v>2.3736500824668338</c:v>
                </c:pt>
                <c:pt idx="8">
                  <c:v>2.5698858085335248</c:v>
                </c:pt>
                <c:pt idx="9">
                  <c:v>2.7661215346002201</c:v>
                </c:pt>
                <c:pt idx="10">
                  <c:v>2.9623572606669266</c:v>
                </c:pt>
              </c:numCache>
            </c:numRef>
          </c:yVal>
          <c:extLst xmlns:c16r2="http://schemas.microsoft.com/office/drawing/2015/06/chart">
            <c:ext xmlns:c16="http://schemas.microsoft.com/office/drawing/2014/chart" uri="{C3380CC4-5D6E-409C-BE32-E72D297353CC}">
              <c16:uniqueId val="{00000002-A48E-4608-B756-9A7142A744BD}"/>
            </c:ext>
          </c:extLst>
        </c:ser>
        <c:ser>
          <c:idx val="4"/>
          <c:order val="3"/>
          <c:tx>
            <c:v>GFL</c:v>
          </c:tx>
          <c:spPr>
            <a:ln>
              <a:solidFill>
                <a:srgbClr val="FFC000"/>
              </a:solidFill>
            </a:ln>
          </c:spPr>
          <c:marker>
            <c:symbol val="none"/>
          </c:marker>
          <c:xVal>
            <c:numRef>
              <c:f>Feuil3!$G$13:$G$23</c:f>
              <c:numCache>
                <c:formatCode>General</c:formatCode>
                <c:ptCount val="11"/>
                <c:pt idx="0">
                  <c:v>3.1365971199999998</c:v>
                </c:pt>
                <c:pt idx="1">
                  <c:v>3.4229374080000001</c:v>
                </c:pt>
                <c:pt idx="2">
                  <c:v>3.7092776959999996</c:v>
                </c:pt>
                <c:pt idx="3">
                  <c:v>3.9956179839999977</c:v>
                </c:pt>
                <c:pt idx="4">
                  <c:v>4.2819582719999945</c:v>
                </c:pt>
                <c:pt idx="5">
                  <c:v>4.5682985599999855</c:v>
                </c:pt>
                <c:pt idx="6">
                  <c:v>4.8546388479999356</c:v>
                </c:pt>
                <c:pt idx="7">
                  <c:v>5.1409791359999986</c:v>
                </c:pt>
                <c:pt idx="8">
                  <c:v>5.4273194239999976</c:v>
                </c:pt>
                <c:pt idx="9">
                  <c:v>5.7136597119999992</c:v>
                </c:pt>
                <c:pt idx="10">
                  <c:v>5.9999999999999991</c:v>
                </c:pt>
              </c:numCache>
            </c:numRef>
          </c:xVal>
          <c:yVal>
            <c:numRef>
              <c:f>Feuil3!$F$13:$F$23</c:f>
              <c:numCache>
                <c:formatCode>General</c:formatCode>
                <c:ptCount val="11"/>
                <c:pt idx="0">
                  <c:v>5</c:v>
                </c:pt>
                <c:pt idx="1">
                  <c:v>5</c:v>
                </c:pt>
                <c:pt idx="2">
                  <c:v>5</c:v>
                </c:pt>
                <c:pt idx="3">
                  <c:v>5</c:v>
                </c:pt>
                <c:pt idx="4">
                  <c:v>5</c:v>
                </c:pt>
                <c:pt idx="5">
                  <c:v>5</c:v>
                </c:pt>
                <c:pt idx="6">
                  <c:v>5</c:v>
                </c:pt>
                <c:pt idx="7">
                  <c:v>5</c:v>
                </c:pt>
                <c:pt idx="8">
                  <c:v>5</c:v>
                </c:pt>
                <c:pt idx="9">
                  <c:v>5</c:v>
                </c:pt>
                <c:pt idx="10">
                  <c:v>5</c:v>
                </c:pt>
              </c:numCache>
            </c:numRef>
          </c:yVal>
          <c:extLst xmlns:c16r2="http://schemas.microsoft.com/office/drawing/2015/06/chart">
            <c:ext xmlns:c16="http://schemas.microsoft.com/office/drawing/2014/chart" uri="{C3380CC4-5D6E-409C-BE32-E72D297353CC}">
              <c16:uniqueId val="{00000003-A48E-4608-B756-9A7142A744BD}"/>
            </c:ext>
          </c:extLst>
        </c:ser>
        <c:axId val="106280064"/>
        <c:axId val="106281600"/>
      </c:scatterChart>
      <c:catAx>
        <c:axId val="106280064"/>
        <c:scaling>
          <c:orientation val="minMax"/>
        </c:scaling>
        <c:axPos val="b"/>
        <c:majorGridlines/>
        <c:numFmt formatCode="General" sourceLinked="0"/>
        <c:minorTickMark val="in"/>
        <c:tickLblPos val="low"/>
        <c:crossAx val="106281600"/>
        <c:crosses val="autoZero"/>
        <c:auto val="1"/>
        <c:lblAlgn val="ctr"/>
        <c:lblOffset val="100"/>
        <c:tickMarkSkip val="1"/>
      </c:catAx>
      <c:valAx>
        <c:axId val="106281600"/>
        <c:scaling>
          <c:orientation val="minMax"/>
          <c:max val="6"/>
          <c:min val="0"/>
        </c:scaling>
        <c:axPos val="l"/>
        <c:majorGridlines/>
        <c:numFmt formatCode="General" sourceLinked="1"/>
        <c:majorTickMark val="cross"/>
        <c:tickLblPos val="nextTo"/>
        <c:spPr>
          <a:ln/>
        </c:spPr>
        <c:crossAx val="106280064"/>
        <c:crosses val="autoZero"/>
        <c:crossBetween val="midCat"/>
        <c:majorUnit val="1"/>
        <c:minorUnit val="0.39247145200000233"/>
      </c:valAx>
    </c:plotArea>
    <c:legend>
      <c:legendPos val="r"/>
    </c:legend>
    <c:plotVisOnly val="1"/>
    <c:dispBlanksAs val="span"/>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plotArea>
      <c:layout/>
      <c:lineChart>
        <c:grouping val="standard"/>
        <c:ser>
          <c:idx val="0"/>
          <c:order val="0"/>
          <c:tx>
            <c:strRef>
              <c:f>Feuil3!$C$3</c:f>
              <c:strCache>
                <c:ptCount val="1"/>
                <c:pt idx="0">
                  <c:v> S = 1 TN2=Pabs</c:v>
                </c:pt>
              </c:strCache>
            </c:strRef>
          </c:tx>
          <c:marker>
            <c:symbol val="none"/>
          </c:marker>
          <c:cat>
            <c:numRef>
              <c:f>Feuil3!$A$4:$A$10</c:f>
              <c:numCache>
                <c:formatCode>General</c:formatCode>
                <c:ptCount val="7"/>
                <c:pt idx="0">
                  <c:v>0</c:v>
                </c:pt>
                <c:pt idx="1">
                  <c:v>1</c:v>
                </c:pt>
                <c:pt idx="2">
                  <c:v>2</c:v>
                </c:pt>
                <c:pt idx="3">
                  <c:v>3</c:v>
                </c:pt>
                <c:pt idx="4">
                  <c:v>4</c:v>
                </c:pt>
                <c:pt idx="5">
                  <c:v>5</c:v>
                </c:pt>
                <c:pt idx="6">
                  <c:v>6</c:v>
                </c:pt>
              </c:numCache>
            </c:numRef>
          </c:cat>
          <c:val>
            <c:numRef>
              <c:f>Feuil3!$C$4:$C$10</c:f>
              <c:numCache>
                <c:formatCode>General</c:formatCode>
                <c:ptCount val="7"/>
                <c:pt idx="0">
                  <c:v>0</c:v>
                </c:pt>
                <c:pt idx="1">
                  <c:v>1</c:v>
                </c:pt>
                <c:pt idx="2">
                  <c:v>2</c:v>
                </c:pt>
                <c:pt idx="3">
                  <c:v>3</c:v>
                </c:pt>
                <c:pt idx="4">
                  <c:v>4</c:v>
                </c:pt>
                <c:pt idx="5">
                  <c:v>5</c:v>
                </c:pt>
                <c:pt idx="6">
                  <c:v>6</c:v>
                </c:pt>
              </c:numCache>
            </c:numRef>
          </c:val>
          <c:extLst xmlns:c16r2="http://schemas.microsoft.com/office/drawing/2015/06/chart">
            <c:ext xmlns:c16="http://schemas.microsoft.com/office/drawing/2014/chart" uri="{C3380CC4-5D6E-409C-BE32-E72D297353CC}">
              <c16:uniqueId val="{00000000-A48E-4608-B756-9A7142A744BD}"/>
            </c:ext>
          </c:extLst>
        </c:ser>
        <c:ser>
          <c:idx val="2"/>
          <c:order val="1"/>
          <c:tx>
            <c:strRef>
              <c:f>Feuil3!$G$3</c:f>
              <c:strCache>
                <c:ptCount val="1"/>
                <c:pt idx="0">
                  <c:v> M value (5 mn)</c:v>
                </c:pt>
              </c:strCache>
            </c:strRef>
          </c:tx>
          <c:spPr>
            <a:ln>
              <a:solidFill>
                <a:srgbClr val="008000"/>
              </a:solidFill>
            </a:ln>
          </c:spPr>
          <c:marker>
            <c:symbol val="none"/>
          </c:marker>
          <c:val>
            <c:numRef>
              <c:f>Feuil3!$G$4:$G$10</c:f>
              <c:numCache>
                <c:formatCode>General</c:formatCode>
                <c:ptCount val="7"/>
                <c:pt idx="0">
                  <c:v>1.1696</c:v>
                </c:pt>
                <c:pt idx="1">
                  <c:v>2.9623572606669266</c:v>
                </c:pt>
                <c:pt idx="2">
                  <c:v>4.7551145213337671</c:v>
                </c:pt>
                <c:pt idx="3">
                  <c:v>6.5478717820007173</c:v>
                </c:pt>
                <c:pt idx="4">
                  <c:v>8.3406290426676222</c:v>
                </c:pt>
                <c:pt idx="5">
                  <c:v>10.133386303334518</c:v>
                </c:pt>
                <c:pt idx="6">
                  <c:v>11.926143564001435</c:v>
                </c:pt>
              </c:numCache>
            </c:numRef>
          </c:val>
          <c:extLst xmlns:c16r2="http://schemas.microsoft.com/office/drawing/2015/06/chart">
            <c:ext xmlns:c16="http://schemas.microsoft.com/office/drawing/2014/chart" uri="{C3380CC4-5D6E-409C-BE32-E72D297353CC}">
              <c16:uniqueId val="{00000001-A48E-4608-B756-9A7142A744BD}"/>
            </c:ext>
          </c:extLst>
        </c:ser>
        <c:marker val="1"/>
        <c:axId val="129215104"/>
        <c:axId val="134631808"/>
        <c:extLst xmlns:c16r2="http://schemas.microsoft.com/office/drawing/2015/06/chart">
          <c:ext xmlns:c15="http://schemas.microsoft.com/office/drawing/2012/chart" uri="{02D57815-91ED-43cb-92C2-25804820EDAC}">
            <c15:filteredLineSeries>
              <c15:ser>
                <c:idx val="1"/>
                <c:order val="0"/>
                <c:tx>
                  <c:strRef>
                    <c:extLst>
                      <c:ext uri="{02D57815-91ED-43cb-92C2-25804820EDAC}">
                        <c15:formulaRef>
                          <c15:sqref>Feuil3!$D$3</c15:sqref>
                        </c15:formulaRef>
                      </c:ext>
                    </c:extLst>
                    <c:strCache>
                      <c:ptCount val="1"/>
                      <c:pt idx="0">
                        <c:v> Sc MN90 (5 mn)</c:v>
                      </c:pt>
                    </c:strCache>
                  </c:strRef>
                </c:tx>
                <c:marker>
                  <c:symbol val="none"/>
                </c:marker>
                <c:val>
                  <c:numRef>
                    <c:extLst>
                      <c:ext uri="{02D57815-91ED-43cb-92C2-25804820EDAC}">
                        <c15:formulaRef>
                          <c15:sqref>Feuil3!$D$4:$D$10</c15:sqref>
                        </c15:formulaRef>
                      </c:ext>
                    </c:extLst>
                    <c:numCache>
                      <c:formatCode>General</c:formatCode>
                      <c:ptCount val="7"/>
                      <c:pt idx="0">
                        <c:v>0</c:v>
                      </c:pt>
                      <c:pt idx="1">
                        <c:v>2.72</c:v>
                      </c:pt>
                      <c:pt idx="2">
                        <c:v>5.44</c:v>
                      </c:pt>
                      <c:pt idx="3">
                        <c:v>8.16</c:v>
                      </c:pt>
                      <c:pt idx="4">
                        <c:v>10.88</c:v>
                      </c:pt>
                      <c:pt idx="5">
                        <c:v>13.600000000000001</c:v>
                      </c:pt>
                      <c:pt idx="6">
                        <c:v>16.32</c:v>
                      </c:pt>
                    </c:numCache>
                  </c:numRef>
                </c:val>
                <c:smooth val="0"/>
                <c:extLst>
                  <c:ext xmlns:c16="http://schemas.microsoft.com/office/drawing/2014/chart" uri="{C3380CC4-5D6E-409C-BE32-E72D297353CC}">
                    <c16:uniqueId val="{00000004-A48E-4608-B756-9A7142A744BD}"/>
                  </c:ext>
                </c:extLst>
              </c15:ser>
            </c15:filteredLineSeries>
          </c:ext>
        </c:extLst>
      </c:lineChart>
      <c:scatterChart>
        <c:scatterStyle val="lineMarker"/>
        <c:ser>
          <c:idx val="3"/>
          <c:order val="2"/>
          <c:tx>
            <c:v>GFH</c:v>
          </c:tx>
          <c:spPr>
            <a:ln>
              <a:solidFill>
                <a:srgbClr val="FF0000"/>
              </a:solidFill>
            </a:ln>
          </c:spPr>
          <c:marker>
            <c:symbol val="none"/>
          </c:marker>
          <c:xVal>
            <c:numRef>
              <c:f>Feuil3!$D$31:$D$41</c:f>
              <c:numCache>
                <c:formatCode>General</c:formatCode>
                <c:ptCount val="11"/>
                <c:pt idx="0">
                  <c:v>2</c:v>
                </c:pt>
                <c:pt idx="1">
                  <c:v>2</c:v>
                </c:pt>
                <c:pt idx="2">
                  <c:v>2</c:v>
                </c:pt>
                <c:pt idx="3">
                  <c:v>2</c:v>
                </c:pt>
                <c:pt idx="4">
                  <c:v>2</c:v>
                </c:pt>
                <c:pt idx="5">
                  <c:v>2</c:v>
                </c:pt>
                <c:pt idx="6">
                  <c:v>2</c:v>
                </c:pt>
                <c:pt idx="7">
                  <c:v>2</c:v>
                </c:pt>
                <c:pt idx="8">
                  <c:v>2</c:v>
                </c:pt>
                <c:pt idx="9">
                  <c:v>2</c:v>
                </c:pt>
                <c:pt idx="10">
                  <c:v>2</c:v>
                </c:pt>
              </c:numCache>
            </c:numRef>
          </c:xVal>
          <c:yVal>
            <c:numRef>
              <c:f>Feuil3!$C$31:$C$41</c:f>
              <c:numCache>
                <c:formatCode>General</c:formatCode>
                <c:ptCount val="11"/>
                <c:pt idx="0">
                  <c:v>1</c:v>
                </c:pt>
                <c:pt idx="1">
                  <c:v>1.1962357260667036</c:v>
                </c:pt>
                <c:pt idx="2">
                  <c:v>1.3924714521333812</c:v>
                </c:pt>
                <c:pt idx="3">
                  <c:v>1.5887071782000721</c:v>
                </c:pt>
                <c:pt idx="4">
                  <c:v>1.7849429042667806</c:v>
                </c:pt>
                <c:pt idx="5">
                  <c:v>1.9811786303334529</c:v>
                </c:pt>
                <c:pt idx="6">
                  <c:v>2.1774143564001442</c:v>
                </c:pt>
                <c:pt idx="7">
                  <c:v>2.3736500824668338</c:v>
                </c:pt>
                <c:pt idx="8">
                  <c:v>2.5698858085335248</c:v>
                </c:pt>
                <c:pt idx="9">
                  <c:v>2.7661215346002201</c:v>
                </c:pt>
                <c:pt idx="10">
                  <c:v>2.9623572606669266</c:v>
                </c:pt>
              </c:numCache>
            </c:numRef>
          </c:yVal>
          <c:extLst xmlns:c16r2="http://schemas.microsoft.com/office/drawing/2015/06/chart">
            <c:ext xmlns:c16="http://schemas.microsoft.com/office/drawing/2014/chart" uri="{C3380CC4-5D6E-409C-BE32-E72D297353CC}">
              <c16:uniqueId val="{00000002-A48E-4608-B756-9A7142A744BD}"/>
            </c:ext>
          </c:extLst>
        </c:ser>
        <c:ser>
          <c:idx val="4"/>
          <c:order val="3"/>
          <c:tx>
            <c:v>GFL</c:v>
          </c:tx>
          <c:spPr>
            <a:ln>
              <a:solidFill>
                <a:srgbClr val="FFC000"/>
              </a:solidFill>
            </a:ln>
          </c:spPr>
          <c:marker>
            <c:symbol val="none"/>
          </c:marker>
          <c:xVal>
            <c:numRef>
              <c:f>Feuil3!$G$13:$G$23</c:f>
              <c:numCache>
                <c:formatCode>General</c:formatCode>
                <c:ptCount val="11"/>
                <c:pt idx="0">
                  <c:v>3.1365971199999998</c:v>
                </c:pt>
                <c:pt idx="1">
                  <c:v>3.4229374080000001</c:v>
                </c:pt>
                <c:pt idx="2">
                  <c:v>3.7092776959999996</c:v>
                </c:pt>
                <c:pt idx="3">
                  <c:v>3.9956179839999977</c:v>
                </c:pt>
                <c:pt idx="4">
                  <c:v>4.2819582719999945</c:v>
                </c:pt>
                <c:pt idx="5">
                  <c:v>4.5682985599999855</c:v>
                </c:pt>
                <c:pt idx="6">
                  <c:v>4.8546388479999356</c:v>
                </c:pt>
                <c:pt idx="7">
                  <c:v>5.1409791359999986</c:v>
                </c:pt>
                <c:pt idx="8">
                  <c:v>5.4273194239999976</c:v>
                </c:pt>
                <c:pt idx="9">
                  <c:v>5.7136597119999992</c:v>
                </c:pt>
                <c:pt idx="10">
                  <c:v>5.9999999999999991</c:v>
                </c:pt>
              </c:numCache>
            </c:numRef>
          </c:xVal>
          <c:yVal>
            <c:numRef>
              <c:f>Feuil3!$F$13:$F$23</c:f>
              <c:numCache>
                <c:formatCode>General</c:formatCode>
                <c:ptCount val="11"/>
                <c:pt idx="0">
                  <c:v>5</c:v>
                </c:pt>
                <c:pt idx="1">
                  <c:v>5</c:v>
                </c:pt>
                <c:pt idx="2">
                  <c:v>5</c:v>
                </c:pt>
                <c:pt idx="3">
                  <c:v>5</c:v>
                </c:pt>
                <c:pt idx="4">
                  <c:v>5</c:v>
                </c:pt>
                <c:pt idx="5">
                  <c:v>5</c:v>
                </c:pt>
                <c:pt idx="6">
                  <c:v>5</c:v>
                </c:pt>
                <c:pt idx="7">
                  <c:v>5</c:v>
                </c:pt>
                <c:pt idx="8">
                  <c:v>5</c:v>
                </c:pt>
                <c:pt idx="9">
                  <c:v>5</c:v>
                </c:pt>
                <c:pt idx="10">
                  <c:v>5</c:v>
                </c:pt>
              </c:numCache>
            </c:numRef>
          </c:yVal>
          <c:extLst xmlns:c16r2="http://schemas.microsoft.com/office/drawing/2015/06/chart">
            <c:ext xmlns:c16="http://schemas.microsoft.com/office/drawing/2014/chart" uri="{C3380CC4-5D6E-409C-BE32-E72D297353CC}">
              <c16:uniqueId val="{00000003-A48E-4608-B756-9A7142A744BD}"/>
            </c:ext>
          </c:extLst>
        </c:ser>
        <c:axId val="129215104"/>
        <c:axId val="134631808"/>
      </c:scatterChart>
      <c:catAx>
        <c:axId val="129215104"/>
        <c:scaling>
          <c:orientation val="minMax"/>
        </c:scaling>
        <c:axPos val="b"/>
        <c:majorGridlines/>
        <c:numFmt formatCode="General" sourceLinked="0"/>
        <c:minorTickMark val="in"/>
        <c:tickLblPos val="low"/>
        <c:crossAx val="134631808"/>
        <c:crosses val="autoZero"/>
        <c:auto val="1"/>
        <c:lblAlgn val="ctr"/>
        <c:lblOffset val="100"/>
        <c:tickMarkSkip val="1"/>
      </c:catAx>
      <c:valAx>
        <c:axId val="134631808"/>
        <c:scaling>
          <c:orientation val="minMax"/>
          <c:max val="6"/>
          <c:min val="0"/>
        </c:scaling>
        <c:axPos val="l"/>
        <c:majorGridlines/>
        <c:numFmt formatCode="General" sourceLinked="1"/>
        <c:majorTickMark val="cross"/>
        <c:tickLblPos val="nextTo"/>
        <c:spPr>
          <a:ln/>
        </c:spPr>
        <c:crossAx val="129215104"/>
        <c:crosses val="autoZero"/>
        <c:crossBetween val="midCat"/>
        <c:majorUnit val="1"/>
        <c:minorUnit val="0.39247145200000233"/>
      </c:valAx>
    </c:plotArea>
    <c:legend>
      <c:legendPos val="r"/>
    </c:legend>
    <c:plotVisOnly val="1"/>
    <c:dispBlanksAs val="span"/>
  </c:chart>
  <c:externalData r:id="rId2"/>
</c:chartSpace>
</file>

<file path=ppt/drawings/drawing1.xml><?xml version="1.0" encoding="utf-8"?>
<c:userShapes xmlns:c="http://schemas.openxmlformats.org/drawingml/2006/chart">
  <cdr:relSizeAnchor xmlns:cdr="http://schemas.openxmlformats.org/drawingml/2006/chartDrawing">
    <cdr:from>
      <cdr:x>0.75</cdr:x>
      <cdr:y>0.68513</cdr:y>
    </cdr:from>
    <cdr:to>
      <cdr:x>1</cdr:x>
      <cdr:y>0.89941</cdr:y>
    </cdr:to>
    <cdr:sp macro="" textlink="">
      <cdr:nvSpPr>
        <cdr:cNvPr id="2" name="ZoneTexte 1"/>
        <cdr:cNvSpPr txBox="1"/>
      </cdr:nvSpPr>
      <cdr:spPr>
        <a:xfrm xmlns:a="http://schemas.openxmlformats.org/drawingml/2006/main">
          <a:off x="6408000" y="3107741"/>
          <a:ext cx="2124000" cy="972000"/>
        </a:xfrm>
        <a:prstGeom xmlns:a="http://schemas.openxmlformats.org/drawingml/2006/main" prst="rect">
          <a:avLst/>
        </a:prstGeom>
        <a:ln xmlns:a="http://schemas.openxmlformats.org/drawingml/2006/main">
          <a:solidFill>
            <a:schemeClr val="tx1">
              <a:lumMod val="75000"/>
              <a:lumOff val="25000"/>
            </a:schemeClr>
          </a:solidFill>
        </a:ln>
      </cdr:spPr>
      <cdr:txBody>
        <a:bodyPr xmlns:a="http://schemas.openxmlformats.org/drawingml/2006/main" vertOverflow="clip" wrap="square" rtlCol="0">
          <a:normAutofit/>
        </a:bodyPr>
        <a:lstStyle xmlns:a="http://schemas.openxmlformats.org/drawingml/2006/main"/>
        <a:p xmlns:a="http://schemas.openxmlformats.org/drawingml/2006/main">
          <a:r>
            <a:rPr lang="fr-FR" altLang="fr-FR" sz="1400" b="1" dirty="0" err="1" smtClean="0"/>
            <a:t>M-value</a:t>
          </a:r>
          <a:r>
            <a:rPr lang="fr-FR" altLang="fr-FR" sz="1400" dirty="0" smtClean="0"/>
            <a:t> = TN</a:t>
          </a:r>
          <a:r>
            <a:rPr lang="fr-FR" altLang="fr-FR" sz="1400" baseline="-25000" dirty="0" smtClean="0"/>
            <a:t>2</a:t>
          </a:r>
          <a:r>
            <a:rPr lang="fr-FR" altLang="fr-FR" sz="1400" dirty="0" smtClean="0"/>
            <a:t> max = </a:t>
          </a:r>
        </a:p>
        <a:p xmlns:a="http://schemas.openxmlformats.org/drawingml/2006/main">
          <a:r>
            <a:rPr lang="fr-FR" altLang="fr-FR" sz="1400" dirty="0" smtClean="0"/>
            <a:t>limite de sursaturation tolérée par un compartiment</a:t>
          </a:r>
        </a:p>
        <a:p xmlns:a="http://schemas.openxmlformats.org/drawingml/2006/main">
          <a:endParaRPr lang="fr-FR"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7739" cy="511652"/>
          </a:xfrm>
          <a:prstGeom prst="rect">
            <a:avLst/>
          </a:prstGeom>
        </p:spPr>
        <p:txBody>
          <a:bodyPr vert="horz" lIns="94631" tIns="47316" rIns="94631" bIns="47316" rtlCol="0"/>
          <a:lstStyle>
            <a:lvl1pPr algn="l">
              <a:defRPr sz="1200"/>
            </a:lvl1pPr>
          </a:lstStyle>
          <a:p>
            <a:r>
              <a:rPr lang="fr-FR" smtClean="0"/>
              <a:t>Formation GP: Dissolution et modèles de décompression</a:t>
            </a:r>
            <a:endParaRPr lang="fr-FR"/>
          </a:p>
        </p:txBody>
      </p:sp>
      <p:sp>
        <p:nvSpPr>
          <p:cNvPr id="3" name="Espace réservé de la date 2"/>
          <p:cNvSpPr>
            <a:spLocks noGrp="1"/>
          </p:cNvSpPr>
          <p:nvPr>
            <p:ph type="dt" sz="quarter" idx="1"/>
          </p:nvPr>
        </p:nvSpPr>
        <p:spPr>
          <a:xfrm>
            <a:off x="4023093" y="0"/>
            <a:ext cx="3077739" cy="511652"/>
          </a:xfrm>
          <a:prstGeom prst="rect">
            <a:avLst/>
          </a:prstGeom>
        </p:spPr>
        <p:txBody>
          <a:bodyPr vert="horz" lIns="94631" tIns="47316" rIns="94631" bIns="47316" rtlCol="0"/>
          <a:lstStyle>
            <a:lvl1pPr algn="r">
              <a:defRPr sz="1200"/>
            </a:lvl1pPr>
          </a:lstStyle>
          <a:p>
            <a:r>
              <a:rPr lang="fr-FR" smtClean="0"/>
              <a:t>22/01/2022</a:t>
            </a:r>
            <a:endParaRPr lang="fr-FR"/>
          </a:p>
        </p:txBody>
      </p:sp>
      <p:sp>
        <p:nvSpPr>
          <p:cNvPr id="4" name="Espace réservé du pied de page 3"/>
          <p:cNvSpPr>
            <a:spLocks noGrp="1"/>
          </p:cNvSpPr>
          <p:nvPr>
            <p:ph type="ftr" sz="quarter" idx="2"/>
          </p:nvPr>
        </p:nvSpPr>
        <p:spPr>
          <a:xfrm>
            <a:off x="1" y="9719598"/>
            <a:ext cx="3077739" cy="511652"/>
          </a:xfrm>
          <a:prstGeom prst="rect">
            <a:avLst/>
          </a:prstGeom>
        </p:spPr>
        <p:txBody>
          <a:bodyPr vert="horz" lIns="94631" tIns="47316" rIns="94631" bIns="47316" rtlCol="0" anchor="b"/>
          <a:lstStyle>
            <a:lvl1pPr algn="l">
              <a:defRPr sz="1200"/>
            </a:lvl1pPr>
          </a:lstStyle>
          <a:p>
            <a:r>
              <a:rPr lang="fr-FR" smtClean="0"/>
              <a:t>Alain BERTRAND</a:t>
            </a:r>
            <a:endParaRPr lang="fr-FR"/>
          </a:p>
        </p:txBody>
      </p:sp>
      <p:sp>
        <p:nvSpPr>
          <p:cNvPr id="5" name="Espace réservé du numéro de diapositive 4"/>
          <p:cNvSpPr>
            <a:spLocks noGrp="1"/>
          </p:cNvSpPr>
          <p:nvPr>
            <p:ph type="sldNum" sz="quarter" idx="3"/>
          </p:nvPr>
        </p:nvSpPr>
        <p:spPr>
          <a:xfrm>
            <a:off x="4023093" y="9719598"/>
            <a:ext cx="3077739" cy="511652"/>
          </a:xfrm>
          <a:prstGeom prst="rect">
            <a:avLst/>
          </a:prstGeom>
        </p:spPr>
        <p:txBody>
          <a:bodyPr vert="horz" lIns="94631" tIns="47316" rIns="94631" bIns="47316" rtlCol="0" anchor="b"/>
          <a:lstStyle>
            <a:lvl1pPr algn="r">
              <a:defRPr sz="1200"/>
            </a:lvl1pPr>
          </a:lstStyle>
          <a:p>
            <a:fld id="{252CBB80-C3A6-4C6A-ABC9-D1B6FA4DA4DF}" type="slidenum">
              <a:rPr lang="fr-FR" smtClean="0"/>
              <a:pPr/>
              <a:t>‹N°›</a:t>
            </a:fld>
            <a:endParaRPr lang="fr-FR"/>
          </a:p>
        </p:txBody>
      </p:sp>
    </p:spTree>
    <p:extLst>
      <p:ext uri="{BB962C8B-B14F-4D97-AF65-F5344CB8AC3E}">
        <p14:creationId xmlns="" xmlns:p14="http://schemas.microsoft.com/office/powerpoint/2010/main" val="401713894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7739" cy="511652"/>
          </a:xfrm>
          <a:prstGeom prst="rect">
            <a:avLst/>
          </a:prstGeom>
        </p:spPr>
        <p:txBody>
          <a:bodyPr vert="horz" lIns="94631" tIns="47316" rIns="94631" bIns="47316" rtlCol="0"/>
          <a:lstStyle>
            <a:lvl1pPr algn="l">
              <a:defRPr sz="1200"/>
            </a:lvl1pPr>
          </a:lstStyle>
          <a:p>
            <a:pPr>
              <a:defRPr/>
            </a:pPr>
            <a:r>
              <a:rPr lang="fr-FR" smtClean="0"/>
              <a:t>Formation GP: Dissolution et modèles de décompression</a:t>
            </a:r>
            <a:endParaRPr lang="fr-FR"/>
          </a:p>
        </p:txBody>
      </p:sp>
      <p:sp>
        <p:nvSpPr>
          <p:cNvPr id="3" name="Espace réservé de la date 2"/>
          <p:cNvSpPr>
            <a:spLocks noGrp="1"/>
          </p:cNvSpPr>
          <p:nvPr>
            <p:ph type="dt" idx="1"/>
          </p:nvPr>
        </p:nvSpPr>
        <p:spPr>
          <a:xfrm>
            <a:off x="4023093" y="0"/>
            <a:ext cx="3077739" cy="511652"/>
          </a:xfrm>
          <a:prstGeom prst="rect">
            <a:avLst/>
          </a:prstGeom>
        </p:spPr>
        <p:txBody>
          <a:bodyPr vert="horz" lIns="94631" tIns="47316" rIns="94631" bIns="47316" rtlCol="0"/>
          <a:lstStyle>
            <a:lvl1pPr algn="r">
              <a:defRPr sz="1200"/>
            </a:lvl1pPr>
          </a:lstStyle>
          <a:p>
            <a:pPr>
              <a:defRPr/>
            </a:pPr>
            <a:r>
              <a:rPr lang="fr-FR" smtClean="0"/>
              <a:t>22/01/2022</a:t>
            </a:r>
            <a:endParaRPr lang="fr-FR"/>
          </a:p>
        </p:txBody>
      </p:sp>
      <p:sp>
        <p:nvSpPr>
          <p:cNvPr id="4" name="Espace réservé de l'image des diapositives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4631" tIns="47316" rIns="94631" bIns="47316" rtlCol="0" anchor="ctr"/>
          <a:lstStyle/>
          <a:p>
            <a:pPr lvl="0"/>
            <a:endParaRPr lang="fr-FR" noProof="0" smtClean="0"/>
          </a:p>
        </p:txBody>
      </p:sp>
      <p:sp>
        <p:nvSpPr>
          <p:cNvPr id="5" name="Espace réservé des commentaires 4"/>
          <p:cNvSpPr>
            <a:spLocks noGrp="1"/>
          </p:cNvSpPr>
          <p:nvPr>
            <p:ph type="body" sz="quarter" idx="3"/>
          </p:nvPr>
        </p:nvSpPr>
        <p:spPr>
          <a:xfrm>
            <a:off x="710248" y="4860688"/>
            <a:ext cx="5681980" cy="4604861"/>
          </a:xfrm>
          <a:prstGeom prst="rect">
            <a:avLst/>
          </a:prstGeom>
        </p:spPr>
        <p:txBody>
          <a:bodyPr vert="horz" lIns="94631" tIns="47316" rIns="94631" bIns="47316"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1" y="9719598"/>
            <a:ext cx="3077739" cy="511652"/>
          </a:xfrm>
          <a:prstGeom prst="rect">
            <a:avLst/>
          </a:prstGeom>
        </p:spPr>
        <p:txBody>
          <a:bodyPr vert="horz" lIns="94631" tIns="47316" rIns="94631" bIns="47316" rtlCol="0" anchor="b"/>
          <a:lstStyle>
            <a:lvl1pPr algn="l">
              <a:defRPr sz="1200"/>
            </a:lvl1pPr>
          </a:lstStyle>
          <a:p>
            <a:pPr>
              <a:defRPr/>
            </a:pPr>
            <a:r>
              <a:rPr lang="fr-FR" smtClean="0"/>
              <a:t>Alain BERTRAND</a:t>
            </a:r>
            <a:endParaRPr lang="fr-FR"/>
          </a:p>
        </p:txBody>
      </p:sp>
      <p:sp>
        <p:nvSpPr>
          <p:cNvPr id="7" name="Espace réservé du numéro de diapositive 6"/>
          <p:cNvSpPr>
            <a:spLocks noGrp="1"/>
          </p:cNvSpPr>
          <p:nvPr>
            <p:ph type="sldNum" sz="quarter" idx="5"/>
          </p:nvPr>
        </p:nvSpPr>
        <p:spPr>
          <a:xfrm>
            <a:off x="4023093" y="9719598"/>
            <a:ext cx="3077739" cy="511652"/>
          </a:xfrm>
          <a:prstGeom prst="rect">
            <a:avLst/>
          </a:prstGeom>
        </p:spPr>
        <p:txBody>
          <a:bodyPr vert="horz" lIns="94631" tIns="47316" rIns="94631" bIns="47316" rtlCol="0" anchor="b"/>
          <a:lstStyle>
            <a:lvl1pPr algn="r">
              <a:defRPr sz="1200"/>
            </a:lvl1pPr>
          </a:lstStyle>
          <a:p>
            <a:pPr>
              <a:defRPr/>
            </a:pPr>
            <a:fld id="{7CF8CAB4-490F-41C5-8858-6D832B1DC875}" type="slidenum">
              <a:rPr lang="fr-FR"/>
              <a:pPr>
                <a:defRPr/>
              </a:pPr>
              <a:t>‹N°›</a:t>
            </a:fld>
            <a:endParaRPr lang="fr-FR"/>
          </a:p>
        </p:txBody>
      </p:sp>
    </p:spTree>
    <p:extLst>
      <p:ext uri="{BB962C8B-B14F-4D97-AF65-F5344CB8AC3E}">
        <p14:creationId xmlns="" xmlns:p14="http://schemas.microsoft.com/office/powerpoint/2010/main" val="570092415"/>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Formation GP désaturation</a:t>
            </a:r>
            <a:r>
              <a:rPr lang="fr-FR" baseline="0" dirty="0" smtClean="0"/>
              <a:t> =&gt; </a:t>
            </a:r>
            <a:r>
              <a:rPr lang="fr-FR" dirty="0" smtClean="0"/>
              <a:t> 4 grands thèmes:</a:t>
            </a:r>
          </a:p>
          <a:p>
            <a:pPr>
              <a:buFontTx/>
              <a:buChar char="-"/>
            </a:pPr>
            <a:r>
              <a:rPr lang="fr-FR" dirty="0" smtClean="0"/>
              <a:t> Connaissances théoriques : dissolution + modèles de désaturation – objet du présent cours</a:t>
            </a:r>
          </a:p>
          <a:p>
            <a:pPr>
              <a:buFontTx/>
              <a:buChar char="-"/>
            </a:pPr>
            <a:r>
              <a:rPr lang="fr-FR" dirty="0" smtClean="0"/>
              <a:t> Utilisation des tables MN90</a:t>
            </a:r>
          </a:p>
          <a:p>
            <a:pPr>
              <a:buFontTx/>
              <a:buChar char="-"/>
            </a:pPr>
            <a:r>
              <a:rPr lang="fr-FR" dirty="0" smtClean="0"/>
              <a:t> Utilisation des ordinateurs et étude de cas concrets</a:t>
            </a:r>
          </a:p>
          <a:p>
            <a:pPr>
              <a:buFontTx/>
              <a:buChar char="-"/>
            </a:pPr>
            <a:r>
              <a:rPr lang="fr-FR" dirty="0" smtClean="0"/>
              <a:t> Accidents de désaturation </a:t>
            </a:r>
            <a:endParaRPr lang="fr-FR" dirty="0"/>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1</a:t>
            </a:fld>
            <a:endParaRPr lang="fr-FR" dirty="0"/>
          </a:p>
        </p:txBody>
      </p:sp>
      <p:sp>
        <p:nvSpPr>
          <p:cNvPr id="5" name="Espace réservé de la date 4"/>
          <p:cNvSpPr>
            <a:spLocks noGrp="1"/>
          </p:cNvSpPr>
          <p:nvPr>
            <p:ph type="dt" idx="11"/>
          </p:nvPr>
        </p:nvSpPr>
        <p:spPr/>
        <p:txBody>
          <a:bodyPr/>
          <a:lstStyle/>
          <a:p>
            <a:pPr>
              <a:defRPr/>
            </a:pPr>
            <a:r>
              <a:rPr lang="fr-FR" dirty="0" smtClean="0"/>
              <a:t>22/01/2022</a:t>
            </a:r>
            <a:endParaRPr lang="fr-FR" dirty="0"/>
          </a:p>
        </p:txBody>
      </p:sp>
      <p:sp>
        <p:nvSpPr>
          <p:cNvPr id="6" name="Espace réservé du pied de page 5"/>
          <p:cNvSpPr>
            <a:spLocks noGrp="1"/>
          </p:cNvSpPr>
          <p:nvPr>
            <p:ph type="ftr" sz="quarter" idx="12"/>
          </p:nvPr>
        </p:nvSpPr>
        <p:spPr/>
        <p:txBody>
          <a:bodyPr/>
          <a:lstStyle/>
          <a:p>
            <a:pPr>
              <a:defRPr/>
            </a:pPr>
            <a:r>
              <a:rPr lang="fr-FR" dirty="0" smtClean="0"/>
              <a:t>Alain BERTRAND</a:t>
            </a:r>
            <a:endParaRPr lang="fr-FR" dirty="0"/>
          </a:p>
        </p:txBody>
      </p:sp>
      <p:sp>
        <p:nvSpPr>
          <p:cNvPr id="7" name="Espace réservé de l'en-tête 6"/>
          <p:cNvSpPr>
            <a:spLocks noGrp="1"/>
          </p:cNvSpPr>
          <p:nvPr>
            <p:ph type="hdr" sz="quarter" idx="13"/>
          </p:nvPr>
        </p:nvSpPr>
        <p:spPr/>
        <p:txBody>
          <a:bodyPr/>
          <a:lstStyle/>
          <a:p>
            <a:pPr>
              <a:defRPr/>
            </a:pPr>
            <a:r>
              <a:rPr lang="fr-FR" dirty="0" smtClean="0"/>
              <a:t>Formation GP: Dissolution et modèles de décompression</a:t>
            </a:r>
            <a:endParaRPr lang="fr-FR" dirty="0"/>
          </a:p>
        </p:txBody>
      </p:sp>
    </p:spTree>
    <p:extLst>
      <p:ext uri="{BB962C8B-B14F-4D97-AF65-F5344CB8AC3E}">
        <p14:creationId xmlns="" xmlns:p14="http://schemas.microsoft.com/office/powerpoint/2010/main" val="2224984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xfrm>
            <a:off x="710248" y="4860687"/>
            <a:ext cx="5904000" cy="4752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fr-FR" altLang="fr-FR" sz="1400" dirty="0" smtClean="0"/>
              <a:t>Chronologiquement depuis la surface: </a:t>
            </a:r>
          </a:p>
          <a:p>
            <a:r>
              <a:rPr lang="fr-FR" altLang="fr-FR" sz="1400" dirty="0" smtClean="0"/>
              <a:t>- Étape 2 = durée de la plongée = phase de charge (sous-saturation)</a:t>
            </a:r>
          </a:p>
          <a:p>
            <a:r>
              <a:rPr lang="fr-FR" altLang="fr-FR" sz="1400" dirty="0" smtClean="0"/>
              <a:t>- Phase de Décompression : importance de la Vitesse de Remontée - </a:t>
            </a:r>
            <a:r>
              <a:rPr lang="fr-FR" altLang="fr-FR" sz="1400" dirty="0" err="1" smtClean="0"/>
              <a:t>VdR</a:t>
            </a:r>
            <a:r>
              <a:rPr lang="fr-FR" altLang="fr-FR" sz="1400" dirty="0" smtClean="0"/>
              <a:t> = vitesse à laquelle la taille du verre diminue ! Passage de sous-saturation vers saturation  puis sursaturation</a:t>
            </a:r>
          </a:p>
          <a:p>
            <a:r>
              <a:rPr lang="fr-FR" altLang="fr-FR" sz="1400" dirty="0" smtClean="0"/>
              <a:t>- Étape 3 ou Étape 4: phase de </a:t>
            </a:r>
            <a:r>
              <a:rPr lang="fr-FR" altLang="fr-FR" sz="1400" b="1" dirty="0" smtClean="0"/>
              <a:t>sursaturation</a:t>
            </a:r>
          </a:p>
          <a:p>
            <a:endParaRPr lang="fr-FR" altLang="fr-FR" sz="1400" b="1" dirty="0" smtClean="0"/>
          </a:p>
          <a:p>
            <a:r>
              <a:rPr lang="fr-FR" altLang="fr-FR" sz="1400" b="1" dirty="0" smtClean="0"/>
              <a:t>Étape 3</a:t>
            </a:r>
            <a:r>
              <a:rPr lang="fr-FR" altLang="fr-FR" sz="1400" dirty="0" smtClean="0"/>
              <a:t>: </a:t>
            </a:r>
            <a:r>
              <a:rPr lang="fr-FR" altLang="fr-FR" sz="1400" dirty="0" err="1" smtClean="0"/>
              <a:t>VdR</a:t>
            </a:r>
            <a:r>
              <a:rPr lang="fr-FR" altLang="fr-FR" sz="1400" dirty="0" smtClean="0"/>
              <a:t> contrôlée et paliers permettent d’éliminer l’azote en excès au travers du filtre pulmonaire sans production de bulles pathogènes</a:t>
            </a:r>
          </a:p>
          <a:p>
            <a:r>
              <a:rPr lang="fr-FR" altLang="fr-FR" sz="1400" dirty="0" smtClean="0"/>
              <a:t>Une bonne désaturation nécessite une sursaturation « maitrisée » ! </a:t>
            </a:r>
          </a:p>
          <a:p>
            <a:r>
              <a:rPr lang="fr-FR" altLang="fr-FR" sz="1400" dirty="0" smtClean="0"/>
              <a:t>Depuis les années 70 on sait que toute remontée génère des bulles ! (dites « silencieuses » et tolérées jusqu’à un certain stade)</a:t>
            </a:r>
          </a:p>
          <a:p>
            <a:endParaRPr lang="fr-FR" altLang="fr-FR" sz="1400" dirty="0" smtClean="0"/>
          </a:p>
          <a:p>
            <a:r>
              <a:rPr lang="fr-FR" altLang="fr-FR" sz="1400" b="1" dirty="0" smtClean="0"/>
              <a:t>Étape 4</a:t>
            </a:r>
            <a:r>
              <a:rPr lang="fr-FR" altLang="fr-FR" sz="1400" dirty="0" smtClean="0"/>
              <a:t>: une </a:t>
            </a:r>
            <a:r>
              <a:rPr lang="fr-FR" altLang="fr-FR" sz="1400" dirty="0" err="1" smtClean="0"/>
              <a:t>VdR</a:t>
            </a:r>
            <a:r>
              <a:rPr lang="fr-FR" altLang="fr-FR" sz="1400" dirty="0" smtClean="0"/>
              <a:t> trop rapide ou le non respect de palier provoque une sursaturation avec production importante de bulles</a:t>
            </a:r>
          </a:p>
          <a:p>
            <a:pPr marL="298049" lvl="1" eaLnBrk="1" hangingPunct="1">
              <a:lnSpc>
                <a:spcPct val="120000"/>
              </a:lnSpc>
              <a:spcBef>
                <a:spcPts val="414"/>
              </a:spcBef>
              <a:defRPr/>
            </a:pPr>
            <a:r>
              <a:rPr lang="fr-FR" altLang="fr-FR" sz="1400" kern="0" dirty="0" smtClean="0"/>
              <a:t>Si </a:t>
            </a:r>
            <a:r>
              <a:rPr lang="fr-FR" altLang="fr-FR" sz="1400" b="1" kern="0" dirty="0" smtClean="0">
                <a:solidFill>
                  <a:srgbClr val="3366FF"/>
                </a:solidFill>
              </a:rPr>
              <a:t>l’écart TN</a:t>
            </a:r>
            <a:r>
              <a:rPr lang="fr-FR" altLang="fr-FR" sz="1400" b="1" kern="0" baseline="-25000" dirty="0" smtClean="0">
                <a:solidFill>
                  <a:srgbClr val="3366FF"/>
                </a:solidFill>
              </a:rPr>
              <a:t>2</a:t>
            </a:r>
            <a:r>
              <a:rPr lang="fr-FR" altLang="fr-FR" sz="1400" b="1" kern="0" dirty="0" smtClean="0">
                <a:solidFill>
                  <a:srgbClr val="3366FF"/>
                </a:solidFill>
              </a:rPr>
              <a:t> – Pabs  </a:t>
            </a:r>
            <a:r>
              <a:rPr lang="fr-FR" altLang="fr-FR" sz="1400" kern="0" dirty="0" smtClean="0"/>
              <a:t>ou si le </a:t>
            </a:r>
            <a:r>
              <a:rPr lang="fr-FR" altLang="fr-FR" sz="1400" b="1" kern="0" dirty="0" smtClean="0">
                <a:solidFill>
                  <a:srgbClr val="3366FF"/>
                </a:solidFill>
              </a:rPr>
              <a:t>rapport TN</a:t>
            </a:r>
            <a:r>
              <a:rPr lang="fr-FR" altLang="fr-FR" sz="1400" b="1" kern="0" baseline="-25000" dirty="0" smtClean="0">
                <a:solidFill>
                  <a:srgbClr val="3366FF"/>
                </a:solidFill>
              </a:rPr>
              <a:t>2</a:t>
            </a:r>
            <a:r>
              <a:rPr lang="fr-FR" altLang="fr-FR" sz="1400" b="1" kern="0" dirty="0" smtClean="0">
                <a:solidFill>
                  <a:srgbClr val="3366FF"/>
                </a:solidFill>
              </a:rPr>
              <a:t>/Pabs </a:t>
            </a:r>
            <a:r>
              <a:rPr lang="fr-FR" altLang="fr-FR" sz="1400" kern="0" dirty="0" smtClean="0"/>
              <a:t>est trop important, de nombreuses  bulles apparaissent au sein des liquides physiologiques. </a:t>
            </a:r>
          </a:p>
          <a:p>
            <a:pPr marL="298049" lvl="1" eaLnBrk="1" hangingPunct="1">
              <a:lnSpc>
                <a:spcPct val="120000"/>
              </a:lnSpc>
              <a:spcBef>
                <a:spcPts val="414"/>
              </a:spcBef>
              <a:defRPr/>
            </a:pPr>
            <a:r>
              <a:rPr lang="fr-FR" altLang="fr-FR" sz="1400" kern="0" dirty="0" smtClean="0"/>
              <a:t>=&gt; </a:t>
            </a:r>
            <a:r>
              <a:rPr lang="fr-FR" altLang="fr-FR" sz="1400" b="1" kern="0" dirty="0" smtClean="0">
                <a:solidFill>
                  <a:srgbClr val="3366FF"/>
                </a:solidFill>
              </a:rPr>
              <a:t>dégazage anarchique avec fort risque d’accident</a:t>
            </a:r>
            <a:endParaRPr lang="fr-FR" altLang="fr-FR" sz="1400" b="1" kern="0" dirty="0" smtClean="0"/>
          </a:p>
          <a:p>
            <a:pPr marL="298049" lvl="1" eaLnBrk="1" hangingPunct="1">
              <a:lnSpc>
                <a:spcPct val="85000"/>
              </a:lnSpc>
              <a:spcBef>
                <a:spcPts val="414"/>
              </a:spcBef>
              <a:defRPr/>
            </a:pPr>
            <a:endParaRPr lang="fr-FR" altLang="fr-FR" sz="1400" kern="0" dirty="0" smtClean="0"/>
          </a:p>
          <a:p>
            <a:pPr marL="298049" lvl="1" eaLnBrk="1" hangingPunct="1">
              <a:lnSpc>
                <a:spcPct val="120000"/>
              </a:lnSpc>
              <a:spcBef>
                <a:spcPts val="414"/>
              </a:spcBef>
              <a:defRPr/>
            </a:pPr>
            <a:r>
              <a:rPr lang="fr-FR" altLang="fr-FR" sz="1400" kern="0" dirty="0" smtClean="0"/>
              <a:t>Analogie : ouverture « maitrisée » ou « au sabre » d’une bouteille de champagne (dans laquelle T= P = ~ 5 bar)</a:t>
            </a:r>
          </a:p>
          <a:p>
            <a:pPr marL="298049" lvl="1" eaLnBrk="1" hangingPunct="1">
              <a:lnSpc>
                <a:spcPct val="85000"/>
              </a:lnSpc>
              <a:spcBef>
                <a:spcPts val="414"/>
              </a:spcBef>
              <a:defRPr/>
            </a:pPr>
            <a:endParaRPr lang="fr-FR" altLang="fr-FR" sz="1400" kern="0" dirty="0" smtClean="0"/>
          </a:p>
          <a:p>
            <a:pPr marL="298049" lvl="1" eaLnBrk="1" hangingPunct="1">
              <a:spcBef>
                <a:spcPts val="414"/>
              </a:spcBef>
              <a:defRPr/>
            </a:pPr>
            <a:r>
              <a:rPr lang="fr-FR" altLang="fr-FR" sz="1400" u="sng" kern="0" dirty="0" smtClean="0"/>
              <a:t>Exemple</a:t>
            </a:r>
            <a:r>
              <a:rPr lang="fr-FR" altLang="fr-FR" sz="1400" kern="0" dirty="0" smtClean="0"/>
              <a:t> : Azote dans l’eau [3]</a:t>
            </a:r>
          </a:p>
          <a:p>
            <a:pPr marL="298049" lvl="1" eaLnBrk="1" hangingPunct="1">
              <a:spcBef>
                <a:spcPts val="414"/>
              </a:spcBef>
              <a:defRPr/>
            </a:pPr>
            <a:r>
              <a:rPr lang="fr-FR" altLang="fr-FR" sz="1400" kern="0" dirty="0" smtClean="0"/>
              <a:t>En laboratoire, matériel « propre » : bulles apparaissent pour T/P &gt; 100</a:t>
            </a:r>
          </a:p>
          <a:p>
            <a:pPr marL="298049" lvl="1" eaLnBrk="1" hangingPunct="1">
              <a:lnSpc>
                <a:spcPct val="85000"/>
              </a:lnSpc>
              <a:spcBef>
                <a:spcPts val="414"/>
              </a:spcBef>
              <a:defRPr/>
            </a:pPr>
            <a:r>
              <a:rPr lang="fr-FR" altLang="fr-FR" sz="1400" kern="0" dirty="0" smtClean="0"/>
              <a:t>Liquide physiologique : 	 bulles apparaissent pour T/P = ~ 2</a:t>
            </a:r>
          </a:p>
          <a:p>
            <a:endParaRPr lang="fr-FR" altLang="fr-FR" dirty="0" smtClean="0"/>
          </a:p>
        </p:txBody>
      </p:sp>
      <p:sp>
        <p:nvSpPr>
          <p:cNvPr id="39940"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8771" indent="-295681" eaLnBrk="0" hangingPunct="0">
              <a:spcBef>
                <a:spcPct val="30000"/>
              </a:spcBef>
              <a:defRPr sz="1200">
                <a:solidFill>
                  <a:schemeClr val="tx1"/>
                </a:solidFill>
                <a:latin typeface="Calibri" pitchFamily="34" charset="0"/>
              </a:defRPr>
            </a:lvl2pPr>
            <a:lvl3pPr marL="1182724" indent="-236545" eaLnBrk="0" hangingPunct="0">
              <a:spcBef>
                <a:spcPct val="30000"/>
              </a:spcBef>
              <a:defRPr sz="1200">
                <a:solidFill>
                  <a:schemeClr val="tx1"/>
                </a:solidFill>
                <a:latin typeface="Calibri" pitchFamily="34" charset="0"/>
              </a:defRPr>
            </a:lvl3pPr>
            <a:lvl4pPr marL="1655813" indent="-236545" eaLnBrk="0" hangingPunct="0">
              <a:spcBef>
                <a:spcPct val="30000"/>
              </a:spcBef>
              <a:defRPr sz="1200">
                <a:solidFill>
                  <a:schemeClr val="tx1"/>
                </a:solidFill>
                <a:latin typeface="Calibri" pitchFamily="34" charset="0"/>
              </a:defRPr>
            </a:lvl4pPr>
            <a:lvl5pPr marL="2128902" indent="-236545" eaLnBrk="0" hangingPunct="0">
              <a:spcBef>
                <a:spcPct val="30000"/>
              </a:spcBef>
              <a:defRPr sz="1200">
                <a:solidFill>
                  <a:schemeClr val="tx1"/>
                </a:solidFill>
                <a:latin typeface="Calibri" pitchFamily="34" charset="0"/>
              </a:defRPr>
            </a:lvl5pPr>
            <a:lvl6pPr marL="2601993" indent="-236545" eaLnBrk="0" fontAlgn="base" hangingPunct="0">
              <a:spcBef>
                <a:spcPct val="30000"/>
              </a:spcBef>
              <a:spcAft>
                <a:spcPct val="0"/>
              </a:spcAft>
              <a:defRPr sz="1200">
                <a:solidFill>
                  <a:schemeClr val="tx1"/>
                </a:solidFill>
                <a:latin typeface="Calibri" pitchFamily="34" charset="0"/>
              </a:defRPr>
            </a:lvl6pPr>
            <a:lvl7pPr marL="3075081" indent="-236545" eaLnBrk="0" fontAlgn="base" hangingPunct="0">
              <a:spcBef>
                <a:spcPct val="30000"/>
              </a:spcBef>
              <a:spcAft>
                <a:spcPct val="0"/>
              </a:spcAft>
              <a:defRPr sz="1200">
                <a:solidFill>
                  <a:schemeClr val="tx1"/>
                </a:solidFill>
                <a:latin typeface="Calibri" pitchFamily="34" charset="0"/>
              </a:defRPr>
            </a:lvl7pPr>
            <a:lvl8pPr marL="3548171" indent="-236545" eaLnBrk="0" fontAlgn="base" hangingPunct="0">
              <a:spcBef>
                <a:spcPct val="30000"/>
              </a:spcBef>
              <a:spcAft>
                <a:spcPct val="0"/>
              </a:spcAft>
              <a:defRPr sz="1200">
                <a:solidFill>
                  <a:schemeClr val="tx1"/>
                </a:solidFill>
                <a:latin typeface="Calibri" pitchFamily="34" charset="0"/>
              </a:defRPr>
            </a:lvl8pPr>
            <a:lvl9pPr marL="4021260" indent="-23654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0FC40EA-2538-43C6-AB17-943EFBA8E639}" type="slidenum">
              <a:rPr lang="fr-FR" altLang="fr-FR" smtClean="0">
                <a:latin typeface="Arial" pitchFamily="34" charset="0"/>
              </a:rPr>
              <a:pPr eaLnBrk="1" hangingPunct="1">
                <a:spcBef>
                  <a:spcPct val="0"/>
                </a:spcBef>
              </a:pPr>
              <a:t>10</a:t>
            </a:fld>
            <a:endParaRPr lang="fr-FR" altLang="fr-FR" smtClean="0">
              <a:latin typeface="Arial" pitchFamily="34" charset="0"/>
            </a:endParaRPr>
          </a:p>
        </p:txBody>
      </p:sp>
      <p:sp>
        <p:nvSpPr>
          <p:cNvPr id="5" name="Espace réservé de la date 4"/>
          <p:cNvSpPr>
            <a:spLocks noGrp="1"/>
          </p:cNvSpPr>
          <p:nvPr>
            <p:ph type="dt" idx="10"/>
          </p:nvPr>
        </p:nvSpPr>
        <p:spPr/>
        <p:txBody>
          <a:bodyPr/>
          <a:lstStyle/>
          <a:p>
            <a:pPr>
              <a:defRPr/>
            </a:pPr>
            <a:r>
              <a:rPr lang="fr-FR" smtClean="0"/>
              <a:t>22/01/2022</a:t>
            </a:r>
            <a:endParaRPr lang="fr-FR"/>
          </a:p>
        </p:txBody>
      </p:sp>
      <p:sp>
        <p:nvSpPr>
          <p:cNvPr id="6" name="Espace réservé du pied de page 5"/>
          <p:cNvSpPr>
            <a:spLocks noGrp="1"/>
          </p:cNvSpPr>
          <p:nvPr>
            <p:ph type="ftr" sz="quarter" idx="11"/>
          </p:nvPr>
        </p:nvSpPr>
        <p:spPr/>
        <p:txBody>
          <a:bodyPr/>
          <a:lstStyle/>
          <a:p>
            <a:pPr>
              <a:defRPr/>
            </a:pPr>
            <a:r>
              <a:rPr lang="fr-FR" smtClean="0"/>
              <a:t>Alain BERTRAND</a:t>
            </a:r>
            <a:endParaRPr lang="fr-FR"/>
          </a:p>
        </p:txBody>
      </p:sp>
      <p:sp>
        <p:nvSpPr>
          <p:cNvPr id="7" name="Espace réservé de l'en-tête 6"/>
          <p:cNvSpPr>
            <a:spLocks noGrp="1"/>
          </p:cNvSpPr>
          <p:nvPr>
            <p:ph type="hdr" sz="quarter" idx="12"/>
          </p:nvPr>
        </p:nvSpPr>
        <p:spPr/>
        <p:txBody>
          <a:bodyPr/>
          <a:lstStyle/>
          <a:p>
            <a:pPr>
              <a:defRPr/>
            </a:pPr>
            <a:r>
              <a:rPr lang="fr-FR" smtClean="0"/>
              <a:t>Formation GP: Dissolution et modèles de décompression</a:t>
            </a:r>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400" dirty="0" smtClean="0"/>
              <a:t>Ces facteurs sont étroitement associés à la loi de Henry (Voir les termes soulignés de la diapo « loi de Henry »).</a:t>
            </a:r>
            <a:endParaRPr lang="fr-FR" sz="1400" dirty="0"/>
          </a:p>
        </p:txBody>
      </p:sp>
      <p:sp>
        <p:nvSpPr>
          <p:cNvPr id="4" name="Espace réservé du numéro de diapositive 3"/>
          <p:cNvSpPr>
            <a:spLocks noGrp="1"/>
          </p:cNvSpPr>
          <p:nvPr>
            <p:ph type="sldNum" sz="quarter" idx="10"/>
          </p:nvPr>
        </p:nvSpPr>
        <p:spPr/>
        <p:txBody>
          <a:bodyPr/>
          <a:lstStyle/>
          <a:p>
            <a:pPr>
              <a:defRPr/>
            </a:pPr>
            <a:fld id="{EDA1B454-E9FA-4C8F-A38A-B46546AE77B6}" type="slidenum">
              <a:rPr lang="fr-FR" smtClean="0"/>
              <a:pPr>
                <a:defRPr/>
              </a:pPr>
              <a:t>11</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10248" y="4860688"/>
            <a:ext cx="5832000" cy="4604861"/>
          </a:xfrm>
        </p:spPr>
        <p:txBody>
          <a:bodyPr>
            <a:normAutofit/>
          </a:bodyPr>
          <a:lstStyle/>
          <a:p>
            <a:pPr>
              <a:lnSpc>
                <a:spcPct val="90000"/>
              </a:lnSpc>
              <a:spcBef>
                <a:spcPts val="0"/>
              </a:spcBef>
            </a:pPr>
            <a:r>
              <a:rPr lang="fr-FR" sz="1400" dirty="0" smtClean="0"/>
              <a:t>Le couple profondeur-temps est très important car en fonction de la profondeur et de la durée la charge en azote sera différente.</a:t>
            </a:r>
          </a:p>
          <a:p>
            <a:pPr>
              <a:lnSpc>
                <a:spcPct val="90000"/>
              </a:lnSpc>
              <a:spcBef>
                <a:spcPts val="0"/>
              </a:spcBef>
            </a:pPr>
            <a:endParaRPr lang="fr-FR" sz="1400" dirty="0" smtClean="0"/>
          </a:p>
          <a:p>
            <a:pPr>
              <a:lnSpc>
                <a:spcPct val="90000"/>
              </a:lnSpc>
              <a:spcBef>
                <a:spcPts val="0"/>
              </a:spcBef>
            </a:pPr>
            <a:r>
              <a:rPr lang="fr-FR" sz="1400" dirty="0" smtClean="0"/>
              <a:t>Une durée courte mais profonde occasionne de la charge. </a:t>
            </a:r>
            <a:br>
              <a:rPr lang="fr-FR" sz="1400" dirty="0" smtClean="0"/>
            </a:br>
            <a:r>
              <a:rPr lang="fr-FR" sz="1400" dirty="0" smtClean="0"/>
              <a:t>Une durée longue mais peu profonde occasionne de la charge. </a:t>
            </a:r>
            <a:br>
              <a:rPr lang="fr-FR" sz="1400" dirty="0" smtClean="0"/>
            </a:br>
            <a:r>
              <a:rPr lang="fr-FR" sz="1400" dirty="0" smtClean="0"/>
              <a:t>Une durée courte et peu profonde occasionne moins de charge.</a:t>
            </a:r>
          </a:p>
          <a:p>
            <a:pPr>
              <a:lnSpc>
                <a:spcPct val="90000"/>
              </a:lnSpc>
              <a:spcBef>
                <a:spcPts val="0"/>
              </a:spcBef>
            </a:pPr>
            <a:r>
              <a:rPr lang="fr-FR" sz="1400" dirty="0" smtClean="0"/>
              <a:t>Une durée longue et profonde sort du cadre de la plongée loisir!</a:t>
            </a:r>
          </a:p>
          <a:p>
            <a:pPr>
              <a:lnSpc>
                <a:spcPct val="90000"/>
              </a:lnSpc>
              <a:spcBef>
                <a:spcPts val="0"/>
              </a:spcBef>
            </a:pPr>
            <a:endParaRPr lang="fr-FR" sz="1400" dirty="0" smtClean="0"/>
          </a:p>
          <a:p>
            <a:pPr>
              <a:lnSpc>
                <a:spcPct val="90000"/>
              </a:lnSpc>
              <a:spcBef>
                <a:spcPts val="0"/>
              </a:spcBef>
            </a:pPr>
            <a:r>
              <a:rPr lang="fr-FR" sz="1400" dirty="0" smtClean="0"/>
              <a:t>Charge en N</a:t>
            </a:r>
            <a:r>
              <a:rPr lang="fr-FR" sz="1400" baseline="-25000" dirty="0" smtClean="0"/>
              <a:t>2</a:t>
            </a:r>
            <a:r>
              <a:rPr lang="fr-FR" sz="1400" dirty="0" smtClean="0"/>
              <a:t> : 60 mn à 20 m sensiblement équivalent à</a:t>
            </a:r>
            <a:r>
              <a:rPr lang="fr-FR" sz="1400" dirty="0" smtClean="0">
                <a:sym typeface="Wingdings" pitchFamily="2" charset="2"/>
              </a:rPr>
              <a:t> </a:t>
            </a:r>
            <a:r>
              <a:rPr lang="fr-FR" sz="1400" dirty="0" smtClean="0"/>
              <a:t>10 mn à 50 m ! [1]</a:t>
            </a:r>
          </a:p>
          <a:p>
            <a:pPr>
              <a:lnSpc>
                <a:spcPct val="90000"/>
              </a:lnSpc>
              <a:spcBef>
                <a:spcPts val="0"/>
              </a:spcBef>
            </a:pPr>
            <a:endParaRPr lang="fr-FR" sz="1400" dirty="0" smtClean="0"/>
          </a:p>
          <a:p>
            <a:pPr>
              <a:lnSpc>
                <a:spcPct val="90000"/>
              </a:lnSpc>
              <a:spcBef>
                <a:spcPts val="0"/>
              </a:spcBef>
            </a:pPr>
            <a:r>
              <a:rPr lang="fr-FR" sz="1400" b="1" dirty="0" smtClean="0"/>
              <a:t>Facteurs « physiologiques »</a:t>
            </a:r>
            <a:r>
              <a:rPr lang="fr-FR" sz="1400" dirty="0" smtClean="0"/>
              <a:t>:</a:t>
            </a:r>
          </a:p>
          <a:p>
            <a:pPr>
              <a:lnSpc>
                <a:spcPct val="90000"/>
              </a:lnSpc>
              <a:spcBef>
                <a:spcPts val="0"/>
              </a:spcBef>
              <a:buFontTx/>
              <a:buChar char="-"/>
            </a:pPr>
            <a:r>
              <a:rPr lang="fr-FR" sz="1400" dirty="0" smtClean="0"/>
              <a:t> Agitation (accélération du débit sanguin)</a:t>
            </a:r>
          </a:p>
          <a:p>
            <a:pPr>
              <a:lnSpc>
                <a:spcPct val="90000"/>
              </a:lnSpc>
              <a:spcBef>
                <a:spcPts val="0"/>
              </a:spcBef>
              <a:buFontTx/>
              <a:buChar char="-"/>
            </a:pPr>
            <a:r>
              <a:rPr lang="fr-FR" sz="1400" dirty="0" smtClean="0"/>
              <a:t> Nature du liquide (tissus)</a:t>
            </a:r>
          </a:p>
          <a:p>
            <a:pPr>
              <a:lnSpc>
                <a:spcPct val="90000"/>
              </a:lnSpc>
              <a:spcBef>
                <a:spcPts val="0"/>
              </a:spcBef>
              <a:buFontTx/>
              <a:buChar char="-"/>
            </a:pPr>
            <a:r>
              <a:rPr lang="fr-FR" sz="1400" dirty="0" smtClean="0"/>
              <a:t> Surface de contact (vascularisation des tissus, efficacité du filtre pulmonaire)</a:t>
            </a:r>
            <a:endParaRPr lang="fr-FR" sz="1400" dirty="0"/>
          </a:p>
        </p:txBody>
      </p:sp>
      <p:sp>
        <p:nvSpPr>
          <p:cNvPr id="4" name="Espace réservé du numéro de diapositive 3"/>
          <p:cNvSpPr>
            <a:spLocks noGrp="1"/>
          </p:cNvSpPr>
          <p:nvPr>
            <p:ph type="sldNum" sz="quarter" idx="10"/>
          </p:nvPr>
        </p:nvSpPr>
        <p:spPr/>
        <p:txBody>
          <a:bodyPr/>
          <a:lstStyle/>
          <a:p>
            <a:pPr>
              <a:defRPr/>
            </a:pPr>
            <a:fld id="{EDA1B454-E9FA-4C8F-A38A-B46546AE77B6}" type="slidenum">
              <a:rPr lang="fr-FR" smtClean="0"/>
              <a:pPr>
                <a:defRPr/>
              </a:pPr>
              <a:t>12</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eaLnBrk="1" fontAlgn="auto" hangingPunct="1">
              <a:spcAft>
                <a:spcPts val="0"/>
              </a:spcAft>
              <a:buFont typeface="Arial" charset="0"/>
              <a:buNone/>
              <a:defRPr/>
            </a:pPr>
            <a:r>
              <a:rPr lang="fr-FR" sz="1800" u="sng" dirty="0" smtClean="0">
                <a:solidFill>
                  <a:schemeClr val="tx1"/>
                </a:solidFill>
              </a:rPr>
              <a:t>Objectif</a:t>
            </a:r>
            <a:r>
              <a:rPr lang="fr-FR" sz="1800" dirty="0" smtClean="0">
                <a:solidFill>
                  <a:schemeClr val="tx1"/>
                </a:solidFill>
              </a:rPr>
              <a:t>: Décrire une procédure à appliquer pour éviter les accidents </a:t>
            </a:r>
          </a:p>
          <a:p>
            <a:pPr marL="0" indent="0" eaLnBrk="1" fontAlgn="auto" hangingPunct="1">
              <a:spcAft>
                <a:spcPts val="0"/>
              </a:spcAft>
              <a:buFont typeface="Arial" charset="0"/>
              <a:buNone/>
              <a:defRPr/>
            </a:pPr>
            <a:r>
              <a:rPr lang="fr-FR" sz="1800" b="1" dirty="0" smtClean="0">
                <a:solidFill>
                  <a:schemeClr val="tx1"/>
                </a:solidFill>
              </a:rPr>
              <a:t>MAIS</a:t>
            </a:r>
            <a:r>
              <a:rPr lang="fr-FR" sz="1800" dirty="0" smtClean="0">
                <a:solidFill>
                  <a:schemeClr val="tx1"/>
                </a:solidFill>
              </a:rPr>
              <a:t> mécanismes physiologiques mal connus et trop complexes !</a:t>
            </a:r>
            <a:endParaRPr lang="fr-FR" sz="1400" dirty="0" smtClean="0">
              <a:solidFill>
                <a:schemeClr val="tx1"/>
              </a:solidFill>
            </a:endParaRPr>
          </a:p>
          <a:p>
            <a:pPr marL="0" indent="0" eaLnBrk="1" fontAlgn="auto" hangingPunct="1">
              <a:spcAft>
                <a:spcPts val="0"/>
              </a:spcAft>
              <a:buNone/>
              <a:defRPr/>
            </a:pPr>
            <a:r>
              <a:rPr lang="fr-FR" sz="1800" dirty="0" smtClean="0">
                <a:solidFill>
                  <a:schemeClr val="tx1"/>
                </a:solidFill>
              </a:rPr>
              <a:t>Comment faire ? </a:t>
            </a:r>
            <a:endParaRPr lang="fr-FR" dirty="0" smtClean="0">
              <a:solidFill>
                <a:schemeClr val="tx1"/>
              </a:solidFill>
            </a:endParaRPr>
          </a:p>
          <a:p>
            <a:endParaRPr lang="fr-FR" dirty="0"/>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13</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10248" y="4860687"/>
            <a:ext cx="5681980" cy="4896000"/>
          </a:xfrm>
        </p:spPr>
        <p:txBody>
          <a:bodyPr>
            <a:normAutofit lnSpcReduction="10000"/>
          </a:bodyPr>
          <a:lstStyle/>
          <a:p>
            <a:pPr>
              <a:lnSpc>
                <a:spcPct val="90000"/>
              </a:lnSpc>
            </a:pPr>
            <a:r>
              <a:rPr lang="fr-FR" sz="1400" dirty="0" smtClean="0"/>
              <a:t>Le risque zéro n’existe pas ! Aucun modèle n’offre une garantie absolue</a:t>
            </a:r>
          </a:p>
          <a:p>
            <a:pPr>
              <a:lnSpc>
                <a:spcPct val="90000"/>
              </a:lnSpc>
            </a:pPr>
            <a:r>
              <a:rPr lang="fr-FR" sz="1400" dirty="0" smtClean="0"/>
              <a:t>Analogie </a:t>
            </a:r>
          </a:p>
          <a:p>
            <a:pPr>
              <a:lnSpc>
                <a:spcPct val="90000"/>
              </a:lnSpc>
              <a:spcBef>
                <a:spcPts val="300"/>
              </a:spcBef>
            </a:pPr>
            <a:r>
              <a:rPr lang="fr-FR" sz="1400" dirty="0" smtClean="0"/>
              <a:t>	Voiture : le risque augmente avec la vitesse</a:t>
            </a:r>
          </a:p>
          <a:p>
            <a:pPr>
              <a:lnSpc>
                <a:spcPct val="90000"/>
              </a:lnSpc>
              <a:spcBef>
                <a:spcPts val="300"/>
              </a:spcBef>
            </a:pPr>
            <a:r>
              <a:rPr lang="fr-FR" sz="1400" dirty="0" smtClean="0"/>
              <a:t>	Plongée: le risque augmente avec la quantité de N</a:t>
            </a:r>
            <a:r>
              <a:rPr lang="fr-FR" sz="1400" baseline="-25000" dirty="0" smtClean="0"/>
              <a:t>2</a:t>
            </a:r>
            <a:r>
              <a:rPr lang="fr-FR" sz="1400" dirty="0" smtClean="0"/>
              <a:t> dissous ! </a:t>
            </a:r>
          </a:p>
          <a:p>
            <a:pPr>
              <a:lnSpc>
                <a:spcPct val="90000"/>
              </a:lnSpc>
            </a:pPr>
            <a:endParaRPr lang="fr-FR" sz="1400" dirty="0" smtClean="0"/>
          </a:p>
          <a:p>
            <a:pPr>
              <a:lnSpc>
                <a:spcPct val="90000"/>
              </a:lnSpc>
            </a:pPr>
            <a:r>
              <a:rPr lang="fr-FR" sz="1400" dirty="0" smtClean="0"/>
              <a:t>Depuis 1970 (Spencer): mise en évidence de bulles « silencieuses » lors de la désaturation (toute plongée)</a:t>
            </a:r>
          </a:p>
          <a:p>
            <a:pPr>
              <a:lnSpc>
                <a:spcPct val="90000"/>
              </a:lnSpc>
            </a:pPr>
            <a:r>
              <a:rPr lang="fr-FR" sz="1400" dirty="0" smtClean="0"/>
              <a:t>La prise en compte de germes gazeux (gaz </a:t>
            </a:r>
            <a:r>
              <a:rPr lang="fr-FR" sz="1400" dirty="0" err="1" smtClean="0"/>
              <a:t>nucléi</a:t>
            </a:r>
            <a:r>
              <a:rPr lang="fr-FR" sz="1400" dirty="0" smtClean="0"/>
              <a:t>) dans certains modèles de désaturation est relativement récente.</a:t>
            </a:r>
          </a:p>
          <a:p>
            <a:pPr>
              <a:lnSpc>
                <a:spcPct val="90000"/>
              </a:lnSpc>
            </a:pPr>
            <a:endParaRPr lang="fr-FR" sz="1400" b="1" dirty="0" smtClean="0"/>
          </a:p>
          <a:p>
            <a:pPr>
              <a:lnSpc>
                <a:spcPct val="90000"/>
              </a:lnSpc>
            </a:pPr>
            <a:r>
              <a:rPr lang="fr-FR" sz="1400" b="1" dirty="0" smtClean="0"/>
              <a:t>Modèle trompé par: </a:t>
            </a:r>
          </a:p>
          <a:p>
            <a:pPr>
              <a:lnSpc>
                <a:spcPct val="90000"/>
              </a:lnSpc>
              <a:buFontTx/>
              <a:buChar char="-"/>
            </a:pPr>
            <a:r>
              <a:rPr lang="fr-FR" sz="1400" dirty="0" smtClean="0"/>
              <a:t> Accélération de la charge en N</a:t>
            </a:r>
            <a:r>
              <a:rPr lang="fr-FR" sz="1400" baseline="-25000" dirty="0" smtClean="0"/>
              <a:t>2</a:t>
            </a:r>
            <a:r>
              <a:rPr lang="fr-FR" sz="1400" dirty="0" smtClean="0"/>
              <a:t> due à l’augmentation de la consommation d’air.</a:t>
            </a:r>
          </a:p>
          <a:p>
            <a:pPr>
              <a:lnSpc>
                <a:spcPct val="90000"/>
              </a:lnSpc>
              <a:buFontTx/>
              <a:buChar char="-"/>
            </a:pPr>
            <a:r>
              <a:rPr lang="fr-FR" sz="1400" dirty="0" smtClean="0"/>
              <a:t> Perturbation de l’élimination de N</a:t>
            </a:r>
            <a:r>
              <a:rPr lang="fr-FR" sz="1400" baseline="-25000" dirty="0" smtClean="0"/>
              <a:t>2</a:t>
            </a:r>
            <a:r>
              <a:rPr lang="fr-FR" sz="1400" dirty="0" smtClean="0"/>
              <a:t> due à :</a:t>
            </a:r>
          </a:p>
          <a:p>
            <a:pPr lvl="1">
              <a:lnSpc>
                <a:spcPct val="90000"/>
              </a:lnSpc>
              <a:buFontTx/>
              <a:buChar char="-"/>
            </a:pPr>
            <a:r>
              <a:rPr lang="fr-FR" sz="1400" dirty="0" smtClean="0"/>
              <a:t> essoufflement (inefficacité des échanges)</a:t>
            </a:r>
          </a:p>
          <a:p>
            <a:pPr lvl="1">
              <a:lnSpc>
                <a:spcPct val="90000"/>
              </a:lnSpc>
              <a:buFontTx/>
              <a:buChar char="-"/>
            </a:pPr>
            <a:r>
              <a:rPr lang="fr-FR" sz="1400" dirty="0" smtClean="0"/>
              <a:t> froid (vasoconstriction =&gt; baisse apport sanguin aux extrémités)</a:t>
            </a:r>
          </a:p>
          <a:p>
            <a:pPr lvl="1">
              <a:lnSpc>
                <a:spcPct val="90000"/>
              </a:lnSpc>
              <a:buFontTx/>
              <a:buChar char="-"/>
            </a:pPr>
            <a:r>
              <a:rPr lang="fr-FR" sz="1400" dirty="0" smtClean="0"/>
              <a:t> déshydratation (diminution du volume sanguin)</a:t>
            </a:r>
          </a:p>
          <a:p>
            <a:pPr lvl="1">
              <a:lnSpc>
                <a:spcPct val="90000"/>
              </a:lnSpc>
              <a:buFontTx/>
              <a:buChar char="-"/>
            </a:pPr>
            <a:r>
              <a:rPr lang="fr-FR" sz="1400" dirty="0" smtClean="0"/>
              <a:t> manque d’efficacité du filtre pulmonaire (enfant, fumeur, antécédents…)</a:t>
            </a:r>
          </a:p>
          <a:p>
            <a:pPr lvl="1">
              <a:lnSpc>
                <a:spcPct val="90000"/>
              </a:lnSpc>
              <a:buFontTx/>
              <a:buChar char="-"/>
            </a:pPr>
            <a:r>
              <a:rPr lang="fr-FR" sz="1400" dirty="0" smtClean="0"/>
              <a:t> …</a:t>
            </a:r>
          </a:p>
          <a:p>
            <a:pPr>
              <a:lnSpc>
                <a:spcPct val="90000"/>
              </a:lnSpc>
            </a:pPr>
            <a:r>
              <a:rPr lang="fr-FR" sz="1400" b="1" dirty="0" smtClean="0"/>
              <a:t>Ne pas faire</a:t>
            </a:r>
            <a:r>
              <a:rPr lang="fr-FR" sz="1400" b="1" baseline="0" dirty="0" smtClean="0"/>
              <a:t> une confiance aveugle à son ordinateur !!</a:t>
            </a:r>
            <a:endParaRPr lang="fr-FR" sz="1400" b="1" dirty="0" smtClean="0"/>
          </a:p>
          <a:p>
            <a:pPr>
              <a:lnSpc>
                <a:spcPct val="90000"/>
              </a:lnSpc>
            </a:pPr>
            <a:endParaRPr lang="fr-FR" sz="1400" dirty="0"/>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14</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46306">
              <a:spcBef>
                <a:spcPts val="0"/>
              </a:spcBef>
              <a:defRPr/>
            </a:pPr>
            <a:r>
              <a:rPr lang="fr-FR" sz="1400" dirty="0" smtClean="0"/>
              <a:t>Aujourd’hui la plupart des ordinateurs du marché adoptent comme algorithme :</a:t>
            </a:r>
          </a:p>
          <a:p>
            <a:pPr defTabSz="946306">
              <a:spcBef>
                <a:spcPts val="0"/>
              </a:spcBef>
              <a:defRPr/>
            </a:pPr>
            <a:r>
              <a:rPr lang="fr-FR" sz="1400" dirty="0" smtClean="0"/>
              <a:t>- soit </a:t>
            </a:r>
            <a:r>
              <a:rPr lang="fr-FR" sz="1400" dirty="0" err="1" smtClean="0"/>
              <a:t>Bühlmann</a:t>
            </a:r>
            <a:r>
              <a:rPr lang="fr-FR" sz="1400" dirty="0" smtClean="0"/>
              <a:t> </a:t>
            </a:r>
          </a:p>
          <a:p>
            <a:pPr defTabSz="946306">
              <a:spcBef>
                <a:spcPts val="0"/>
              </a:spcBef>
              <a:defRPr/>
            </a:pPr>
            <a:r>
              <a:rPr lang="fr-FR" sz="1400" dirty="0" smtClean="0"/>
              <a:t>- soit RGBM (</a:t>
            </a:r>
            <a:r>
              <a:rPr lang="fr-FR" sz="1400" dirty="0" err="1" smtClean="0"/>
              <a:t>Reduced</a:t>
            </a:r>
            <a:r>
              <a:rPr lang="fr-FR" sz="1400" dirty="0" smtClean="0"/>
              <a:t> Gradient </a:t>
            </a:r>
            <a:r>
              <a:rPr lang="fr-FR" sz="1400" dirty="0" err="1" smtClean="0"/>
              <a:t>Bubble</a:t>
            </a:r>
            <a:r>
              <a:rPr lang="fr-FR" sz="1400" dirty="0" smtClean="0"/>
              <a:t> Model = modèle à faible gradient de bulle) ! </a:t>
            </a:r>
            <a:endParaRPr lang="fr-FR" sz="1400" dirty="0"/>
          </a:p>
          <a:p>
            <a:pPr>
              <a:spcBef>
                <a:spcPts val="0"/>
              </a:spcBef>
            </a:pPr>
            <a:endParaRPr lang="fr-FR" sz="1400" dirty="0" smtClean="0"/>
          </a:p>
          <a:p>
            <a:pPr>
              <a:spcBef>
                <a:spcPts val="0"/>
              </a:spcBef>
            </a:pPr>
            <a:r>
              <a:rPr lang="fr-FR" sz="1400" dirty="0" smtClean="0"/>
              <a:t>Leur fiabilité et risque associé sont équivalents.</a:t>
            </a:r>
          </a:p>
          <a:p>
            <a:pPr>
              <a:spcBef>
                <a:spcPts val="0"/>
              </a:spcBef>
            </a:pPr>
            <a:r>
              <a:rPr lang="fr-FR" sz="1400" dirty="0" smtClean="0"/>
              <a:t>Aucun ordinateur du marché ne fonctionne sur la base des MN90.</a:t>
            </a:r>
          </a:p>
          <a:p>
            <a:pPr>
              <a:spcBef>
                <a:spcPts val="0"/>
              </a:spcBef>
            </a:pPr>
            <a:endParaRPr lang="fr-FR" sz="1400" dirty="0" smtClean="0"/>
          </a:p>
          <a:p>
            <a:pPr defTabSz="360000">
              <a:spcBef>
                <a:spcPts val="0"/>
              </a:spcBef>
            </a:pPr>
            <a:r>
              <a:rPr lang="fr-FR" sz="1400" dirty="0" smtClean="0"/>
              <a:t>Monophasique: 	</a:t>
            </a:r>
          </a:p>
          <a:p>
            <a:pPr defTabSz="360000">
              <a:spcBef>
                <a:spcPts val="0"/>
              </a:spcBef>
            </a:pPr>
            <a:r>
              <a:rPr lang="fr-FR" sz="1400" dirty="0" smtClean="0"/>
              <a:t>Production de </a:t>
            </a:r>
            <a:r>
              <a:rPr lang="fr-FR" sz="1400" b="1" dirty="0" smtClean="0"/>
              <a:t>bulles</a:t>
            </a:r>
            <a:r>
              <a:rPr lang="fr-FR" sz="1400" dirty="0" smtClean="0"/>
              <a:t> liée à </a:t>
            </a:r>
            <a:r>
              <a:rPr lang="fr-FR" sz="1400" b="1" dirty="0" smtClean="0">
                <a:solidFill>
                  <a:schemeClr val="tx2">
                    <a:lumMod val="75000"/>
                  </a:schemeClr>
                </a:solidFill>
              </a:rPr>
              <a:t>Quantité N</a:t>
            </a:r>
            <a:r>
              <a:rPr lang="fr-FR" sz="1400" b="1" baseline="-25000" dirty="0" smtClean="0">
                <a:solidFill>
                  <a:schemeClr val="tx2">
                    <a:lumMod val="75000"/>
                  </a:schemeClr>
                </a:solidFill>
              </a:rPr>
              <a:t>2</a:t>
            </a:r>
            <a:r>
              <a:rPr lang="fr-FR" sz="1400" b="1" dirty="0" smtClean="0">
                <a:solidFill>
                  <a:schemeClr val="tx2">
                    <a:lumMod val="75000"/>
                  </a:schemeClr>
                </a:solidFill>
              </a:rPr>
              <a:t> dissous + Baisse</a:t>
            </a:r>
            <a:r>
              <a:rPr lang="fr-FR" sz="1400" b="1" baseline="0" dirty="0" smtClean="0">
                <a:solidFill>
                  <a:schemeClr val="tx2">
                    <a:lumMod val="75000"/>
                  </a:schemeClr>
                </a:solidFill>
              </a:rPr>
              <a:t> de pression</a:t>
            </a:r>
          </a:p>
          <a:p>
            <a:pPr defTabSz="360000">
              <a:spcBef>
                <a:spcPts val="0"/>
              </a:spcBef>
            </a:pPr>
            <a:r>
              <a:rPr lang="fr-FR" sz="1400" dirty="0" smtClean="0"/>
              <a:t>Le modèle ne prend pas en compte la présence de microbulles</a:t>
            </a:r>
          </a:p>
          <a:p>
            <a:pPr defTabSz="360000">
              <a:spcBef>
                <a:spcPts val="0"/>
              </a:spcBef>
            </a:pPr>
            <a:endParaRPr lang="fr-FR" sz="1400" b="1" baseline="0" dirty="0" smtClean="0">
              <a:solidFill>
                <a:schemeClr val="tx2">
                  <a:lumMod val="75000"/>
                </a:schemeClr>
              </a:solidFill>
            </a:endParaRPr>
          </a:p>
          <a:p>
            <a:pPr defTabSz="360000">
              <a:spcBef>
                <a:spcPts val="0"/>
              </a:spcBef>
            </a:pPr>
            <a:r>
              <a:rPr lang="fr-FR" sz="1400" dirty="0" smtClean="0"/>
              <a:t>Diphasique</a:t>
            </a:r>
            <a:r>
              <a:rPr lang="fr-FR" sz="1400" b="0" baseline="0" dirty="0" smtClean="0">
                <a:solidFill>
                  <a:schemeClr val="tx2">
                    <a:lumMod val="75000"/>
                  </a:schemeClr>
                </a:solidFill>
              </a:rPr>
              <a:t>:	</a:t>
            </a:r>
          </a:p>
          <a:p>
            <a:pPr defTabSz="360000">
              <a:spcBef>
                <a:spcPts val="0"/>
              </a:spcBef>
            </a:pPr>
            <a:r>
              <a:rPr lang="fr-FR" sz="1400" dirty="0" smtClean="0"/>
              <a:t>Production de </a:t>
            </a:r>
            <a:r>
              <a:rPr lang="fr-FR" sz="1400" b="1" dirty="0" smtClean="0"/>
              <a:t>bulles</a:t>
            </a:r>
            <a:r>
              <a:rPr lang="fr-FR" sz="1400" dirty="0" smtClean="0"/>
              <a:t> liée à </a:t>
            </a:r>
            <a:r>
              <a:rPr lang="fr-FR" sz="1400" b="1" dirty="0" smtClean="0">
                <a:solidFill>
                  <a:schemeClr val="tx2">
                    <a:lumMod val="75000"/>
                  </a:schemeClr>
                </a:solidFill>
              </a:rPr>
              <a:t>Quantité N</a:t>
            </a:r>
            <a:r>
              <a:rPr lang="fr-FR" sz="1400" b="1" baseline="-25000" dirty="0" smtClean="0">
                <a:solidFill>
                  <a:schemeClr val="tx2">
                    <a:lumMod val="75000"/>
                  </a:schemeClr>
                </a:solidFill>
              </a:rPr>
              <a:t>2</a:t>
            </a:r>
            <a:r>
              <a:rPr lang="fr-FR" sz="1400" b="1" dirty="0" smtClean="0">
                <a:solidFill>
                  <a:schemeClr val="tx2">
                    <a:lumMod val="75000"/>
                  </a:schemeClr>
                </a:solidFill>
              </a:rPr>
              <a:t> dissous + germes gazeux + Baisse</a:t>
            </a:r>
            <a:r>
              <a:rPr lang="fr-FR" sz="1400" b="1" baseline="0" dirty="0" smtClean="0">
                <a:solidFill>
                  <a:schemeClr val="tx2">
                    <a:lumMod val="75000"/>
                  </a:schemeClr>
                </a:solidFill>
              </a:rPr>
              <a:t> de pression</a:t>
            </a:r>
          </a:p>
          <a:p>
            <a:pPr defTabSz="360000">
              <a:spcBef>
                <a:spcPts val="0"/>
              </a:spcBef>
            </a:pPr>
            <a:r>
              <a:rPr lang="fr-FR" sz="1400" dirty="0" smtClean="0"/>
              <a:t>Les</a:t>
            </a:r>
            <a:r>
              <a:rPr lang="fr-FR" sz="1400" b="1" baseline="0" dirty="0" smtClean="0">
                <a:solidFill>
                  <a:schemeClr val="tx2">
                    <a:lumMod val="75000"/>
                  </a:schemeClr>
                </a:solidFill>
              </a:rPr>
              <a:t> </a:t>
            </a:r>
            <a:r>
              <a:rPr lang="fr-FR" sz="1400" dirty="0" smtClean="0"/>
              <a:t>germes gazeux sont pris en compte dans le modèle</a:t>
            </a:r>
          </a:p>
          <a:p>
            <a:pPr defTabSz="360000">
              <a:spcBef>
                <a:spcPts val="0"/>
              </a:spcBef>
            </a:pPr>
            <a:endParaRPr lang="fr-FR" sz="1200" b="1" baseline="0" dirty="0" smtClean="0">
              <a:solidFill>
                <a:schemeClr val="tx2">
                  <a:lumMod val="75000"/>
                </a:schemeClr>
              </a:solidFill>
            </a:endParaRPr>
          </a:p>
          <a:p>
            <a:pPr defTabSz="360000">
              <a:spcBef>
                <a:spcPts val="0"/>
              </a:spcBef>
            </a:pPr>
            <a:endParaRPr lang="fr-FR" b="0" dirty="0"/>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15</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extLst>
      <p:ext uri="{BB962C8B-B14F-4D97-AF65-F5344CB8AC3E}">
        <p14:creationId xmlns="" xmlns:p14="http://schemas.microsoft.com/office/powerpoint/2010/main" val="1302647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9"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z="1400" b="1" dirty="0" smtClean="0"/>
          </a:p>
          <a:p>
            <a:pPr eaLnBrk="1" hangingPunct="1">
              <a:spcBef>
                <a:spcPct val="0"/>
              </a:spcBef>
            </a:pPr>
            <a:r>
              <a:rPr lang="fr-FR" altLang="fr-FR" sz="1400" b="1" dirty="0" smtClean="0"/>
              <a:t>Modèle à perfusion</a:t>
            </a:r>
            <a:r>
              <a:rPr lang="fr-FR" altLang="fr-FR" sz="1400" dirty="0" smtClean="0"/>
              <a:t>: Le temps nécessaire à l’acheminement des gaz jusqu’aux tissus va dépendre de la distance que le sang devra parcourir, et la quantité de gaz transportée sera fonction de la plus ou moins grande vascularisation de cet organe.</a:t>
            </a:r>
          </a:p>
        </p:txBody>
      </p:sp>
      <p:sp>
        <p:nvSpPr>
          <p:cNvPr id="50180"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68874" indent="-295721" eaLnBrk="0" hangingPunct="0">
              <a:defRPr>
                <a:solidFill>
                  <a:schemeClr val="tx1"/>
                </a:solidFill>
                <a:latin typeface="Calibri" pitchFamily="34" charset="0"/>
                <a:cs typeface="Arial" charset="0"/>
              </a:defRPr>
            </a:lvl2pPr>
            <a:lvl3pPr marL="1182882" indent="-236577" eaLnBrk="0" hangingPunct="0">
              <a:defRPr>
                <a:solidFill>
                  <a:schemeClr val="tx1"/>
                </a:solidFill>
                <a:latin typeface="Calibri" pitchFamily="34" charset="0"/>
                <a:cs typeface="Arial" charset="0"/>
              </a:defRPr>
            </a:lvl3pPr>
            <a:lvl4pPr marL="1656036" indent="-236577" eaLnBrk="0" hangingPunct="0">
              <a:defRPr>
                <a:solidFill>
                  <a:schemeClr val="tx1"/>
                </a:solidFill>
                <a:latin typeface="Calibri" pitchFamily="34" charset="0"/>
                <a:cs typeface="Arial" charset="0"/>
              </a:defRPr>
            </a:lvl4pPr>
            <a:lvl5pPr marL="2129189" indent="-236577" eaLnBrk="0" hangingPunct="0">
              <a:defRPr>
                <a:solidFill>
                  <a:schemeClr val="tx1"/>
                </a:solidFill>
                <a:latin typeface="Calibri" pitchFamily="34" charset="0"/>
                <a:cs typeface="Arial" charset="0"/>
              </a:defRPr>
            </a:lvl5pPr>
            <a:lvl6pPr marL="2602341" indent="-236577" eaLnBrk="0" fontAlgn="base" hangingPunct="0">
              <a:spcBef>
                <a:spcPct val="0"/>
              </a:spcBef>
              <a:spcAft>
                <a:spcPct val="0"/>
              </a:spcAft>
              <a:defRPr>
                <a:solidFill>
                  <a:schemeClr val="tx1"/>
                </a:solidFill>
                <a:latin typeface="Calibri" pitchFamily="34" charset="0"/>
                <a:cs typeface="Arial" charset="0"/>
              </a:defRPr>
            </a:lvl6pPr>
            <a:lvl7pPr marL="3075495" indent="-236577" eaLnBrk="0" fontAlgn="base" hangingPunct="0">
              <a:spcBef>
                <a:spcPct val="0"/>
              </a:spcBef>
              <a:spcAft>
                <a:spcPct val="0"/>
              </a:spcAft>
              <a:defRPr>
                <a:solidFill>
                  <a:schemeClr val="tx1"/>
                </a:solidFill>
                <a:latin typeface="Calibri" pitchFamily="34" charset="0"/>
                <a:cs typeface="Arial" charset="0"/>
              </a:defRPr>
            </a:lvl7pPr>
            <a:lvl8pPr marL="3548648" indent="-236577" eaLnBrk="0" fontAlgn="base" hangingPunct="0">
              <a:spcBef>
                <a:spcPct val="0"/>
              </a:spcBef>
              <a:spcAft>
                <a:spcPct val="0"/>
              </a:spcAft>
              <a:defRPr>
                <a:solidFill>
                  <a:schemeClr val="tx1"/>
                </a:solidFill>
                <a:latin typeface="Calibri" pitchFamily="34" charset="0"/>
                <a:cs typeface="Arial" charset="0"/>
              </a:defRPr>
            </a:lvl8pPr>
            <a:lvl9pPr marL="4021801" indent="-236577"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C0BD208A-A42F-48BD-B394-807A88F37739}" type="slidenum">
              <a:rPr lang="fr-FR" altLang="fr-FR" smtClean="0"/>
              <a:pPr eaLnBrk="1" hangingPunct="1"/>
              <a:t>16</a:t>
            </a:fld>
            <a:endParaRPr lang="fr-FR" altLang="fr-FR" smtClean="0"/>
          </a:p>
        </p:txBody>
      </p:sp>
      <p:sp>
        <p:nvSpPr>
          <p:cNvPr id="5" name="Espace réservé de la date 4"/>
          <p:cNvSpPr>
            <a:spLocks noGrp="1"/>
          </p:cNvSpPr>
          <p:nvPr>
            <p:ph type="dt" idx="10"/>
          </p:nvPr>
        </p:nvSpPr>
        <p:spPr/>
        <p:txBody>
          <a:bodyPr/>
          <a:lstStyle/>
          <a:p>
            <a:pPr>
              <a:defRPr/>
            </a:pPr>
            <a:r>
              <a:rPr lang="fr-FR" smtClean="0"/>
              <a:t>22/01/2022</a:t>
            </a:r>
            <a:endParaRPr lang="fr-FR"/>
          </a:p>
        </p:txBody>
      </p:sp>
      <p:sp>
        <p:nvSpPr>
          <p:cNvPr id="6" name="Espace réservé du pied de page 5"/>
          <p:cNvSpPr>
            <a:spLocks noGrp="1"/>
          </p:cNvSpPr>
          <p:nvPr>
            <p:ph type="ftr" sz="quarter" idx="11"/>
          </p:nvPr>
        </p:nvSpPr>
        <p:spPr/>
        <p:txBody>
          <a:bodyPr/>
          <a:lstStyle/>
          <a:p>
            <a:pPr>
              <a:defRPr/>
            </a:pPr>
            <a:r>
              <a:rPr lang="fr-FR" smtClean="0"/>
              <a:t>Alain BERTRAND</a:t>
            </a:r>
            <a:endParaRPr lang="fr-FR"/>
          </a:p>
        </p:txBody>
      </p:sp>
      <p:sp>
        <p:nvSpPr>
          <p:cNvPr id="7" name="Espace réservé de l'en-tête 6"/>
          <p:cNvSpPr>
            <a:spLocks noGrp="1"/>
          </p:cNvSpPr>
          <p:nvPr>
            <p:ph type="hdr" sz="quarter" idx="12"/>
          </p:nvPr>
        </p:nvSpPr>
        <p:spPr/>
        <p:txBody>
          <a:bodyPr/>
          <a:lstStyle/>
          <a:p>
            <a:pPr>
              <a:defRPr/>
            </a:pPr>
            <a:r>
              <a:rPr lang="fr-FR" smtClean="0"/>
              <a:t>Formation GP: Dissolution et modèles de décompression</a:t>
            </a:r>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ltLang="fr-FR" sz="1400" dirty="0" smtClean="0"/>
          </a:p>
          <a:p>
            <a:r>
              <a:rPr lang="fr-FR" altLang="fr-FR" sz="1400" dirty="0" smtClean="0"/>
              <a:t>Empirique: ne veut pas dire arbitraire !</a:t>
            </a:r>
          </a:p>
          <a:p>
            <a:endParaRPr lang="fr-FR" sz="1400" dirty="0" smtClean="0"/>
          </a:p>
          <a:p>
            <a:r>
              <a:rPr lang="fr-FR" sz="1400" dirty="0" smtClean="0"/>
              <a:t>Empirique : non défini par une théorie mais déterminé après une expérimentation / observation sur le terrain – valeur déterminée après une suite d’essais-erreurs avant d’aboutir à une valeur satisfaisante.</a:t>
            </a:r>
            <a:endParaRPr lang="fr-FR" sz="1400" dirty="0"/>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17</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10248" y="4860688"/>
            <a:ext cx="5868000" cy="4604861"/>
          </a:xfrm>
        </p:spPr>
        <p:txBody>
          <a:bodyPr>
            <a:normAutofit/>
          </a:bodyPr>
          <a:lstStyle/>
          <a:p>
            <a:r>
              <a:rPr lang="fr-FR" sz="1400" dirty="0" smtClean="0"/>
              <a:t>GERS_65: point particulier de la courbe de plongée sans palier: 30 mn à 30 m !</a:t>
            </a:r>
          </a:p>
          <a:p>
            <a:endParaRPr lang="fr-FR" sz="1400" dirty="0" smtClean="0"/>
          </a:p>
          <a:p>
            <a:r>
              <a:rPr lang="fr-FR" sz="1400" dirty="0" smtClean="0"/>
              <a:t>MN90 : plus la période est faible plus la sursaturation maximum tolérée est forte !</a:t>
            </a:r>
            <a:endParaRPr lang="fr-FR" sz="1400" dirty="0"/>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18</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90000"/>
              </a:lnSpc>
              <a:spcBef>
                <a:spcPts val="0"/>
              </a:spcBef>
            </a:pPr>
            <a:r>
              <a:rPr lang="fr-FR" sz="1400" dirty="0" smtClean="0"/>
              <a:t>L’équilibre est considéré atteint au bout de 6 périodes.</a:t>
            </a:r>
          </a:p>
          <a:p>
            <a:pPr>
              <a:lnSpc>
                <a:spcPct val="90000"/>
              </a:lnSpc>
              <a:spcBef>
                <a:spcPts val="0"/>
              </a:spcBef>
            </a:pPr>
            <a:endParaRPr lang="fr-FR" sz="1400" dirty="0" smtClean="0"/>
          </a:p>
          <a:p>
            <a:pPr>
              <a:lnSpc>
                <a:spcPct val="90000"/>
              </a:lnSpc>
              <a:spcBef>
                <a:spcPts val="0"/>
              </a:spcBef>
            </a:pPr>
            <a:r>
              <a:rPr lang="fr-FR" sz="1400" dirty="0" smtClean="0"/>
              <a:t>C’est la même courbe pour chacun des compartiments, seule la période change.</a:t>
            </a:r>
          </a:p>
          <a:p>
            <a:pPr>
              <a:lnSpc>
                <a:spcPct val="90000"/>
              </a:lnSpc>
              <a:spcBef>
                <a:spcPts val="0"/>
              </a:spcBef>
            </a:pPr>
            <a:r>
              <a:rPr lang="fr-FR" sz="1400" dirty="0" smtClean="0"/>
              <a:t>Pour une durée donnée, chaque compartiment possède un niveau de charge qui lui est propre et qui dépend de sa période.</a:t>
            </a:r>
          </a:p>
          <a:p>
            <a:pPr>
              <a:lnSpc>
                <a:spcPct val="90000"/>
              </a:lnSpc>
              <a:spcBef>
                <a:spcPts val="0"/>
              </a:spcBef>
            </a:pPr>
            <a:endParaRPr lang="fr-FR" sz="1400" dirty="0" smtClean="0"/>
          </a:p>
          <a:p>
            <a:pPr>
              <a:lnSpc>
                <a:spcPct val="90000"/>
              </a:lnSpc>
              <a:spcBef>
                <a:spcPts val="0"/>
              </a:spcBef>
            </a:pPr>
            <a:r>
              <a:rPr lang="fr-FR" sz="1400" dirty="0" smtClean="0"/>
              <a:t>Exemple : durée = 30 minutes</a:t>
            </a:r>
          </a:p>
          <a:p>
            <a:pPr>
              <a:lnSpc>
                <a:spcPct val="90000"/>
              </a:lnSpc>
              <a:spcBef>
                <a:spcPts val="0"/>
              </a:spcBef>
            </a:pPr>
            <a:r>
              <a:rPr lang="fr-FR" sz="1400" dirty="0" smtClean="0"/>
              <a:t>Niveau de charge C5  =	6 périodes donc ~100 %</a:t>
            </a:r>
          </a:p>
          <a:p>
            <a:pPr>
              <a:lnSpc>
                <a:spcPct val="90000"/>
              </a:lnSpc>
              <a:spcBef>
                <a:spcPts val="0"/>
              </a:spcBef>
            </a:pPr>
            <a:r>
              <a:rPr lang="fr-FR" sz="1400" dirty="0" smtClean="0"/>
              <a:t>Niveau de charge C10 =	3 périodes donc  87,5 %</a:t>
            </a:r>
          </a:p>
          <a:p>
            <a:pPr>
              <a:lnSpc>
                <a:spcPct val="90000"/>
              </a:lnSpc>
              <a:spcBef>
                <a:spcPts val="0"/>
              </a:spcBef>
            </a:pPr>
            <a:r>
              <a:rPr lang="fr-FR" sz="1400" dirty="0" smtClean="0"/>
              <a:t>Niveau de charge C15 =	2 périodes donc  75 %</a:t>
            </a:r>
          </a:p>
          <a:p>
            <a:pPr>
              <a:lnSpc>
                <a:spcPct val="90000"/>
              </a:lnSpc>
              <a:spcBef>
                <a:spcPts val="0"/>
              </a:spcBef>
            </a:pPr>
            <a:r>
              <a:rPr lang="fr-FR" sz="1400" dirty="0" smtClean="0"/>
              <a:t>Niveau de charge C30 =	1 période  donc  50 %</a:t>
            </a:r>
          </a:p>
          <a:p>
            <a:pPr>
              <a:lnSpc>
                <a:spcPct val="90000"/>
              </a:lnSpc>
              <a:spcBef>
                <a:spcPts val="0"/>
              </a:spcBef>
            </a:pPr>
            <a:r>
              <a:rPr lang="fr-FR" sz="1400" dirty="0" smtClean="0"/>
              <a:t>…</a:t>
            </a:r>
          </a:p>
          <a:p>
            <a:pPr>
              <a:lnSpc>
                <a:spcPct val="90000"/>
              </a:lnSpc>
              <a:spcBef>
                <a:spcPts val="0"/>
              </a:spcBef>
            </a:pPr>
            <a:r>
              <a:rPr lang="fr-FR" sz="1400" dirty="0" smtClean="0"/>
              <a:t>Niveau de charge C120 =	¼ période </a:t>
            </a:r>
            <a:endParaRPr lang="fr-FR" sz="1400" dirty="0"/>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19</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2</a:t>
            </a:fld>
            <a:endParaRPr lang="fr-FR" dirty="0"/>
          </a:p>
        </p:txBody>
      </p:sp>
      <p:sp>
        <p:nvSpPr>
          <p:cNvPr id="5" name="Espace réservé de la date 4"/>
          <p:cNvSpPr>
            <a:spLocks noGrp="1"/>
          </p:cNvSpPr>
          <p:nvPr>
            <p:ph type="dt" idx="11"/>
          </p:nvPr>
        </p:nvSpPr>
        <p:spPr/>
        <p:txBody>
          <a:bodyPr/>
          <a:lstStyle/>
          <a:p>
            <a:pPr>
              <a:defRPr/>
            </a:pPr>
            <a:r>
              <a:rPr lang="fr-FR" dirty="0" smtClean="0"/>
              <a:t>22/01/2022</a:t>
            </a:r>
            <a:endParaRPr lang="fr-FR" dirty="0"/>
          </a:p>
        </p:txBody>
      </p:sp>
      <p:sp>
        <p:nvSpPr>
          <p:cNvPr id="6" name="Espace réservé du pied de page 5"/>
          <p:cNvSpPr>
            <a:spLocks noGrp="1"/>
          </p:cNvSpPr>
          <p:nvPr>
            <p:ph type="ftr" sz="quarter" idx="12"/>
          </p:nvPr>
        </p:nvSpPr>
        <p:spPr/>
        <p:txBody>
          <a:bodyPr/>
          <a:lstStyle/>
          <a:p>
            <a:pPr>
              <a:defRPr/>
            </a:pPr>
            <a:r>
              <a:rPr lang="fr-FR" dirty="0" smtClean="0"/>
              <a:t>Alain BERTRAND</a:t>
            </a:r>
            <a:endParaRPr lang="fr-FR" dirty="0"/>
          </a:p>
        </p:txBody>
      </p:sp>
      <p:sp>
        <p:nvSpPr>
          <p:cNvPr id="7" name="Espace réservé de l'en-tête 6"/>
          <p:cNvSpPr>
            <a:spLocks noGrp="1"/>
          </p:cNvSpPr>
          <p:nvPr>
            <p:ph type="hdr" sz="quarter" idx="13"/>
          </p:nvPr>
        </p:nvSpPr>
        <p:spPr/>
        <p:txBody>
          <a:bodyPr/>
          <a:lstStyle/>
          <a:p>
            <a:pPr>
              <a:defRPr/>
            </a:pPr>
            <a:r>
              <a:rPr lang="fr-FR" dirty="0" smtClean="0"/>
              <a:t>Formation GP: Dissolution et modèles de décompression</a:t>
            </a:r>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20</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dirty="0" smtClean="0"/>
          </a:p>
        </p:txBody>
      </p:sp>
      <p:sp>
        <p:nvSpPr>
          <p:cNvPr id="51204"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68874" indent="-295721" eaLnBrk="0" hangingPunct="0">
              <a:defRPr>
                <a:solidFill>
                  <a:schemeClr val="tx1"/>
                </a:solidFill>
                <a:latin typeface="Calibri" pitchFamily="34" charset="0"/>
                <a:cs typeface="Arial" charset="0"/>
              </a:defRPr>
            </a:lvl2pPr>
            <a:lvl3pPr marL="1182882" indent="-236577" eaLnBrk="0" hangingPunct="0">
              <a:defRPr>
                <a:solidFill>
                  <a:schemeClr val="tx1"/>
                </a:solidFill>
                <a:latin typeface="Calibri" pitchFamily="34" charset="0"/>
                <a:cs typeface="Arial" charset="0"/>
              </a:defRPr>
            </a:lvl3pPr>
            <a:lvl4pPr marL="1656036" indent="-236577" eaLnBrk="0" hangingPunct="0">
              <a:defRPr>
                <a:solidFill>
                  <a:schemeClr val="tx1"/>
                </a:solidFill>
                <a:latin typeface="Calibri" pitchFamily="34" charset="0"/>
                <a:cs typeface="Arial" charset="0"/>
              </a:defRPr>
            </a:lvl4pPr>
            <a:lvl5pPr marL="2129189" indent="-236577" eaLnBrk="0" hangingPunct="0">
              <a:defRPr>
                <a:solidFill>
                  <a:schemeClr val="tx1"/>
                </a:solidFill>
                <a:latin typeface="Calibri" pitchFamily="34" charset="0"/>
                <a:cs typeface="Arial" charset="0"/>
              </a:defRPr>
            </a:lvl5pPr>
            <a:lvl6pPr marL="2602341" indent="-236577" eaLnBrk="0" fontAlgn="base" hangingPunct="0">
              <a:spcBef>
                <a:spcPct val="0"/>
              </a:spcBef>
              <a:spcAft>
                <a:spcPct val="0"/>
              </a:spcAft>
              <a:defRPr>
                <a:solidFill>
                  <a:schemeClr val="tx1"/>
                </a:solidFill>
                <a:latin typeface="Calibri" pitchFamily="34" charset="0"/>
                <a:cs typeface="Arial" charset="0"/>
              </a:defRPr>
            </a:lvl6pPr>
            <a:lvl7pPr marL="3075495" indent="-236577" eaLnBrk="0" fontAlgn="base" hangingPunct="0">
              <a:spcBef>
                <a:spcPct val="0"/>
              </a:spcBef>
              <a:spcAft>
                <a:spcPct val="0"/>
              </a:spcAft>
              <a:defRPr>
                <a:solidFill>
                  <a:schemeClr val="tx1"/>
                </a:solidFill>
                <a:latin typeface="Calibri" pitchFamily="34" charset="0"/>
                <a:cs typeface="Arial" charset="0"/>
              </a:defRPr>
            </a:lvl7pPr>
            <a:lvl8pPr marL="3548648" indent="-236577" eaLnBrk="0" fontAlgn="base" hangingPunct="0">
              <a:spcBef>
                <a:spcPct val="0"/>
              </a:spcBef>
              <a:spcAft>
                <a:spcPct val="0"/>
              </a:spcAft>
              <a:defRPr>
                <a:solidFill>
                  <a:schemeClr val="tx1"/>
                </a:solidFill>
                <a:latin typeface="Calibri" pitchFamily="34" charset="0"/>
                <a:cs typeface="Arial" charset="0"/>
              </a:defRPr>
            </a:lvl8pPr>
            <a:lvl9pPr marL="4021801" indent="-236577"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CCF8748-6E2F-4433-B367-DF743AB9B8B7}" type="slidenum">
              <a:rPr lang="fr-FR" altLang="fr-FR" smtClean="0"/>
              <a:pPr eaLnBrk="1" hangingPunct="1"/>
              <a:t>21</a:t>
            </a:fld>
            <a:endParaRPr lang="fr-FR" altLang="fr-FR" dirty="0" smtClean="0"/>
          </a:p>
        </p:txBody>
      </p:sp>
      <p:sp>
        <p:nvSpPr>
          <p:cNvPr id="5" name="Espace réservé de la date 4"/>
          <p:cNvSpPr>
            <a:spLocks noGrp="1"/>
          </p:cNvSpPr>
          <p:nvPr>
            <p:ph type="dt" idx="10"/>
          </p:nvPr>
        </p:nvSpPr>
        <p:spPr/>
        <p:txBody>
          <a:bodyPr/>
          <a:lstStyle/>
          <a:p>
            <a:pPr>
              <a:defRPr/>
            </a:pPr>
            <a:r>
              <a:rPr lang="fr-FR" dirty="0" smtClean="0"/>
              <a:t>22/01/2022</a:t>
            </a:r>
            <a:endParaRPr lang="fr-FR" dirty="0"/>
          </a:p>
        </p:txBody>
      </p:sp>
      <p:sp>
        <p:nvSpPr>
          <p:cNvPr id="6" name="Espace réservé du pied de page 5"/>
          <p:cNvSpPr>
            <a:spLocks noGrp="1"/>
          </p:cNvSpPr>
          <p:nvPr>
            <p:ph type="ftr" sz="quarter" idx="11"/>
          </p:nvPr>
        </p:nvSpPr>
        <p:spPr/>
        <p:txBody>
          <a:bodyPr/>
          <a:lstStyle/>
          <a:p>
            <a:pPr>
              <a:defRPr/>
            </a:pPr>
            <a:r>
              <a:rPr lang="fr-FR" dirty="0" smtClean="0"/>
              <a:t>Alain BERTRAND</a:t>
            </a:r>
            <a:endParaRPr lang="fr-FR" dirty="0"/>
          </a:p>
        </p:txBody>
      </p:sp>
      <p:sp>
        <p:nvSpPr>
          <p:cNvPr id="7" name="Espace réservé de l'en-tête 6"/>
          <p:cNvSpPr>
            <a:spLocks noGrp="1"/>
          </p:cNvSpPr>
          <p:nvPr>
            <p:ph type="hdr" sz="quarter" idx="12"/>
          </p:nvPr>
        </p:nvSpPr>
        <p:spPr/>
        <p:txBody>
          <a:bodyPr/>
          <a:lstStyle/>
          <a:p>
            <a:pPr>
              <a:defRPr/>
            </a:pPr>
            <a:r>
              <a:rPr lang="fr-FR" dirty="0" smtClean="0"/>
              <a:t>Formation GP: Dissolution et modèles de décompression</a:t>
            </a:r>
            <a:endParaRPr lang="fr-F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90000"/>
              </a:lnSpc>
              <a:spcBef>
                <a:spcPts val="0"/>
              </a:spcBef>
            </a:pPr>
            <a:r>
              <a:rPr lang="fr-FR" sz="1400" dirty="0" smtClean="0"/>
              <a:t>La formulation des M-Values n’est pas due</a:t>
            </a:r>
            <a:r>
              <a:rPr lang="fr-FR" sz="1400" baseline="0" dirty="0" smtClean="0"/>
              <a:t> à Haldane mais à Workmann (1965) – voir la diapo « Autres modèles Haldanien ».</a:t>
            </a:r>
          </a:p>
          <a:p>
            <a:pPr>
              <a:lnSpc>
                <a:spcPct val="90000"/>
              </a:lnSpc>
              <a:spcBef>
                <a:spcPts val="0"/>
              </a:spcBef>
            </a:pPr>
            <a:endParaRPr lang="fr-FR" sz="1400" dirty="0" smtClean="0"/>
          </a:p>
          <a:p>
            <a:pPr>
              <a:lnSpc>
                <a:spcPct val="90000"/>
              </a:lnSpc>
              <a:spcBef>
                <a:spcPts val="0"/>
              </a:spcBef>
            </a:pPr>
            <a:r>
              <a:rPr lang="fr-FR" sz="1400" dirty="0" smtClean="0"/>
              <a:t>Chaque compartiment possède sa droite de sursaturation critique (sur le graphe seuls les extrêmes sont représentés: C5 – C120)</a:t>
            </a:r>
          </a:p>
          <a:p>
            <a:pPr>
              <a:lnSpc>
                <a:spcPct val="90000"/>
              </a:lnSpc>
              <a:spcBef>
                <a:spcPts val="0"/>
              </a:spcBef>
            </a:pPr>
            <a:endParaRPr lang="fr-FR" sz="1400" dirty="0" smtClean="0"/>
          </a:p>
          <a:p>
            <a:pPr>
              <a:lnSpc>
                <a:spcPct val="90000"/>
              </a:lnSpc>
              <a:spcBef>
                <a:spcPts val="0"/>
              </a:spcBef>
            </a:pPr>
            <a:r>
              <a:rPr lang="fr-FR" sz="1400" dirty="0" smtClean="0"/>
              <a:t>Utilisation de ce type de graphique: voir diapo « diminution du risque »</a:t>
            </a:r>
            <a:endParaRPr lang="fr-FR" sz="1400" dirty="0"/>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22</a:t>
            </a:fld>
            <a:endParaRPr lang="fr-FR" dirty="0"/>
          </a:p>
        </p:txBody>
      </p:sp>
      <p:sp>
        <p:nvSpPr>
          <p:cNvPr id="5" name="Espace réservé de la date 4"/>
          <p:cNvSpPr>
            <a:spLocks noGrp="1"/>
          </p:cNvSpPr>
          <p:nvPr>
            <p:ph type="dt" idx="11"/>
          </p:nvPr>
        </p:nvSpPr>
        <p:spPr/>
        <p:txBody>
          <a:bodyPr/>
          <a:lstStyle/>
          <a:p>
            <a:pPr>
              <a:defRPr/>
            </a:pPr>
            <a:r>
              <a:rPr lang="fr-FR" dirty="0" smtClean="0"/>
              <a:t>22/01/2022</a:t>
            </a:r>
            <a:endParaRPr lang="fr-FR" dirty="0"/>
          </a:p>
        </p:txBody>
      </p:sp>
      <p:sp>
        <p:nvSpPr>
          <p:cNvPr id="6" name="Espace réservé du pied de page 5"/>
          <p:cNvSpPr>
            <a:spLocks noGrp="1"/>
          </p:cNvSpPr>
          <p:nvPr>
            <p:ph type="ftr" sz="quarter" idx="12"/>
          </p:nvPr>
        </p:nvSpPr>
        <p:spPr/>
        <p:txBody>
          <a:bodyPr/>
          <a:lstStyle/>
          <a:p>
            <a:pPr>
              <a:defRPr/>
            </a:pPr>
            <a:r>
              <a:rPr lang="fr-FR" dirty="0" smtClean="0"/>
              <a:t>Alain BERTRAND</a:t>
            </a:r>
            <a:endParaRPr lang="fr-FR" dirty="0"/>
          </a:p>
        </p:txBody>
      </p:sp>
      <p:sp>
        <p:nvSpPr>
          <p:cNvPr id="7" name="Espace réservé de l'en-tête 6"/>
          <p:cNvSpPr>
            <a:spLocks noGrp="1"/>
          </p:cNvSpPr>
          <p:nvPr>
            <p:ph type="hdr" sz="quarter" idx="13"/>
          </p:nvPr>
        </p:nvSpPr>
        <p:spPr/>
        <p:txBody>
          <a:bodyPr/>
          <a:lstStyle/>
          <a:p>
            <a:pPr>
              <a:defRPr/>
            </a:pPr>
            <a:r>
              <a:rPr lang="fr-FR" dirty="0" smtClean="0"/>
              <a:t>Formation GP: Dissolution et modèles de décompression</a:t>
            </a:r>
            <a:endParaRPr lang="fr-F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2227"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90000"/>
              </a:lnSpc>
              <a:spcBef>
                <a:spcPts val="0"/>
              </a:spcBef>
              <a:spcAft>
                <a:spcPct val="0"/>
              </a:spcAft>
              <a:buClrTx/>
              <a:buSzTx/>
              <a:buFontTx/>
              <a:buNone/>
              <a:tabLst/>
              <a:defRPr/>
            </a:pPr>
            <a:r>
              <a:rPr lang="fr-FR" altLang="fr-FR" sz="1400" dirty="0" smtClean="0"/>
              <a:t>Azote résiduel (MN90) : </a:t>
            </a:r>
          </a:p>
          <a:p>
            <a:pPr marL="0" marR="0" indent="0" algn="l" defTabSz="914400" rtl="0" eaLnBrk="1" fontAlgn="base" latinLnBrk="0" hangingPunct="1">
              <a:lnSpc>
                <a:spcPct val="90000"/>
              </a:lnSpc>
              <a:spcBef>
                <a:spcPts val="0"/>
              </a:spcBef>
              <a:spcAft>
                <a:spcPct val="0"/>
              </a:spcAft>
              <a:buClrTx/>
              <a:buSzTx/>
              <a:buFontTx/>
              <a:buNone/>
              <a:tabLst/>
              <a:defRPr/>
            </a:pPr>
            <a:r>
              <a:rPr lang="fr-FR" altLang="fr-FR" sz="1400" dirty="0" smtClean="0">
                <a:solidFill>
                  <a:srgbClr val="C00000"/>
                </a:solidFill>
              </a:rPr>
              <a:t>À partir d’un </a:t>
            </a:r>
            <a:r>
              <a:rPr lang="fr-FR" altLang="fr-FR" sz="1400" b="1" dirty="0" smtClean="0">
                <a:solidFill>
                  <a:srgbClr val="C00000"/>
                </a:solidFill>
              </a:rPr>
              <a:t>Intervalle de surface de 15 mn</a:t>
            </a:r>
            <a:r>
              <a:rPr lang="fr-FR" altLang="fr-FR" sz="1400" dirty="0" smtClean="0">
                <a:solidFill>
                  <a:srgbClr val="C00000"/>
                </a:solidFill>
              </a:rPr>
              <a:t>, seul le compartiment </a:t>
            </a:r>
            <a:r>
              <a:rPr lang="fr-FR" altLang="fr-FR" sz="1400" b="1" dirty="0" smtClean="0">
                <a:solidFill>
                  <a:srgbClr val="C00000"/>
                </a:solidFill>
              </a:rPr>
              <a:t>C120</a:t>
            </a:r>
            <a:r>
              <a:rPr lang="fr-FR" altLang="fr-FR" sz="1400" dirty="0" smtClean="0">
                <a:solidFill>
                  <a:srgbClr val="C00000"/>
                </a:solidFill>
              </a:rPr>
              <a:t> est pris en compte pour la désaturation (</a:t>
            </a:r>
            <a:r>
              <a:rPr lang="fr-FR" altLang="fr-FR" sz="1400" b="1" dirty="0" smtClean="0">
                <a:solidFill>
                  <a:srgbClr val="C00000"/>
                </a:solidFill>
              </a:rPr>
              <a:t>Azote résiduel - GPS</a:t>
            </a:r>
            <a:r>
              <a:rPr lang="fr-FR" altLang="fr-FR" sz="1400" dirty="0" smtClean="0">
                <a:solidFill>
                  <a:srgbClr val="C00000"/>
                </a:solidFill>
              </a:rPr>
              <a:t>)</a:t>
            </a:r>
          </a:p>
          <a:p>
            <a:pPr eaLnBrk="1" hangingPunct="1">
              <a:lnSpc>
                <a:spcPct val="90000"/>
              </a:lnSpc>
              <a:spcBef>
                <a:spcPts val="0"/>
              </a:spcBef>
              <a:defRPr/>
            </a:pPr>
            <a:r>
              <a:rPr lang="fr-FR" altLang="fr-FR" sz="1400" dirty="0" smtClean="0"/>
              <a:t>Les autres compartiments, plus rapides, ont tous désaturé en dessous de la TN</a:t>
            </a:r>
            <a:r>
              <a:rPr lang="fr-FR" altLang="fr-FR" sz="1400" baseline="-25000" dirty="0" smtClean="0"/>
              <a:t>2</a:t>
            </a:r>
            <a:r>
              <a:rPr lang="fr-FR" altLang="fr-FR" sz="1400" dirty="0" smtClean="0"/>
              <a:t> du C120</a:t>
            </a:r>
          </a:p>
          <a:p>
            <a:pPr marL="0" marR="0" indent="0" algn="l" defTabSz="914400" rtl="0" eaLnBrk="1" fontAlgn="base" latinLnBrk="0" hangingPunct="1">
              <a:lnSpc>
                <a:spcPct val="90000"/>
              </a:lnSpc>
              <a:spcBef>
                <a:spcPts val="0"/>
              </a:spcBef>
              <a:spcAft>
                <a:spcPct val="0"/>
              </a:spcAft>
              <a:buClrTx/>
              <a:buSzTx/>
              <a:buFontTx/>
              <a:buNone/>
              <a:tabLst/>
              <a:defRPr/>
            </a:pPr>
            <a:endParaRPr lang="fr-FR" altLang="fr-FR" sz="1400" dirty="0" smtClean="0">
              <a:solidFill>
                <a:srgbClr val="C00000"/>
              </a:solidFill>
            </a:endParaRPr>
          </a:p>
          <a:p>
            <a:pPr marL="0" marR="0" indent="0" algn="l" defTabSz="914400" rtl="0" eaLnBrk="1" fontAlgn="base" latinLnBrk="0" hangingPunct="1">
              <a:lnSpc>
                <a:spcPct val="90000"/>
              </a:lnSpc>
              <a:spcBef>
                <a:spcPts val="0"/>
              </a:spcBef>
              <a:spcAft>
                <a:spcPct val="0"/>
              </a:spcAft>
              <a:buClrTx/>
              <a:buSzTx/>
              <a:buFontTx/>
              <a:buNone/>
              <a:tabLst/>
              <a:defRPr/>
            </a:pPr>
            <a:r>
              <a:rPr lang="fr-FR" altLang="fr-FR" sz="1400" dirty="0" smtClean="0"/>
              <a:t>La désaturation complète nécessite 6 périodes:</a:t>
            </a:r>
          </a:p>
          <a:p>
            <a:pPr marL="0" marR="0" indent="0" algn="l" defTabSz="914400" rtl="0" eaLnBrk="1" fontAlgn="base" latinLnBrk="0" hangingPunct="1">
              <a:lnSpc>
                <a:spcPct val="90000"/>
              </a:lnSpc>
              <a:spcBef>
                <a:spcPts val="0"/>
              </a:spcBef>
              <a:spcAft>
                <a:spcPct val="0"/>
              </a:spcAft>
              <a:buClrTx/>
              <a:buSzTx/>
              <a:buFontTx/>
              <a:buNone/>
              <a:tabLst/>
              <a:defRPr/>
            </a:pPr>
            <a:r>
              <a:rPr lang="fr-FR" altLang="fr-FR" sz="1400" dirty="0" smtClean="0"/>
              <a:t>6 périodes = 12 h pour retrouver l’état d’équilibre (plongée simple)</a:t>
            </a:r>
          </a:p>
        </p:txBody>
      </p:sp>
      <p:sp>
        <p:nvSpPr>
          <p:cNvPr id="52228"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68874" indent="-295721" eaLnBrk="0" hangingPunct="0">
              <a:defRPr>
                <a:solidFill>
                  <a:schemeClr val="tx1"/>
                </a:solidFill>
                <a:latin typeface="Calibri" pitchFamily="34" charset="0"/>
                <a:cs typeface="Arial" charset="0"/>
              </a:defRPr>
            </a:lvl2pPr>
            <a:lvl3pPr marL="1182882" indent="-236577" eaLnBrk="0" hangingPunct="0">
              <a:defRPr>
                <a:solidFill>
                  <a:schemeClr val="tx1"/>
                </a:solidFill>
                <a:latin typeface="Calibri" pitchFamily="34" charset="0"/>
                <a:cs typeface="Arial" charset="0"/>
              </a:defRPr>
            </a:lvl3pPr>
            <a:lvl4pPr marL="1656036" indent="-236577" eaLnBrk="0" hangingPunct="0">
              <a:defRPr>
                <a:solidFill>
                  <a:schemeClr val="tx1"/>
                </a:solidFill>
                <a:latin typeface="Calibri" pitchFamily="34" charset="0"/>
                <a:cs typeface="Arial" charset="0"/>
              </a:defRPr>
            </a:lvl4pPr>
            <a:lvl5pPr marL="2129189" indent="-236577" eaLnBrk="0" hangingPunct="0">
              <a:defRPr>
                <a:solidFill>
                  <a:schemeClr val="tx1"/>
                </a:solidFill>
                <a:latin typeface="Calibri" pitchFamily="34" charset="0"/>
                <a:cs typeface="Arial" charset="0"/>
              </a:defRPr>
            </a:lvl5pPr>
            <a:lvl6pPr marL="2602341" indent="-236577" eaLnBrk="0" fontAlgn="base" hangingPunct="0">
              <a:spcBef>
                <a:spcPct val="0"/>
              </a:spcBef>
              <a:spcAft>
                <a:spcPct val="0"/>
              </a:spcAft>
              <a:defRPr>
                <a:solidFill>
                  <a:schemeClr val="tx1"/>
                </a:solidFill>
                <a:latin typeface="Calibri" pitchFamily="34" charset="0"/>
                <a:cs typeface="Arial" charset="0"/>
              </a:defRPr>
            </a:lvl6pPr>
            <a:lvl7pPr marL="3075495" indent="-236577" eaLnBrk="0" fontAlgn="base" hangingPunct="0">
              <a:spcBef>
                <a:spcPct val="0"/>
              </a:spcBef>
              <a:spcAft>
                <a:spcPct val="0"/>
              </a:spcAft>
              <a:defRPr>
                <a:solidFill>
                  <a:schemeClr val="tx1"/>
                </a:solidFill>
                <a:latin typeface="Calibri" pitchFamily="34" charset="0"/>
                <a:cs typeface="Arial" charset="0"/>
              </a:defRPr>
            </a:lvl7pPr>
            <a:lvl8pPr marL="3548648" indent="-236577" eaLnBrk="0" fontAlgn="base" hangingPunct="0">
              <a:spcBef>
                <a:spcPct val="0"/>
              </a:spcBef>
              <a:spcAft>
                <a:spcPct val="0"/>
              </a:spcAft>
              <a:defRPr>
                <a:solidFill>
                  <a:schemeClr val="tx1"/>
                </a:solidFill>
                <a:latin typeface="Calibri" pitchFamily="34" charset="0"/>
                <a:cs typeface="Arial" charset="0"/>
              </a:defRPr>
            </a:lvl8pPr>
            <a:lvl9pPr marL="4021801" indent="-236577"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3707DAFE-DA40-44B2-A782-BAC40413533E}" type="slidenum">
              <a:rPr lang="fr-FR" altLang="fr-FR" smtClean="0"/>
              <a:pPr eaLnBrk="1" hangingPunct="1"/>
              <a:t>23</a:t>
            </a:fld>
            <a:endParaRPr lang="fr-FR" altLang="fr-FR" dirty="0" smtClean="0"/>
          </a:p>
        </p:txBody>
      </p:sp>
      <p:sp>
        <p:nvSpPr>
          <p:cNvPr id="5" name="Espace réservé de la date 4"/>
          <p:cNvSpPr>
            <a:spLocks noGrp="1"/>
          </p:cNvSpPr>
          <p:nvPr>
            <p:ph type="dt" idx="10"/>
          </p:nvPr>
        </p:nvSpPr>
        <p:spPr/>
        <p:txBody>
          <a:bodyPr/>
          <a:lstStyle/>
          <a:p>
            <a:pPr>
              <a:defRPr/>
            </a:pPr>
            <a:r>
              <a:rPr lang="fr-FR" dirty="0" smtClean="0"/>
              <a:t>22/01/2022</a:t>
            </a:r>
            <a:endParaRPr lang="fr-FR" dirty="0"/>
          </a:p>
        </p:txBody>
      </p:sp>
      <p:sp>
        <p:nvSpPr>
          <p:cNvPr id="6" name="Espace réservé du pied de page 5"/>
          <p:cNvSpPr>
            <a:spLocks noGrp="1"/>
          </p:cNvSpPr>
          <p:nvPr>
            <p:ph type="ftr" sz="quarter" idx="11"/>
          </p:nvPr>
        </p:nvSpPr>
        <p:spPr/>
        <p:txBody>
          <a:bodyPr/>
          <a:lstStyle/>
          <a:p>
            <a:pPr>
              <a:defRPr/>
            </a:pPr>
            <a:r>
              <a:rPr lang="fr-FR" dirty="0" smtClean="0"/>
              <a:t>Alain BERTRAND</a:t>
            </a:r>
            <a:endParaRPr lang="fr-FR" dirty="0"/>
          </a:p>
        </p:txBody>
      </p:sp>
      <p:sp>
        <p:nvSpPr>
          <p:cNvPr id="7" name="Espace réservé de l'en-tête 6"/>
          <p:cNvSpPr>
            <a:spLocks noGrp="1"/>
          </p:cNvSpPr>
          <p:nvPr>
            <p:ph type="hdr" sz="quarter" idx="12"/>
          </p:nvPr>
        </p:nvSpPr>
        <p:spPr/>
        <p:txBody>
          <a:bodyPr/>
          <a:lstStyle/>
          <a:p>
            <a:pPr>
              <a:defRPr/>
            </a:pPr>
            <a:r>
              <a:rPr lang="fr-FR" dirty="0" smtClean="0"/>
              <a:t>Formation GP: Dissolution et modèles de décompression</a:t>
            </a:r>
            <a:endParaRPr lang="fr-F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24</a:t>
            </a:fld>
            <a:endParaRPr lang="fr-FR" dirty="0"/>
          </a:p>
        </p:txBody>
      </p:sp>
      <p:sp>
        <p:nvSpPr>
          <p:cNvPr id="5" name="Espace réservé de la date 4"/>
          <p:cNvSpPr>
            <a:spLocks noGrp="1"/>
          </p:cNvSpPr>
          <p:nvPr>
            <p:ph type="dt" idx="11"/>
          </p:nvPr>
        </p:nvSpPr>
        <p:spPr/>
        <p:txBody>
          <a:bodyPr/>
          <a:lstStyle/>
          <a:p>
            <a:pPr>
              <a:defRPr/>
            </a:pPr>
            <a:r>
              <a:rPr lang="fr-FR" dirty="0" smtClean="0"/>
              <a:t>22/01/2022</a:t>
            </a:r>
            <a:endParaRPr lang="fr-FR" dirty="0"/>
          </a:p>
        </p:txBody>
      </p:sp>
      <p:sp>
        <p:nvSpPr>
          <p:cNvPr id="6" name="Espace réservé du pied de page 5"/>
          <p:cNvSpPr>
            <a:spLocks noGrp="1"/>
          </p:cNvSpPr>
          <p:nvPr>
            <p:ph type="ftr" sz="quarter" idx="12"/>
          </p:nvPr>
        </p:nvSpPr>
        <p:spPr/>
        <p:txBody>
          <a:bodyPr/>
          <a:lstStyle/>
          <a:p>
            <a:pPr>
              <a:defRPr/>
            </a:pPr>
            <a:r>
              <a:rPr lang="fr-FR" dirty="0" smtClean="0"/>
              <a:t>Alain BERTRAND</a:t>
            </a:r>
            <a:endParaRPr lang="fr-FR" dirty="0"/>
          </a:p>
        </p:txBody>
      </p:sp>
      <p:sp>
        <p:nvSpPr>
          <p:cNvPr id="7" name="Espace réservé de l'en-tête 6"/>
          <p:cNvSpPr>
            <a:spLocks noGrp="1"/>
          </p:cNvSpPr>
          <p:nvPr>
            <p:ph type="hdr" sz="quarter" idx="13"/>
          </p:nvPr>
        </p:nvSpPr>
        <p:spPr/>
        <p:txBody>
          <a:bodyPr/>
          <a:lstStyle/>
          <a:p>
            <a:pPr>
              <a:defRPr/>
            </a:pPr>
            <a:r>
              <a:rPr lang="fr-FR" dirty="0" smtClean="0"/>
              <a:t>Formation GP: Dissolution et modèles de décompression</a:t>
            </a:r>
            <a:endParaRPr lang="fr-F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25</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altLang="fr-FR" sz="1600" b="1" dirty="0" err="1" smtClean="0"/>
              <a:t>Bühlmann</a:t>
            </a:r>
            <a:r>
              <a:rPr lang="fr-FR" altLang="fr-FR" sz="1600" dirty="0" smtClean="0"/>
              <a:t> </a:t>
            </a:r>
            <a:r>
              <a:rPr lang="fr-FR" altLang="fr-FR" sz="1400" dirty="0" smtClean="0"/>
              <a:t>: </a:t>
            </a:r>
          </a:p>
          <a:p>
            <a:r>
              <a:rPr lang="fr-FR" altLang="fr-FR" sz="1400" dirty="0" smtClean="0"/>
              <a:t>ZH: Zurich</a:t>
            </a:r>
            <a:r>
              <a:rPr lang="fr-FR" altLang="fr-FR" sz="1400" baseline="0" dirty="0" smtClean="0"/>
              <a:t> – L : </a:t>
            </a:r>
            <a:r>
              <a:rPr lang="fr-FR" altLang="fr-FR" sz="1400" baseline="0" dirty="0" err="1" smtClean="0"/>
              <a:t>limit</a:t>
            </a:r>
            <a:r>
              <a:rPr lang="fr-FR" altLang="fr-FR" sz="1400" baseline="0" dirty="0" smtClean="0"/>
              <a:t> – 12 ou 16 = </a:t>
            </a:r>
            <a:r>
              <a:rPr lang="fr-FR" altLang="fr-FR" sz="1400" baseline="0" dirty="0" err="1" smtClean="0"/>
              <a:t>nbre</a:t>
            </a:r>
            <a:r>
              <a:rPr lang="fr-FR" altLang="fr-FR" sz="1400" baseline="0" dirty="0" smtClean="0"/>
              <a:t> de M-Values</a:t>
            </a:r>
          </a:p>
          <a:p>
            <a:endParaRPr lang="fr-FR" altLang="fr-FR" sz="1400" dirty="0" smtClean="0"/>
          </a:p>
          <a:p>
            <a:r>
              <a:rPr lang="fr-FR" altLang="fr-FR" sz="1400" dirty="0" smtClean="0"/>
              <a:t>2 plongées simples sont espacées de 6 x 635 mn soit: 6 x (120 x 5 + 35) = 63h 30mn ! Soit un peu </a:t>
            </a:r>
            <a:r>
              <a:rPr lang="fr-FR" altLang="fr-FR" sz="1400" b="1" dirty="0" smtClean="0"/>
              <a:t>plus de 2,5 j </a:t>
            </a:r>
            <a:r>
              <a:rPr lang="fr-FR" altLang="fr-FR" sz="1400" dirty="0" smtClean="0"/>
              <a:t>!!</a:t>
            </a:r>
          </a:p>
          <a:p>
            <a:endParaRPr lang="fr-FR" altLang="fr-FR" sz="1400" dirty="0" smtClean="0"/>
          </a:p>
          <a:p>
            <a:r>
              <a:rPr lang="fr-FR" altLang="fr-FR" sz="1400" dirty="0" smtClean="0"/>
              <a:t>Une semaine de plongée: les compartiments « long » ne désaturent jamais complètement et se chargent progressivement!</a:t>
            </a:r>
          </a:p>
          <a:p>
            <a:endParaRPr lang="fr-FR" sz="1400" dirty="0"/>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26</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90000"/>
              </a:lnSpc>
              <a:spcBef>
                <a:spcPts val="0"/>
              </a:spcBef>
            </a:pPr>
            <a:r>
              <a:rPr lang="fr-FR" sz="1400" dirty="0" smtClean="0"/>
              <a:t>Le graphique montre 2 M-Values :</a:t>
            </a:r>
          </a:p>
          <a:p>
            <a:pPr>
              <a:lnSpc>
                <a:spcPct val="90000"/>
              </a:lnSpc>
              <a:spcBef>
                <a:spcPts val="0"/>
              </a:spcBef>
              <a:buFontTx/>
              <a:buChar char="-"/>
            </a:pPr>
            <a:r>
              <a:rPr lang="fr-FR" sz="1400" dirty="0" smtClean="0"/>
              <a:t> Celle du compartiment C5 de la MN90 (en rouge)</a:t>
            </a:r>
          </a:p>
          <a:p>
            <a:pPr>
              <a:lnSpc>
                <a:spcPct val="90000"/>
              </a:lnSpc>
              <a:spcBef>
                <a:spcPts val="0"/>
              </a:spcBef>
              <a:buFontTx/>
              <a:buChar char="-"/>
            </a:pPr>
            <a:r>
              <a:rPr lang="fr-FR" sz="1400" dirty="0" smtClean="0"/>
              <a:t> Celle du compartiment C5 de l’algorithme </a:t>
            </a:r>
            <a:r>
              <a:rPr lang="fr-FR" sz="1400" dirty="0" err="1" smtClean="0"/>
              <a:t>Bühlmann</a:t>
            </a:r>
            <a:r>
              <a:rPr lang="fr-FR" sz="1400" dirty="0" smtClean="0"/>
              <a:t> ZH-L16 (en vert)</a:t>
            </a:r>
          </a:p>
          <a:p>
            <a:pPr>
              <a:lnSpc>
                <a:spcPct val="90000"/>
              </a:lnSpc>
              <a:spcBef>
                <a:spcPts val="0"/>
              </a:spcBef>
              <a:buFontTx/>
              <a:buChar char="-"/>
            </a:pPr>
            <a:endParaRPr lang="fr-FR" sz="1400" dirty="0" smtClean="0"/>
          </a:p>
          <a:p>
            <a:pPr>
              <a:lnSpc>
                <a:spcPct val="90000"/>
              </a:lnSpc>
              <a:spcBef>
                <a:spcPts val="0"/>
              </a:spcBef>
            </a:pPr>
            <a:r>
              <a:rPr lang="fr-FR" sz="1400" dirty="0" smtClean="0"/>
              <a:t>MN90:  le Sc est fixe (2.72)</a:t>
            </a:r>
          </a:p>
          <a:p>
            <a:pPr>
              <a:lnSpc>
                <a:spcPct val="90000"/>
              </a:lnSpc>
              <a:spcBef>
                <a:spcPts val="0"/>
              </a:spcBef>
            </a:pPr>
            <a:r>
              <a:rPr lang="fr-FR" sz="1400" dirty="0" smtClean="0"/>
              <a:t>ZH-L16: le Sc diminue avec la profondeur</a:t>
            </a:r>
          </a:p>
          <a:p>
            <a:pPr>
              <a:lnSpc>
                <a:spcPct val="90000"/>
              </a:lnSpc>
              <a:spcBef>
                <a:spcPts val="0"/>
              </a:spcBef>
            </a:pPr>
            <a:endParaRPr lang="fr-FR" sz="1400" dirty="0" smtClean="0"/>
          </a:p>
          <a:p>
            <a:pPr>
              <a:lnSpc>
                <a:spcPct val="90000"/>
              </a:lnSpc>
              <a:spcBef>
                <a:spcPts val="0"/>
              </a:spcBef>
            </a:pPr>
            <a:endParaRPr lang="fr-FR" sz="1400" dirty="0"/>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27</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28</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extLst>
      <p:ext uri="{BB962C8B-B14F-4D97-AF65-F5344CB8AC3E}">
        <p14:creationId xmlns:p14="http://schemas.microsoft.com/office/powerpoint/2010/main" xmlns="" val="3760520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29</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14217">
              <a:defRPr/>
            </a:pPr>
            <a:r>
              <a:rPr lang="fr-FR" altLang="fr-FR" dirty="0" smtClean="0">
                <a:solidFill>
                  <a:schemeClr val="tx1"/>
                </a:solidFill>
              </a:rPr>
              <a:t>Un GP a la responsabilité de guider des plongeurs en exploration.</a:t>
            </a:r>
            <a:r>
              <a:rPr lang="fr-FR" altLang="fr-FR" baseline="0" dirty="0" smtClean="0">
                <a:solidFill>
                  <a:schemeClr val="tx1"/>
                </a:solidFill>
              </a:rPr>
              <a:t> </a:t>
            </a:r>
          </a:p>
          <a:p>
            <a:pPr defTabSz="914217">
              <a:defRPr/>
            </a:pPr>
            <a:r>
              <a:rPr lang="fr-FR" altLang="fr-FR" b="1" baseline="0" dirty="0" smtClean="0">
                <a:solidFill>
                  <a:schemeClr val="tx1"/>
                </a:solidFill>
              </a:rPr>
              <a:t>Il est responsable de la désaturation des plongeurs qu’il encadre ! </a:t>
            </a:r>
            <a:endParaRPr lang="fr-FR" altLang="fr-FR" b="1" dirty="0" smtClean="0">
              <a:solidFill>
                <a:schemeClr val="tx1"/>
              </a:solidFill>
            </a:endParaRPr>
          </a:p>
          <a:p>
            <a:pPr defTabSz="914217">
              <a:defRPr/>
            </a:pPr>
            <a:r>
              <a:rPr lang="fr-FR" altLang="fr-FR" dirty="0" smtClean="0">
                <a:solidFill>
                  <a:schemeClr val="tx1"/>
                </a:solidFill>
              </a:rPr>
              <a:t>En tant que GP vous devenez une « référence »</a:t>
            </a:r>
          </a:p>
          <a:p>
            <a:pPr defTabSz="914217">
              <a:defRPr/>
            </a:pPr>
            <a:r>
              <a:rPr lang="fr-FR" altLang="fr-FR" dirty="0" smtClean="0">
                <a:solidFill>
                  <a:schemeClr val="tx1"/>
                </a:solidFill>
              </a:rPr>
              <a:t>À ce titre, vous devez: </a:t>
            </a:r>
          </a:p>
          <a:p>
            <a:pPr defTabSz="914217">
              <a:defRPr/>
            </a:pPr>
            <a:r>
              <a:rPr lang="fr-FR" altLang="fr-FR" dirty="0" smtClean="0"/>
              <a:t>- Avoir un minimum de culture générale et servir de modèle sur les « bonnes pratiques » de désaturation.</a:t>
            </a:r>
            <a:endParaRPr lang="fr-FR" altLang="fr-FR" dirty="0" smtClean="0">
              <a:solidFill>
                <a:schemeClr val="tx1"/>
              </a:solidFill>
            </a:endParaRPr>
          </a:p>
          <a:p>
            <a:pPr defTabSz="914217">
              <a:defRPr/>
            </a:pPr>
            <a:r>
              <a:rPr lang="fr-FR" dirty="0" smtClean="0">
                <a:solidFill>
                  <a:schemeClr val="tx1"/>
                </a:solidFill>
              </a:rPr>
              <a:t>- Adopter et adapter un comportement…</a:t>
            </a:r>
            <a:endParaRPr lang="fr-FR" altLang="fr-FR" dirty="0" smtClean="0">
              <a:solidFill>
                <a:schemeClr val="tx1"/>
              </a:solidFill>
            </a:endParaRPr>
          </a:p>
          <a:p>
            <a:pPr defTabSz="914217">
              <a:buFontTx/>
              <a:buChar char="-"/>
              <a:defRPr/>
            </a:pPr>
            <a:r>
              <a:rPr lang="fr-FR" altLang="fr-FR" dirty="0" smtClean="0">
                <a:solidFill>
                  <a:schemeClr val="tx1"/>
                </a:solidFill>
              </a:rPr>
              <a:t> Pouvoir r</a:t>
            </a:r>
            <a:r>
              <a:rPr lang="fr-FR" dirty="0" smtClean="0">
                <a:solidFill>
                  <a:schemeClr val="tx1"/>
                </a:solidFill>
              </a:rPr>
              <a:t>épondre aux questions des plongeurs que vous encadrez</a:t>
            </a:r>
          </a:p>
          <a:p>
            <a:pPr defTabSz="914217">
              <a:buFontTx/>
              <a:buChar char="-"/>
              <a:defRPr/>
            </a:pPr>
            <a:r>
              <a:rPr lang="fr-FR" dirty="0" smtClean="0"/>
              <a:t> …</a:t>
            </a:r>
            <a:endParaRPr lang="fr-FR" dirty="0" smtClean="0">
              <a:solidFill>
                <a:schemeClr val="tx1"/>
              </a:solidFill>
            </a:endParaRPr>
          </a:p>
          <a:p>
            <a:pPr defTabSz="914217">
              <a:defRPr/>
            </a:pPr>
            <a:endParaRPr lang="fr-FR" altLang="fr-FR" dirty="0" smtClean="0">
              <a:solidFill>
                <a:schemeClr val="tx1"/>
              </a:solidFill>
            </a:endParaRPr>
          </a:p>
          <a:p>
            <a:pPr defTabSz="914217">
              <a:defRPr/>
            </a:pPr>
            <a:r>
              <a:rPr lang="fr-FR" altLang="fr-FR" dirty="0" smtClean="0">
                <a:solidFill>
                  <a:schemeClr val="tx1"/>
                </a:solidFill>
              </a:rPr>
              <a:t>- Être capable d’appréhender des calculs simples de dissolution et de désaturation (non évalué à l’examen GP FFESSM)</a:t>
            </a:r>
          </a:p>
          <a:p>
            <a:endParaRPr lang="fr-FR" dirty="0"/>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3</a:t>
            </a:fld>
            <a:endParaRPr lang="fr-FR" dirty="0"/>
          </a:p>
        </p:txBody>
      </p:sp>
      <p:sp>
        <p:nvSpPr>
          <p:cNvPr id="5" name="Espace réservé de la date 4"/>
          <p:cNvSpPr>
            <a:spLocks noGrp="1"/>
          </p:cNvSpPr>
          <p:nvPr>
            <p:ph type="dt" idx="11"/>
          </p:nvPr>
        </p:nvSpPr>
        <p:spPr/>
        <p:txBody>
          <a:bodyPr/>
          <a:lstStyle/>
          <a:p>
            <a:pPr>
              <a:defRPr/>
            </a:pPr>
            <a:r>
              <a:rPr lang="fr-FR" dirty="0" smtClean="0"/>
              <a:t>22/01/2022</a:t>
            </a:r>
            <a:endParaRPr lang="fr-FR" dirty="0"/>
          </a:p>
        </p:txBody>
      </p:sp>
      <p:sp>
        <p:nvSpPr>
          <p:cNvPr id="6" name="Espace réservé du pied de page 5"/>
          <p:cNvSpPr>
            <a:spLocks noGrp="1"/>
          </p:cNvSpPr>
          <p:nvPr>
            <p:ph type="ftr" sz="quarter" idx="12"/>
          </p:nvPr>
        </p:nvSpPr>
        <p:spPr/>
        <p:txBody>
          <a:bodyPr/>
          <a:lstStyle/>
          <a:p>
            <a:pPr>
              <a:defRPr/>
            </a:pPr>
            <a:r>
              <a:rPr lang="fr-FR" dirty="0" smtClean="0"/>
              <a:t>Alain BERTRAND</a:t>
            </a:r>
            <a:endParaRPr lang="fr-FR" dirty="0"/>
          </a:p>
        </p:txBody>
      </p:sp>
      <p:sp>
        <p:nvSpPr>
          <p:cNvPr id="7" name="Espace réservé de l'en-tête 6"/>
          <p:cNvSpPr>
            <a:spLocks noGrp="1"/>
          </p:cNvSpPr>
          <p:nvPr>
            <p:ph type="hdr" sz="quarter" idx="13"/>
          </p:nvPr>
        </p:nvSpPr>
        <p:spPr/>
        <p:txBody>
          <a:bodyPr/>
          <a:lstStyle/>
          <a:p>
            <a:pPr>
              <a:defRPr/>
            </a:pPr>
            <a:r>
              <a:rPr lang="fr-FR" dirty="0" smtClean="0"/>
              <a:t>Formation GP: Dissolution et modèles de décompression</a:t>
            </a:r>
            <a:endParaRPr lang="fr-F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30</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10248" y="4860687"/>
            <a:ext cx="5681980" cy="4896000"/>
          </a:xfrm>
        </p:spPr>
        <p:txBody>
          <a:bodyPr/>
          <a:lstStyle/>
          <a:p>
            <a:pPr>
              <a:lnSpc>
                <a:spcPct val="90000"/>
              </a:lnSpc>
              <a:spcBef>
                <a:spcPts val="0"/>
              </a:spcBef>
            </a:pPr>
            <a:r>
              <a:rPr lang="fr-FR" sz="1400" dirty="0" smtClean="0"/>
              <a:t>Les programmes de décompression des différents ordinateurs du marché permettent dintroduire des notions de conservatisme dans leurs calculs afin de diminuer le risque lié à la décompression.</a:t>
            </a:r>
          </a:p>
          <a:p>
            <a:pPr>
              <a:lnSpc>
                <a:spcPct val="90000"/>
              </a:lnSpc>
              <a:spcBef>
                <a:spcPts val="0"/>
              </a:spcBef>
            </a:pPr>
            <a:endParaRPr lang="fr-FR" sz="1400" dirty="0" smtClean="0"/>
          </a:p>
          <a:p>
            <a:pPr>
              <a:lnSpc>
                <a:spcPct val="90000"/>
              </a:lnSpc>
              <a:spcBef>
                <a:spcPts val="0"/>
              </a:spcBef>
            </a:pPr>
            <a:r>
              <a:rPr lang="fr-FR" sz="1400" dirty="0" smtClean="0"/>
              <a:t>Ces réglages de personnalisation portent différents noms suivant les marques:</a:t>
            </a:r>
          </a:p>
          <a:p>
            <a:pPr>
              <a:lnSpc>
                <a:spcPct val="90000"/>
              </a:lnSpc>
              <a:spcBef>
                <a:spcPts val="0"/>
              </a:spcBef>
              <a:buFontTx/>
              <a:buChar char="-"/>
            </a:pPr>
            <a:r>
              <a:rPr lang="fr-FR" sz="1400" dirty="0" smtClean="0"/>
              <a:t> Conservative Factor (CF)</a:t>
            </a:r>
          </a:p>
          <a:p>
            <a:pPr>
              <a:lnSpc>
                <a:spcPct val="90000"/>
              </a:lnSpc>
              <a:spcBef>
                <a:spcPts val="0"/>
              </a:spcBef>
              <a:buFontTx/>
              <a:buChar char="-"/>
            </a:pPr>
            <a:r>
              <a:rPr lang="fr-FR" sz="1400" dirty="0" smtClean="0"/>
              <a:t> </a:t>
            </a:r>
            <a:r>
              <a:rPr lang="fr-FR" sz="1400" dirty="0" err="1" smtClean="0"/>
              <a:t>Safety</a:t>
            </a:r>
            <a:r>
              <a:rPr lang="fr-FR" sz="1400" dirty="0" smtClean="0"/>
              <a:t> Factor (SF)</a:t>
            </a:r>
          </a:p>
          <a:p>
            <a:pPr>
              <a:lnSpc>
                <a:spcPct val="90000"/>
              </a:lnSpc>
              <a:spcBef>
                <a:spcPts val="0"/>
              </a:spcBef>
              <a:buFontTx/>
              <a:buChar char="-"/>
            </a:pPr>
            <a:r>
              <a:rPr lang="fr-FR" sz="1400" dirty="0" smtClean="0"/>
              <a:t> Facteur personnel, facteur de prudence</a:t>
            </a:r>
          </a:p>
          <a:p>
            <a:pPr>
              <a:lnSpc>
                <a:spcPct val="90000"/>
              </a:lnSpc>
              <a:spcBef>
                <a:spcPts val="0"/>
              </a:spcBef>
              <a:buFontTx/>
              <a:buChar char="-"/>
            </a:pPr>
            <a:r>
              <a:rPr lang="fr-FR" sz="1400" dirty="0" smtClean="0"/>
              <a:t> Niveau de microbulles (MB)</a:t>
            </a:r>
          </a:p>
          <a:p>
            <a:pPr>
              <a:lnSpc>
                <a:spcPct val="90000"/>
              </a:lnSpc>
              <a:spcBef>
                <a:spcPts val="0"/>
              </a:spcBef>
              <a:buFontTx/>
              <a:buChar char="-"/>
            </a:pPr>
            <a:r>
              <a:rPr lang="fr-FR" sz="1400" dirty="0" smtClean="0"/>
              <a:t> Facteur de gradient (GF)</a:t>
            </a:r>
          </a:p>
          <a:p>
            <a:pPr>
              <a:lnSpc>
                <a:spcPct val="90000"/>
              </a:lnSpc>
              <a:spcBef>
                <a:spcPts val="0"/>
              </a:spcBef>
              <a:buFontTx/>
              <a:buChar char="-"/>
            </a:pPr>
            <a:endParaRPr lang="fr-FR" sz="1400" dirty="0"/>
          </a:p>
          <a:p>
            <a:pPr>
              <a:lnSpc>
                <a:spcPct val="90000"/>
              </a:lnSpc>
              <a:spcBef>
                <a:spcPts val="0"/>
              </a:spcBef>
            </a:pPr>
            <a:r>
              <a:rPr lang="fr-FR" sz="1400" dirty="0" smtClean="0"/>
              <a:t>Pour les modèles ADT: prise en compte de la </a:t>
            </a:r>
            <a:r>
              <a:rPr lang="fr-FR" sz="1400" dirty="0" err="1" smtClean="0"/>
              <a:t>Fc</a:t>
            </a:r>
            <a:r>
              <a:rPr lang="fr-FR" sz="1400" dirty="0" smtClean="0"/>
              <a:t>, de la conso, de la température de la peau…</a:t>
            </a:r>
          </a:p>
          <a:p>
            <a:pPr>
              <a:lnSpc>
                <a:spcPct val="90000"/>
              </a:lnSpc>
              <a:spcBef>
                <a:spcPts val="0"/>
              </a:spcBef>
            </a:pPr>
            <a:endParaRPr lang="fr-FR" sz="1400" dirty="0" smtClean="0"/>
          </a:p>
          <a:p>
            <a:pPr>
              <a:lnSpc>
                <a:spcPct val="90000"/>
              </a:lnSpc>
              <a:spcBef>
                <a:spcPts val="0"/>
              </a:spcBef>
            </a:pPr>
            <a:r>
              <a:rPr lang="fr-FR" sz="1400" dirty="0" smtClean="0"/>
              <a:t>Après </a:t>
            </a:r>
            <a:r>
              <a:rPr lang="fr-FR" sz="1400" dirty="0"/>
              <a:t>le retour en surface, « les jeux sont faits » !</a:t>
            </a:r>
          </a:p>
          <a:p>
            <a:pPr>
              <a:lnSpc>
                <a:spcPct val="90000"/>
              </a:lnSpc>
              <a:spcBef>
                <a:spcPts val="0"/>
              </a:spcBef>
            </a:pPr>
            <a:endParaRPr lang="fr-FR" sz="1400" dirty="0" smtClean="0"/>
          </a:p>
          <a:p>
            <a:pPr>
              <a:lnSpc>
                <a:spcPct val="90000"/>
              </a:lnSpc>
              <a:spcBef>
                <a:spcPts val="0"/>
              </a:spcBef>
            </a:pPr>
            <a:r>
              <a:rPr lang="fr-FR" sz="1400" dirty="0" smtClean="0"/>
              <a:t>Les </a:t>
            </a:r>
            <a:r>
              <a:rPr lang="fr-FR" sz="1400" dirty="0"/>
              <a:t>notices d’ordinateur </a:t>
            </a:r>
            <a:r>
              <a:rPr lang="fr-FR" sz="1400" dirty="0" smtClean="0"/>
              <a:t>en général n’expliquent </a:t>
            </a:r>
            <a:r>
              <a:rPr lang="fr-FR" sz="1400" dirty="0"/>
              <a:t>pas comment sont traités </a:t>
            </a:r>
            <a:r>
              <a:rPr lang="fr-FR" sz="1400" dirty="0" smtClean="0"/>
              <a:t>ces personnalisations mais </a:t>
            </a:r>
            <a:r>
              <a:rPr lang="fr-FR" sz="1400" dirty="0"/>
              <a:t>les courbes de </a:t>
            </a:r>
            <a:r>
              <a:rPr lang="fr-FR" sz="1400" dirty="0" smtClean="0"/>
              <a:t>plongée sans palier sont </a:t>
            </a:r>
            <a:r>
              <a:rPr lang="fr-FR" sz="1400" dirty="0"/>
              <a:t>de plus en plus conservatrice (diminution du temps sans palier</a:t>
            </a:r>
            <a:r>
              <a:rPr lang="fr-FR" sz="1400" dirty="0" smtClean="0"/>
              <a:t>).</a:t>
            </a:r>
            <a:endParaRPr lang="fr-FR" sz="1400" dirty="0"/>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31</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extLst>
      <p:ext uri="{BB962C8B-B14F-4D97-AF65-F5344CB8AC3E}">
        <p14:creationId xmlns:p14="http://schemas.microsoft.com/office/powerpoint/2010/main" xmlns="" val="888828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90000"/>
              </a:lnSpc>
              <a:spcBef>
                <a:spcPts val="0"/>
              </a:spcBef>
            </a:pPr>
            <a:r>
              <a:rPr lang="fr-FR" sz="1400" dirty="0" smtClean="0"/>
              <a:t>Certains ordinateurs offrent la possibilité de régler les GF:</a:t>
            </a:r>
          </a:p>
          <a:p>
            <a:pPr>
              <a:lnSpc>
                <a:spcPct val="90000"/>
              </a:lnSpc>
              <a:spcBef>
                <a:spcPts val="0"/>
              </a:spcBef>
              <a:buFontTx/>
              <a:buChar char="-"/>
            </a:pPr>
            <a:r>
              <a:rPr lang="fr-FR" sz="1400" dirty="0" smtClean="0"/>
              <a:t> En choisissant un réglage prédéfini ou</a:t>
            </a:r>
          </a:p>
          <a:p>
            <a:pPr>
              <a:lnSpc>
                <a:spcPct val="90000"/>
              </a:lnSpc>
              <a:spcBef>
                <a:spcPts val="0"/>
              </a:spcBef>
              <a:buFontTx/>
              <a:buChar char="-"/>
            </a:pPr>
            <a:r>
              <a:rPr lang="fr-FR" sz="1400" dirty="0" smtClean="0"/>
              <a:t> En réglant le % GF bas et GF haut</a:t>
            </a:r>
            <a:endParaRPr lang="fr-FR" sz="1400" dirty="0"/>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32</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extLst>
      <p:ext uri="{BB962C8B-B14F-4D97-AF65-F5344CB8AC3E}">
        <p14:creationId xmlns:p14="http://schemas.microsoft.com/office/powerpoint/2010/main" xmlns="" val="3500675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90000"/>
              </a:lnSpc>
              <a:spcBef>
                <a:spcPts val="0"/>
              </a:spcBef>
            </a:pPr>
            <a:r>
              <a:rPr lang="fr-FR" sz="1400" dirty="0" smtClean="0"/>
              <a:t>Attention aux réglages pour les personnes non averties !</a:t>
            </a:r>
          </a:p>
          <a:p>
            <a:pPr>
              <a:lnSpc>
                <a:spcPct val="90000"/>
              </a:lnSpc>
              <a:spcBef>
                <a:spcPts val="0"/>
              </a:spcBef>
            </a:pPr>
            <a:endParaRPr lang="fr-FR" sz="1400" dirty="0" smtClean="0"/>
          </a:p>
          <a:p>
            <a:pPr>
              <a:lnSpc>
                <a:spcPct val="90000"/>
              </a:lnSpc>
              <a:spcBef>
                <a:spcPts val="0"/>
              </a:spcBef>
            </a:pPr>
            <a:r>
              <a:rPr lang="fr-FR" sz="1400" dirty="0" smtClean="0"/>
              <a:t>Pour les plongées à l’air préférer  90% / 90%  ou 80% / 80% </a:t>
            </a:r>
            <a:endParaRPr lang="fr-FR" sz="1400" dirty="0"/>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33</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extLst>
      <p:ext uri="{BB962C8B-B14F-4D97-AF65-F5344CB8AC3E}">
        <p14:creationId xmlns:p14="http://schemas.microsoft.com/office/powerpoint/2010/main" xmlns="" val="839164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90000"/>
              </a:lnSpc>
              <a:spcBef>
                <a:spcPts val="0"/>
              </a:spcBef>
            </a:pPr>
            <a:r>
              <a:rPr lang="fr-FR" sz="1400" dirty="0" smtClean="0"/>
              <a:t>Utiliser la procédure de remontée rapide (préconisée habituellement avec les tables MN90) avec un ordinateur de plongée ne constitue pas un mélange de procédure et est tout à fait acceptable faute de mieux ! </a:t>
            </a:r>
          </a:p>
          <a:p>
            <a:pPr>
              <a:lnSpc>
                <a:spcPct val="90000"/>
              </a:lnSpc>
              <a:spcBef>
                <a:spcPts val="0"/>
              </a:spcBef>
            </a:pPr>
            <a:endParaRPr lang="fr-FR" sz="1400" dirty="0"/>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34</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extLst>
      <p:ext uri="{BB962C8B-B14F-4D97-AF65-F5344CB8AC3E}">
        <p14:creationId xmlns:p14="http://schemas.microsoft.com/office/powerpoint/2010/main" xmlns="" val="1612717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35</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extLst>
      <p:ext uri="{BB962C8B-B14F-4D97-AF65-F5344CB8AC3E}">
        <p14:creationId xmlns:p14="http://schemas.microsoft.com/office/powerpoint/2010/main" xmlns="" val="2387837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36</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extLst>
      <p:ext uri="{BB962C8B-B14F-4D97-AF65-F5344CB8AC3E}">
        <p14:creationId xmlns:p14="http://schemas.microsoft.com/office/powerpoint/2010/main" xmlns="" val="2045797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37</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38</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en-tête 3"/>
          <p:cNvSpPr>
            <a:spLocks noGrp="1"/>
          </p:cNvSpPr>
          <p:nvPr>
            <p:ph type="hdr" sz="quarter" idx="10"/>
          </p:nvPr>
        </p:nvSpPr>
        <p:spPr/>
        <p:txBody>
          <a:bodyPr/>
          <a:lstStyle/>
          <a:p>
            <a:pPr>
              <a:defRPr/>
            </a:pPr>
            <a:r>
              <a:rPr lang="fr-FR" smtClean="0"/>
              <a:t>Formation GP: Dissolution et modèles de décompression</a:t>
            </a:r>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u numéro de diapositive 6"/>
          <p:cNvSpPr>
            <a:spLocks noGrp="1"/>
          </p:cNvSpPr>
          <p:nvPr>
            <p:ph type="sldNum" sz="quarter" idx="13"/>
          </p:nvPr>
        </p:nvSpPr>
        <p:spPr/>
        <p:txBody>
          <a:bodyPr/>
          <a:lstStyle/>
          <a:p>
            <a:pPr>
              <a:defRPr/>
            </a:pPr>
            <a:fld id="{7CF8CAB4-490F-41C5-8858-6D832B1DC875}" type="slidenum">
              <a:rPr lang="fr-FR" smtClean="0"/>
              <a:pPr>
                <a:defRPr/>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400" dirty="0" smtClean="0"/>
              <a:t>Modification de la Pression du gaz = Rupture de l’équilibre</a:t>
            </a:r>
          </a:p>
          <a:p>
            <a:r>
              <a:rPr lang="fr-FR" sz="1400" dirty="0" smtClean="0"/>
              <a:t>Si P ⇗ (compression) : recherche d’un nouvel équilibre: T ⇗ jusqu’à T = P :  le liquide se charge en gaz</a:t>
            </a:r>
          </a:p>
          <a:p>
            <a:r>
              <a:rPr lang="fr-FR" sz="1400" dirty="0" smtClean="0"/>
              <a:t>Si P ↘ (décompression): recherche d’un nouvel équilibre: T ↘ jusqu’à T = P : le liquide libère le gaz en excès –  la loi de Henry ne précise pas sous quelle forme !</a:t>
            </a:r>
          </a:p>
          <a:p>
            <a:endParaRPr lang="fr-FR" sz="1400" dirty="0" smtClean="0"/>
          </a:p>
          <a:p>
            <a:r>
              <a:rPr lang="fr-FR" sz="1400" dirty="0" smtClean="0"/>
              <a:t>Exemple : ouverture bouteille de champagne: le gaz (CO</a:t>
            </a:r>
            <a:r>
              <a:rPr lang="fr-FR" sz="1400" baseline="-25000" dirty="0" smtClean="0"/>
              <a:t>2</a:t>
            </a:r>
            <a:r>
              <a:rPr lang="fr-FR" sz="1400" dirty="0" smtClean="0"/>
              <a:t>) est libéré avec plus ou moins de bulles !</a:t>
            </a:r>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4</a:t>
            </a:fld>
            <a:endParaRPr lang="fr-FR" dirty="0"/>
          </a:p>
        </p:txBody>
      </p:sp>
      <p:sp>
        <p:nvSpPr>
          <p:cNvPr id="5" name="Espace réservé de la date 4"/>
          <p:cNvSpPr>
            <a:spLocks noGrp="1"/>
          </p:cNvSpPr>
          <p:nvPr>
            <p:ph type="dt" idx="11"/>
          </p:nvPr>
        </p:nvSpPr>
        <p:spPr/>
        <p:txBody>
          <a:bodyPr/>
          <a:lstStyle/>
          <a:p>
            <a:pPr>
              <a:defRPr/>
            </a:pPr>
            <a:r>
              <a:rPr lang="fr-FR" dirty="0" smtClean="0"/>
              <a:t>22/01/2022</a:t>
            </a:r>
            <a:endParaRPr lang="fr-FR" dirty="0"/>
          </a:p>
        </p:txBody>
      </p:sp>
      <p:sp>
        <p:nvSpPr>
          <p:cNvPr id="6" name="Espace réservé du pied de page 5"/>
          <p:cNvSpPr>
            <a:spLocks noGrp="1"/>
          </p:cNvSpPr>
          <p:nvPr>
            <p:ph type="ftr" sz="quarter" idx="12"/>
          </p:nvPr>
        </p:nvSpPr>
        <p:spPr/>
        <p:txBody>
          <a:bodyPr/>
          <a:lstStyle/>
          <a:p>
            <a:pPr>
              <a:defRPr/>
            </a:pPr>
            <a:r>
              <a:rPr lang="fr-FR" dirty="0" smtClean="0"/>
              <a:t>Alain BERTRAND</a:t>
            </a:r>
            <a:endParaRPr lang="fr-FR" dirty="0"/>
          </a:p>
        </p:txBody>
      </p:sp>
      <p:sp>
        <p:nvSpPr>
          <p:cNvPr id="7" name="Espace réservé de l'en-tête 6"/>
          <p:cNvSpPr>
            <a:spLocks noGrp="1"/>
          </p:cNvSpPr>
          <p:nvPr>
            <p:ph type="hdr" sz="quarter" idx="13"/>
          </p:nvPr>
        </p:nvSpPr>
        <p:spPr/>
        <p:txBody>
          <a:bodyPr/>
          <a:lstStyle/>
          <a:p>
            <a:pPr>
              <a:defRPr/>
            </a:pPr>
            <a:r>
              <a:rPr lang="fr-FR" dirty="0" smtClean="0"/>
              <a:t>Formation GP: Dissolution et modèles de décompression</a:t>
            </a:r>
            <a:endParaRPr lang="fr-F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9156"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68874" indent="-295721" eaLnBrk="0" hangingPunct="0">
              <a:defRPr>
                <a:solidFill>
                  <a:schemeClr val="tx1"/>
                </a:solidFill>
                <a:latin typeface="Calibri" pitchFamily="34" charset="0"/>
                <a:cs typeface="Arial" charset="0"/>
              </a:defRPr>
            </a:lvl2pPr>
            <a:lvl3pPr marL="1182882" indent="-236577" eaLnBrk="0" hangingPunct="0">
              <a:defRPr>
                <a:solidFill>
                  <a:schemeClr val="tx1"/>
                </a:solidFill>
                <a:latin typeface="Calibri" pitchFamily="34" charset="0"/>
                <a:cs typeface="Arial" charset="0"/>
              </a:defRPr>
            </a:lvl3pPr>
            <a:lvl4pPr marL="1656036" indent="-236577" eaLnBrk="0" hangingPunct="0">
              <a:defRPr>
                <a:solidFill>
                  <a:schemeClr val="tx1"/>
                </a:solidFill>
                <a:latin typeface="Calibri" pitchFamily="34" charset="0"/>
                <a:cs typeface="Arial" charset="0"/>
              </a:defRPr>
            </a:lvl4pPr>
            <a:lvl5pPr marL="2129189" indent="-236577" eaLnBrk="0" hangingPunct="0">
              <a:defRPr>
                <a:solidFill>
                  <a:schemeClr val="tx1"/>
                </a:solidFill>
                <a:latin typeface="Calibri" pitchFamily="34" charset="0"/>
                <a:cs typeface="Arial" charset="0"/>
              </a:defRPr>
            </a:lvl5pPr>
            <a:lvl6pPr marL="2602341" indent="-236577" eaLnBrk="0" fontAlgn="base" hangingPunct="0">
              <a:spcBef>
                <a:spcPct val="0"/>
              </a:spcBef>
              <a:spcAft>
                <a:spcPct val="0"/>
              </a:spcAft>
              <a:defRPr>
                <a:solidFill>
                  <a:schemeClr val="tx1"/>
                </a:solidFill>
                <a:latin typeface="Calibri" pitchFamily="34" charset="0"/>
                <a:cs typeface="Arial" charset="0"/>
              </a:defRPr>
            </a:lvl6pPr>
            <a:lvl7pPr marL="3075495" indent="-236577" eaLnBrk="0" fontAlgn="base" hangingPunct="0">
              <a:spcBef>
                <a:spcPct val="0"/>
              </a:spcBef>
              <a:spcAft>
                <a:spcPct val="0"/>
              </a:spcAft>
              <a:defRPr>
                <a:solidFill>
                  <a:schemeClr val="tx1"/>
                </a:solidFill>
                <a:latin typeface="Calibri" pitchFamily="34" charset="0"/>
                <a:cs typeface="Arial" charset="0"/>
              </a:defRPr>
            </a:lvl7pPr>
            <a:lvl8pPr marL="3548648" indent="-236577" eaLnBrk="0" fontAlgn="base" hangingPunct="0">
              <a:spcBef>
                <a:spcPct val="0"/>
              </a:spcBef>
              <a:spcAft>
                <a:spcPct val="0"/>
              </a:spcAft>
              <a:defRPr>
                <a:solidFill>
                  <a:schemeClr val="tx1"/>
                </a:solidFill>
                <a:latin typeface="Calibri" pitchFamily="34" charset="0"/>
                <a:cs typeface="Arial" charset="0"/>
              </a:defRPr>
            </a:lvl8pPr>
            <a:lvl9pPr marL="4021801" indent="-236577"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D080A29-4ED0-4076-8C6A-E13A152CBEF8}" type="slidenum">
              <a:rPr lang="fr-FR" altLang="fr-FR" smtClean="0"/>
              <a:pPr eaLnBrk="1" hangingPunct="1"/>
              <a:t>40</a:t>
            </a:fld>
            <a:endParaRPr lang="fr-FR" altLang="fr-FR" smtClean="0"/>
          </a:p>
        </p:txBody>
      </p:sp>
      <p:sp>
        <p:nvSpPr>
          <p:cNvPr id="5" name="Espace réservé de la date 4"/>
          <p:cNvSpPr>
            <a:spLocks noGrp="1"/>
          </p:cNvSpPr>
          <p:nvPr>
            <p:ph type="dt" idx="10"/>
          </p:nvPr>
        </p:nvSpPr>
        <p:spPr/>
        <p:txBody>
          <a:bodyPr/>
          <a:lstStyle/>
          <a:p>
            <a:pPr>
              <a:defRPr/>
            </a:pPr>
            <a:r>
              <a:rPr lang="fr-FR" smtClean="0"/>
              <a:t>22/01/2022</a:t>
            </a:r>
            <a:endParaRPr lang="fr-FR"/>
          </a:p>
        </p:txBody>
      </p:sp>
      <p:sp>
        <p:nvSpPr>
          <p:cNvPr id="6" name="Espace réservé du pied de page 5"/>
          <p:cNvSpPr>
            <a:spLocks noGrp="1"/>
          </p:cNvSpPr>
          <p:nvPr>
            <p:ph type="ftr" sz="quarter" idx="11"/>
          </p:nvPr>
        </p:nvSpPr>
        <p:spPr/>
        <p:txBody>
          <a:bodyPr/>
          <a:lstStyle/>
          <a:p>
            <a:pPr>
              <a:defRPr/>
            </a:pPr>
            <a:r>
              <a:rPr lang="fr-FR" smtClean="0"/>
              <a:t>Alain BERTRAND</a:t>
            </a:r>
            <a:endParaRPr lang="fr-FR"/>
          </a:p>
        </p:txBody>
      </p:sp>
      <p:sp>
        <p:nvSpPr>
          <p:cNvPr id="7" name="Espace réservé de l'en-tête 6"/>
          <p:cNvSpPr>
            <a:spLocks noGrp="1"/>
          </p:cNvSpPr>
          <p:nvPr>
            <p:ph type="hdr" sz="quarter" idx="12"/>
          </p:nvPr>
        </p:nvSpPr>
        <p:spPr/>
        <p:txBody>
          <a:bodyPr/>
          <a:lstStyle/>
          <a:p>
            <a:pPr>
              <a:defRPr/>
            </a:pPr>
            <a:r>
              <a:rPr lang="fr-FR" smtClean="0"/>
              <a:t>Formation GP: Dissolution et modèles de décompression</a:t>
            </a:r>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41</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42</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43</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44</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5</a:t>
            </a:fld>
            <a:endParaRPr lang="fr-FR" dirty="0"/>
          </a:p>
        </p:txBody>
      </p:sp>
      <p:sp>
        <p:nvSpPr>
          <p:cNvPr id="5" name="Espace réservé de la date 4"/>
          <p:cNvSpPr>
            <a:spLocks noGrp="1"/>
          </p:cNvSpPr>
          <p:nvPr>
            <p:ph type="dt" idx="11"/>
          </p:nvPr>
        </p:nvSpPr>
        <p:spPr/>
        <p:txBody>
          <a:bodyPr/>
          <a:lstStyle/>
          <a:p>
            <a:pPr>
              <a:defRPr/>
            </a:pPr>
            <a:r>
              <a:rPr lang="fr-FR" dirty="0" smtClean="0"/>
              <a:t>22/01/2022</a:t>
            </a:r>
            <a:endParaRPr lang="fr-FR" dirty="0"/>
          </a:p>
        </p:txBody>
      </p:sp>
      <p:sp>
        <p:nvSpPr>
          <p:cNvPr id="6" name="Espace réservé du pied de page 5"/>
          <p:cNvSpPr>
            <a:spLocks noGrp="1"/>
          </p:cNvSpPr>
          <p:nvPr>
            <p:ph type="ftr" sz="quarter" idx="12"/>
          </p:nvPr>
        </p:nvSpPr>
        <p:spPr/>
        <p:txBody>
          <a:bodyPr/>
          <a:lstStyle/>
          <a:p>
            <a:pPr>
              <a:defRPr/>
            </a:pPr>
            <a:r>
              <a:rPr lang="fr-FR" dirty="0" smtClean="0"/>
              <a:t>Alain BERTRAND</a:t>
            </a:r>
            <a:endParaRPr lang="fr-FR" dirty="0"/>
          </a:p>
        </p:txBody>
      </p:sp>
      <p:sp>
        <p:nvSpPr>
          <p:cNvPr id="7" name="Espace réservé de l'en-tête 6"/>
          <p:cNvSpPr>
            <a:spLocks noGrp="1"/>
          </p:cNvSpPr>
          <p:nvPr>
            <p:ph type="hdr" sz="quarter" idx="13"/>
          </p:nvPr>
        </p:nvSpPr>
        <p:spPr/>
        <p:txBody>
          <a:bodyPr/>
          <a:lstStyle/>
          <a:p>
            <a:pPr>
              <a:defRPr/>
            </a:pPr>
            <a:r>
              <a:rPr lang="fr-FR" dirty="0" smtClean="0"/>
              <a:t>Formation GP: Dissolution et modèles de décompression</a:t>
            </a:r>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lnSpc>
                <a:spcPct val="80000"/>
              </a:lnSpc>
              <a:defRPr/>
            </a:pPr>
            <a:r>
              <a:rPr lang="fr-FR" altLang="fr-FR" sz="1400" dirty="0" smtClean="0"/>
              <a:t>Principe de la </a:t>
            </a:r>
            <a:r>
              <a:rPr lang="fr-FR" altLang="fr-FR" sz="1400" b="1" dirty="0" smtClean="0">
                <a:solidFill>
                  <a:srgbClr val="3366FF"/>
                </a:solidFill>
              </a:rPr>
              <a:t>Diffusion</a:t>
            </a:r>
            <a:r>
              <a:rPr lang="fr-FR" altLang="fr-FR" sz="1400" dirty="0" smtClean="0">
                <a:solidFill>
                  <a:schemeClr val="tx1">
                    <a:lumMod val="75000"/>
                    <a:lumOff val="25000"/>
                  </a:schemeClr>
                </a:solidFill>
              </a:rPr>
              <a:t> </a:t>
            </a:r>
            <a:r>
              <a:rPr lang="fr-FR" altLang="fr-FR" sz="1400" dirty="0" smtClean="0"/>
              <a:t>: caractérise un échange par différence de pression</a:t>
            </a:r>
          </a:p>
          <a:p>
            <a:pPr eaLnBrk="1" hangingPunct="1">
              <a:lnSpc>
                <a:spcPct val="80000"/>
              </a:lnSpc>
              <a:defRPr/>
            </a:pPr>
            <a:r>
              <a:rPr lang="fr-FR" altLang="fr-FR" sz="1400" dirty="0" smtClean="0"/>
              <a:t>Un gaz diffuse toujours</a:t>
            </a:r>
          </a:p>
          <a:p>
            <a:pPr lvl="1" eaLnBrk="1" hangingPunct="1">
              <a:lnSpc>
                <a:spcPct val="80000"/>
              </a:lnSpc>
              <a:defRPr/>
            </a:pPr>
            <a:r>
              <a:rPr lang="fr-FR" altLang="fr-FR" sz="1400" dirty="0" smtClean="0"/>
              <a:t>- d’une zone de pression élevée vers une zone de pression plus basse</a:t>
            </a:r>
          </a:p>
          <a:p>
            <a:pPr lvl="1" eaLnBrk="1" hangingPunct="1">
              <a:lnSpc>
                <a:spcPct val="80000"/>
              </a:lnSpc>
              <a:defRPr/>
            </a:pPr>
            <a:r>
              <a:rPr lang="fr-FR" altLang="fr-FR" sz="1400" dirty="0" smtClean="0"/>
              <a:t>- jusqu’à ce qu’un équilibre soit atteint</a:t>
            </a:r>
          </a:p>
          <a:p>
            <a:pPr defTabSz="914217">
              <a:defRPr/>
            </a:pPr>
            <a:r>
              <a:rPr lang="fr-FR" altLang="fr-FR" sz="1400" dirty="0" smtClean="0"/>
              <a:t>L’écart (</a:t>
            </a:r>
            <a:r>
              <a:rPr lang="fr-FR" altLang="fr-FR" sz="1400" b="1" dirty="0" smtClean="0">
                <a:solidFill>
                  <a:srgbClr val="3366FF"/>
                </a:solidFill>
              </a:rPr>
              <a:t>P – T</a:t>
            </a:r>
            <a:r>
              <a:rPr lang="fr-FR" altLang="fr-FR" sz="1400" dirty="0" smtClean="0"/>
              <a:t>) « force motrice des échanges » est appelé </a:t>
            </a:r>
            <a:r>
              <a:rPr lang="fr-FR" altLang="fr-FR" sz="1400" b="1" dirty="0" smtClean="0">
                <a:solidFill>
                  <a:srgbClr val="3366FF"/>
                </a:solidFill>
              </a:rPr>
              <a:t>Gradient</a:t>
            </a:r>
            <a:r>
              <a:rPr lang="fr-FR" altLang="fr-FR" sz="1400" dirty="0" smtClean="0">
                <a:solidFill>
                  <a:schemeClr val="tx1">
                    <a:lumMod val="75000"/>
                    <a:lumOff val="25000"/>
                  </a:schemeClr>
                </a:solidFill>
              </a:rPr>
              <a:t> </a:t>
            </a:r>
            <a:r>
              <a:rPr lang="fr-FR" altLang="fr-FR" sz="1400" dirty="0" smtClean="0"/>
              <a:t>de pression.</a:t>
            </a:r>
          </a:p>
          <a:p>
            <a:pPr defTabSz="914217">
              <a:defRPr/>
            </a:pPr>
            <a:endParaRPr lang="fr-FR" altLang="fr-FR" sz="1400" dirty="0" smtClean="0"/>
          </a:p>
          <a:p>
            <a:pPr defTabSz="914217">
              <a:defRPr/>
            </a:pPr>
            <a:r>
              <a:rPr lang="fr-FR" altLang="fr-FR" sz="1400" dirty="0" smtClean="0"/>
              <a:t>Par définition, gradient = mesure de la variation d’une grandeur (ici la pression)</a:t>
            </a:r>
          </a:p>
          <a:p>
            <a:endParaRPr lang="fr-FR" sz="1400" dirty="0"/>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6</a:t>
            </a:fld>
            <a:endParaRPr lang="fr-FR" dirty="0"/>
          </a:p>
        </p:txBody>
      </p:sp>
      <p:sp>
        <p:nvSpPr>
          <p:cNvPr id="5" name="Espace réservé de la date 4"/>
          <p:cNvSpPr>
            <a:spLocks noGrp="1"/>
          </p:cNvSpPr>
          <p:nvPr>
            <p:ph type="dt" idx="11"/>
          </p:nvPr>
        </p:nvSpPr>
        <p:spPr/>
        <p:txBody>
          <a:bodyPr/>
          <a:lstStyle/>
          <a:p>
            <a:pPr>
              <a:defRPr/>
            </a:pPr>
            <a:r>
              <a:rPr lang="fr-FR" dirty="0" smtClean="0"/>
              <a:t>22/01/2022</a:t>
            </a:r>
            <a:endParaRPr lang="fr-FR" dirty="0"/>
          </a:p>
        </p:txBody>
      </p:sp>
      <p:sp>
        <p:nvSpPr>
          <p:cNvPr id="6" name="Espace réservé du pied de page 5"/>
          <p:cNvSpPr>
            <a:spLocks noGrp="1"/>
          </p:cNvSpPr>
          <p:nvPr>
            <p:ph type="ftr" sz="quarter" idx="12"/>
          </p:nvPr>
        </p:nvSpPr>
        <p:spPr/>
        <p:txBody>
          <a:bodyPr/>
          <a:lstStyle/>
          <a:p>
            <a:pPr>
              <a:defRPr/>
            </a:pPr>
            <a:r>
              <a:rPr lang="fr-FR" dirty="0" smtClean="0"/>
              <a:t>Alain BERTRAND</a:t>
            </a:r>
            <a:endParaRPr lang="fr-FR" dirty="0"/>
          </a:p>
        </p:txBody>
      </p:sp>
      <p:sp>
        <p:nvSpPr>
          <p:cNvPr id="7" name="Espace réservé de l'en-tête 6"/>
          <p:cNvSpPr>
            <a:spLocks noGrp="1"/>
          </p:cNvSpPr>
          <p:nvPr>
            <p:ph type="hdr" sz="quarter" idx="13"/>
          </p:nvPr>
        </p:nvSpPr>
        <p:spPr/>
        <p:txBody>
          <a:bodyPr/>
          <a:lstStyle/>
          <a:p>
            <a:pPr>
              <a:defRPr/>
            </a:pPr>
            <a:r>
              <a:rPr lang="fr-FR" dirty="0" smtClean="0"/>
              <a:t>Formation GP: Dissolution et modèles de décompression</a:t>
            </a:r>
            <a:endParaRPr lang="fr-FR" dirty="0"/>
          </a:p>
        </p:txBody>
      </p:sp>
    </p:spTree>
    <p:extLst>
      <p:ext uri="{BB962C8B-B14F-4D97-AF65-F5344CB8AC3E}">
        <p14:creationId xmlns="" xmlns:p14="http://schemas.microsoft.com/office/powerpoint/2010/main" val="3568352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710248" y="4860687"/>
            <a:ext cx="6048000" cy="4968000"/>
          </a:xfrm>
        </p:spPr>
        <p:txBody>
          <a:bodyPr>
            <a:noAutofit/>
          </a:bodyPr>
          <a:lstStyle/>
          <a:p>
            <a:pPr>
              <a:lnSpc>
                <a:spcPct val="90000"/>
              </a:lnSpc>
              <a:spcBef>
                <a:spcPts val="0"/>
              </a:spcBef>
              <a:spcAft>
                <a:spcPts val="300"/>
              </a:spcAft>
            </a:pPr>
            <a:r>
              <a:rPr lang="fr-FR" b="1" dirty="0" smtClean="0">
                <a:latin typeface="+mn-lt"/>
              </a:rPr>
              <a:t>En Plongée: </a:t>
            </a:r>
            <a:r>
              <a:rPr lang="fr-FR" dirty="0" smtClean="0">
                <a:latin typeface="+mn-lt"/>
              </a:rPr>
              <a:t>l’ensemble du corps est soumis à Pambiante (transmise instantanément aux solides et aux liquides de l’organisme)</a:t>
            </a:r>
          </a:p>
          <a:p>
            <a:pPr>
              <a:lnSpc>
                <a:spcPct val="90000"/>
              </a:lnSpc>
              <a:spcBef>
                <a:spcPts val="0"/>
              </a:spcBef>
              <a:spcAft>
                <a:spcPts val="300"/>
              </a:spcAft>
            </a:pPr>
            <a:r>
              <a:rPr lang="fr-FR" dirty="0" smtClean="0">
                <a:latin typeface="+mn-lt"/>
              </a:rPr>
              <a:t>L’utilisation du récipient (verre) est tirée du § vulgarisation [2] (diapo bibliographie)</a:t>
            </a:r>
          </a:p>
          <a:p>
            <a:pPr>
              <a:lnSpc>
                <a:spcPct val="90000"/>
              </a:lnSpc>
              <a:spcBef>
                <a:spcPts val="0"/>
              </a:spcBef>
              <a:spcAft>
                <a:spcPts val="300"/>
              </a:spcAft>
            </a:pPr>
            <a:endParaRPr lang="fr-FR" dirty="0" smtClean="0">
              <a:latin typeface="+mn-lt"/>
            </a:endParaRPr>
          </a:p>
          <a:p>
            <a:pPr>
              <a:lnSpc>
                <a:spcPct val="90000"/>
              </a:lnSpc>
              <a:spcBef>
                <a:spcPts val="0"/>
              </a:spcBef>
              <a:spcAft>
                <a:spcPts val="300"/>
              </a:spcAft>
            </a:pPr>
            <a:r>
              <a:rPr lang="fr-FR" b="1" dirty="0" smtClean="0">
                <a:latin typeface="+mn-lt"/>
              </a:rPr>
              <a:t>Azote seul au contact d’un liquide</a:t>
            </a:r>
            <a:r>
              <a:rPr lang="fr-FR" dirty="0" smtClean="0">
                <a:latin typeface="+mn-lt"/>
              </a:rPr>
              <a:t> : la quantité maxi absorbée par le liquide est liée à la </a:t>
            </a:r>
            <a:r>
              <a:rPr lang="fr-FR" b="1" dirty="0" smtClean="0">
                <a:latin typeface="+mn-lt"/>
              </a:rPr>
              <a:t>pression absolue </a:t>
            </a:r>
            <a:r>
              <a:rPr lang="fr-FR" dirty="0" smtClean="0">
                <a:latin typeface="+mn-lt"/>
              </a:rPr>
              <a:t>subie par le liquide: Si Pabs </a:t>
            </a:r>
            <a:r>
              <a:rPr lang="fr-FR" b="1" dirty="0" smtClean="0">
                <a:latin typeface="+mn-lt"/>
                <a:cs typeface="Arial" pitchFamily="34" charset="0"/>
              </a:rPr>
              <a:t>⇗</a:t>
            </a:r>
            <a:r>
              <a:rPr lang="fr-FR" dirty="0" smtClean="0">
                <a:latin typeface="+mn-lt"/>
                <a:cs typeface="Arial" pitchFamily="34" charset="0"/>
              </a:rPr>
              <a:t> : </a:t>
            </a:r>
            <a:r>
              <a:rPr lang="fr-FR" dirty="0" smtClean="0">
                <a:latin typeface="+mn-lt"/>
                <a:cs typeface="Calibri" pitchFamily="34" charset="0"/>
              </a:rPr>
              <a:t>capacité d’absorption </a:t>
            </a:r>
            <a:r>
              <a:rPr lang="fr-FR" b="1" dirty="0" smtClean="0">
                <a:latin typeface="+mn-lt"/>
                <a:cs typeface="Arial" pitchFamily="34" charset="0"/>
              </a:rPr>
              <a:t>⇗  </a:t>
            </a:r>
            <a:r>
              <a:rPr lang="fr-FR" dirty="0" smtClean="0">
                <a:latin typeface="+mn-lt"/>
                <a:cs typeface="Calibri" pitchFamily="34" charset="0"/>
              </a:rPr>
              <a:t>(taille du verre </a:t>
            </a:r>
            <a:r>
              <a:rPr lang="fr-FR" b="1" dirty="0" smtClean="0">
                <a:latin typeface="+mn-lt"/>
                <a:cs typeface="Arial" pitchFamily="34" charset="0"/>
              </a:rPr>
              <a:t>⇗</a:t>
            </a:r>
            <a:r>
              <a:rPr lang="fr-FR" dirty="0" smtClean="0">
                <a:latin typeface="+mn-lt"/>
                <a:cs typeface="Calibri" pitchFamily="34" charset="0"/>
              </a:rPr>
              <a:t>) et inversement !</a:t>
            </a:r>
          </a:p>
          <a:p>
            <a:pPr>
              <a:lnSpc>
                <a:spcPct val="90000"/>
              </a:lnSpc>
            </a:pPr>
            <a:r>
              <a:rPr lang="fr-FR" dirty="0" smtClean="0">
                <a:latin typeface="+mn-lt"/>
              </a:rPr>
              <a:t>Loi de Henry: À l’</a:t>
            </a:r>
            <a:r>
              <a:rPr lang="fr-FR" b="1" dirty="0" smtClean="0">
                <a:solidFill>
                  <a:schemeClr val="accent2"/>
                </a:solidFill>
                <a:latin typeface="+mn-lt"/>
              </a:rPr>
              <a:t>équilibre</a:t>
            </a:r>
            <a:r>
              <a:rPr lang="fr-FR" dirty="0" smtClean="0">
                <a:latin typeface="+mn-lt"/>
              </a:rPr>
              <a:t> </a:t>
            </a:r>
            <a:r>
              <a:rPr lang="fr-FR" b="1" dirty="0" smtClean="0">
                <a:solidFill>
                  <a:schemeClr val="accent2"/>
                </a:solidFill>
                <a:latin typeface="+mn-lt"/>
              </a:rPr>
              <a:t>TN</a:t>
            </a:r>
            <a:r>
              <a:rPr lang="fr-FR" b="1" baseline="-25000" dirty="0" smtClean="0">
                <a:solidFill>
                  <a:schemeClr val="accent2"/>
                </a:solidFill>
                <a:latin typeface="+mn-lt"/>
              </a:rPr>
              <a:t>2</a:t>
            </a:r>
            <a:r>
              <a:rPr lang="fr-FR" b="1" dirty="0" smtClean="0">
                <a:solidFill>
                  <a:schemeClr val="accent2"/>
                </a:solidFill>
                <a:latin typeface="+mn-lt"/>
              </a:rPr>
              <a:t> = Pabs </a:t>
            </a:r>
            <a:r>
              <a:rPr lang="fr-FR" dirty="0" smtClean="0">
                <a:latin typeface="+mn-lt"/>
              </a:rPr>
              <a:t>: la quantité de N</a:t>
            </a:r>
            <a:r>
              <a:rPr lang="fr-FR" baseline="-25000" dirty="0" smtClean="0">
                <a:latin typeface="+mn-lt"/>
              </a:rPr>
              <a:t>2</a:t>
            </a:r>
            <a:r>
              <a:rPr lang="fr-FR" dirty="0" smtClean="0">
                <a:latin typeface="+mn-lt"/>
              </a:rPr>
              <a:t> dissous est représentée par le verre plein </a:t>
            </a:r>
            <a:r>
              <a:rPr lang="fr-FR" dirty="0" smtClean="0">
                <a:latin typeface="+mn-lt"/>
                <a:sym typeface="Wingdings" pitchFamily="2" charset="2"/>
              </a:rPr>
              <a:t></a:t>
            </a:r>
            <a:r>
              <a:rPr lang="fr-FR" dirty="0" smtClean="0">
                <a:latin typeface="+mn-lt"/>
              </a:rPr>
              <a:t> </a:t>
            </a:r>
            <a:r>
              <a:rPr lang="fr-FR" b="1" dirty="0" smtClean="0">
                <a:solidFill>
                  <a:schemeClr val="accent2"/>
                </a:solidFill>
                <a:latin typeface="+mn-lt"/>
              </a:rPr>
              <a:t>saturation</a:t>
            </a:r>
          </a:p>
          <a:p>
            <a:pPr>
              <a:lnSpc>
                <a:spcPct val="90000"/>
              </a:lnSpc>
            </a:pPr>
            <a:endParaRPr lang="fr-FR" altLang="fr-FR" sz="1050" b="1" dirty="0" smtClean="0">
              <a:solidFill>
                <a:schemeClr val="accent2"/>
              </a:solidFill>
              <a:latin typeface="+mn-lt"/>
            </a:endParaRPr>
          </a:p>
          <a:p>
            <a:pPr>
              <a:lnSpc>
                <a:spcPct val="90000"/>
              </a:lnSpc>
            </a:pPr>
            <a:r>
              <a:rPr lang="fr-FR" b="1" dirty="0" smtClean="0">
                <a:latin typeface="+mn-lt"/>
              </a:rPr>
              <a:t>Air (mélange gazeux) au contact d’un liquide</a:t>
            </a:r>
            <a:r>
              <a:rPr lang="fr-FR" dirty="0" smtClean="0">
                <a:latin typeface="+mn-lt"/>
              </a:rPr>
              <a:t>, la quantité réellement absorbée par le liquide est limitée par la </a:t>
            </a:r>
            <a:r>
              <a:rPr lang="fr-FR" b="1" dirty="0" smtClean="0">
                <a:latin typeface="+mn-lt"/>
              </a:rPr>
              <a:t>pression partielle </a:t>
            </a:r>
            <a:r>
              <a:rPr lang="fr-FR" dirty="0" smtClean="0">
                <a:latin typeface="+mn-lt"/>
              </a:rPr>
              <a:t>du gaz dans le mélange. </a:t>
            </a:r>
          </a:p>
          <a:p>
            <a:pPr>
              <a:lnSpc>
                <a:spcPct val="90000"/>
              </a:lnSpc>
            </a:pPr>
            <a:r>
              <a:rPr lang="fr-FR" dirty="0" smtClean="0"/>
              <a:t>Loi de Henry: À </a:t>
            </a:r>
            <a:r>
              <a:rPr lang="fr-FR" dirty="0" smtClean="0">
                <a:latin typeface="+mn-lt"/>
              </a:rPr>
              <a:t>l’</a:t>
            </a:r>
            <a:r>
              <a:rPr lang="fr-FR" b="1" dirty="0" smtClean="0">
                <a:solidFill>
                  <a:schemeClr val="accent2"/>
                </a:solidFill>
                <a:latin typeface="+mn-lt"/>
              </a:rPr>
              <a:t>équilibre</a:t>
            </a:r>
            <a:r>
              <a:rPr lang="fr-FR" dirty="0" smtClean="0">
                <a:latin typeface="+mn-lt"/>
              </a:rPr>
              <a:t> pour l’air (à saturation par abus de langage) </a:t>
            </a:r>
            <a:r>
              <a:rPr lang="fr-FR" b="1" dirty="0" smtClean="0">
                <a:solidFill>
                  <a:schemeClr val="accent2"/>
                </a:solidFill>
                <a:latin typeface="+mn-lt"/>
              </a:rPr>
              <a:t>TN</a:t>
            </a:r>
            <a:r>
              <a:rPr lang="fr-FR" b="1" baseline="-25000" dirty="0" smtClean="0">
                <a:solidFill>
                  <a:schemeClr val="accent2"/>
                </a:solidFill>
                <a:latin typeface="+mn-lt"/>
              </a:rPr>
              <a:t>2</a:t>
            </a:r>
            <a:r>
              <a:rPr lang="fr-FR" b="1" dirty="0" smtClean="0">
                <a:solidFill>
                  <a:schemeClr val="accent2"/>
                </a:solidFill>
                <a:latin typeface="+mn-lt"/>
              </a:rPr>
              <a:t> = PpN</a:t>
            </a:r>
            <a:r>
              <a:rPr lang="fr-FR" b="1" baseline="-25000" dirty="0" smtClean="0">
                <a:solidFill>
                  <a:schemeClr val="accent2"/>
                </a:solidFill>
                <a:latin typeface="+mn-lt"/>
              </a:rPr>
              <a:t>2</a:t>
            </a:r>
            <a:r>
              <a:rPr lang="fr-FR" b="1" dirty="0" smtClean="0">
                <a:solidFill>
                  <a:schemeClr val="accent2"/>
                </a:solidFill>
                <a:latin typeface="+mn-lt"/>
              </a:rPr>
              <a:t> </a:t>
            </a:r>
            <a:r>
              <a:rPr lang="fr-FR" dirty="0" smtClean="0">
                <a:latin typeface="+mn-lt"/>
              </a:rPr>
              <a:t>: le verre est rempli à 80% </a:t>
            </a:r>
          </a:p>
          <a:p>
            <a:pPr eaLnBrk="1" hangingPunct="1">
              <a:lnSpc>
                <a:spcPct val="90000"/>
              </a:lnSpc>
              <a:defRPr/>
            </a:pPr>
            <a:endParaRPr lang="fr-FR" altLang="fr-FR" sz="1050" dirty="0" smtClean="0">
              <a:latin typeface="+mn-lt"/>
            </a:endParaRPr>
          </a:p>
          <a:p>
            <a:pPr eaLnBrk="1" hangingPunct="1">
              <a:lnSpc>
                <a:spcPct val="90000"/>
              </a:lnSpc>
              <a:defRPr/>
            </a:pPr>
            <a:r>
              <a:rPr lang="fr-FR" altLang="fr-FR" dirty="0" smtClean="0">
                <a:latin typeface="+mn-lt"/>
              </a:rPr>
              <a:t>Exemple : travailleurs hyperbares plongés à 190 m de fond pendant </a:t>
            </a:r>
            <a:r>
              <a:rPr lang="fr-FR" altLang="fr-FR" u="sng" dirty="0" smtClean="0">
                <a:latin typeface="+mn-lt"/>
              </a:rPr>
              <a:t>plusieurs jours </a:t>
            </a:r>
            <a:r>
              <a:rPr lang="fr-FR" altLang="fr-FR" dirty="0" smtClean="0">
                <a:latin typeface="+mn-lt"/>
              </a:rPr>
              <a:t>– Pression absolue = 20 bar – besoins en O</a:t>
            </a:r>
            <a:r>
              <a:rPr lang="fr-FR" altLang="fr-FR" baseline="-25000" dirty="0" smtClean="0">
                <a:latin typeface="+mn-lt"/>
              </a:rPr>
              <a:t>2</a:t>
            </a:r>
            <a:r>
              <a:rPr lang="fr-FR" altLang="fr-FR" dirty="0" smtClean="0">
                <a:latin typeface="+mn-lt"/>
              </a:rPr>
              <a:t> : 0,2 bar ce qui représente 1% du mélange respiré =&gt; le verre est rempli à </a:t>
            </a:r>
            <a:r>
              <a:rPr lang="fr-FR" altLang="fr-FR" u="sng" dirty="0" smtClean="0">
                <a:latin typeface="+mn-lt"/>
              </a:rPr>
              <a:t>99% de diluant </a:t>
            </a:r>
            <a:r>
              <a:rPr lang="fr-FR" altLang="fr-FR" dirty="0" smtClean="0">
                <a:latin typeface="+mn-lt"/>
              </a:rPr>
              <a:t>(pas de l’azote mais plutôt de l’hélium). </a:t>
            </a:r>
            <a:endParaRPr lang="fr-FR" altLang="fr-FR" sz="1050" dirty="0" smtClean="0">
              <a:latin typeface="+mn-lt"/>
            </a:endParaRPr>
          </a:p>
          <a:p>
            <a:pPr eaLnBrk="1" hangingPunct="1">
              <a:lnSpc>
                <a:spcPct val="90000"/>
              </a:lnSpc>
              <a:defRPr/>
            </a:pPr>
            <a:r>
              <a:rPr lang="fr-FR" altLang="fr-FR" dirty="0" smtClean="0">
                <a:latin typeface="+mn-lt"/>
              </a:rPr>
              <a:t>Les 2 termes soulignés justifient l’appellation de plongeurs à saturation ! </a:t>
            </a:r>
          </a:p>
          <a:p>
            <a:pPr eaLnBrk="1" hangingPunct="1">
              <a:lnSpc>
                <a:spcPct val="90000"/>
              </a:lnSpc>
              <a:defRPr/>
            </a:pPr>
            <a:endParaRPr lang="fr-FR" altLang="fr-FR" sz="1050" dirty="0" smtClean="0">
              <a:latin typeface="+mn-lt"/>
            </a:endParaRPr>
          </a:p>
          <a:p>
            <a:pPr eaLnBrk="1" hangingPunct="1">
              <a:lnSpc>
                <a:spcPct val="90000"/>
              </a:lnSpc>
              <a:defRPr/>
            </a:pPr>
            <a:r>
              <a:rPr lang="fr-FR" altLang="fr-FR" dirty="0" smtClean="0">
                <a:latin typeface="+mn-lt"/>
              </a:rPr>
              <a:t>Il y a sursaturation lorsque </a:t>
            </a:r>
            <a:r>
              <a:rPr lang="fr-FR" b="1" dirty="0" smtClean="0">
                <a:solidFill>
                  <a:schemeClr val="accent2"/>
                </a:solidFill>
              </a:rPr>
              <a:t>TN</a:t>
            </a:r>
            <a:r>
              <a:rPr lang="fr-FR" b="1" baseline="-25000" dirty="0" smtClean="0">
                <a:solidFill>
                  <a:schemeClr val="accent2"/>
                </a:solidFill>
              </a:rPr>
              <a:t>2</a:t>
            </a:r>
            <a:r>
              <a:rPr lang="fr-FR" b="1" dirty="0" smtClean="0">
                <a:solidFill>
                  <a:schemeClr val="accent2"/>
                </a:solidFill>
              </a:rPr>
              <a:t> &gt; Pabs</a:t>
            </a:r>
            <a:r>
              <a:rPr lang="fr-FR" altLang="fr-FR" kern="1200" dirty="0" smtClean="0">
                <a:solidFill>
                  <a:schemeClr val="tx1"/>
                </a:solidFill>
                <a:latin typeface="+mn-lt"/>
                <a:ea typeface="+mn-ea"/>
                <a:cs typeface="+mn-cs"/>
              </a:rPr>
              <a:t> : état obtenu par diminution de la Pabs (décompression) et dans ce cas le verre « déborde ».</a:t>
            </a:r>
          </a:p>
          <a:p>
            <a:pPr eaLnBrk="1" hangingPunct="1">
              <a:lnSpc>
                <a:spcPct val="90000"/>
              </a:lnSpc>
              <a:defRPr/>
            </a:pPr>
            <a:r>
              <a:rPr lang="fr-FR" altLang="fr-FR" dirty="0" smtClean="0">
                <a:latin typeface="+mn-lt"/>
              </a:rPr>
              <a:t>Le rapport </a:t>
            </a:r>
            <a:r>
              <a:rPr lang="fr-FR" altLang="fr-FR" b="1" dirty="0" smtClean="0">
                <a:solidFill>
                  <a:srgbClr val="3366FF"/>
                </a:solidFill>
                <a:latin typeface="+mn-lt"/>
              </a:rPr>
              <a:t>TN</a:t>
            </a:r>
            <a:r>
              <a:rPr lang="fr-FR" altLang="fr-FR" b="1" baseline="-25000" dirty="0" smtClean="0">
                <a:solidFill>
                  <a:srgbClr val="3366FF"/>
                </a:solidFill>
                <a:latin typeface="+mn-lt"/>
              </a:rPr>
              <a:t>2</a:t>
            </a:r>
            <a:r>
              <a:rPr lang="fr-FR" altLang="fr-FR" b="1" dirty="0" smtClean="0">
                <a:solidFill>
                  <a:srgbClr val="3366FF"/>
                </a:solidFill>
                <a:latin typeface="+mn-lt"/>
              </a:rPr>
              <a:t>/Pabs</a:t>
            </a:r>
            <a:r>
              <a:rPr lang="fr-FR" altLang="fr-FR" dirty="0" smtClean="0">
                <a:latin typeface="+mn-lt"/>
              </a:rPr>
              <a:t> est appelé </a:t>
            </a:r>
            <a:r>
              <a:rPr lang="fr-FR" altLang="fr-FR" b="1" dirty="0" smtClean="0">
                <a:solidFill>
                  <a:srgbClr val="3366FF"/>
                </a:solidFill>
                <a:latin typeface="+mn-lt"/>
              </a:rPr>
              <a:t>Rapport de sursaturation </a:t>
            </a:r>
            <a:r>
              <a:rPr lang="fr-FR" altLang="fr-FR" dirty="0" smtClean="0">
                <a:solidFill>
                  <a:srgbClr val="3366FF"/>
                </a:solidFill>
                <a:latin typeface="+mn-lt"/>
              </a:rPr>
              <a:t>ou</a:t>
            </a:r>
            <a:r>
              <a:rPr lang="fr-FR" altLang="fr-FR" b="1" dirty="0" smtClean="0">
                <a:solidFill>
                  <a:srgbClr val="3366FF"/>
                </a:solidFill>
                <a:latin typeface="+mn-lt"/>
              </a:rPr>
              <a:t> coefficient de saturation (S)</a:t>
            </a:r>
          </a:p>
          <a:p>
            <a:pPr lvl="1" indent="-354865" eaLnBrk="1" hangingPunct="1">
              <a:lnSpc>
                <a:spcPct val="90000"/>
              </a:lnSpc>
              <a:buFont typeface="Wingdings" pitchFamily="2" charset="2"/>
              <a:buChar char="ð"/>
              <a:defRPr/>
            </a:pPr>
            <a:r>
              <a:rPr lang="fr-FR" altLang="fr-FR" dirty="0" smtClean="0">
                <a:latin typeface="+mn-lt"/>
              </a:rPr>
              <a:t>Doit être surveillé pendant la décompression</a:t>
            </a:r>
          </a:p>
          <a:p>
            <a:pPr lvl="1" indent="-354865" eaLnBrk="1" hangingPunct="1">
              <a:lnSpc>
                <a:spcPct val="90000"/>
              </a:lnSpc>
              <a:buFont typeface="Wingdings" pitchFamily="2" charset="2"/>
              <a:buChar char="ð"/>
              <a:defRPr/>
            </a:pPr>
            <a:r>
              <a:rPr lang="fr-FR" altLang="fr-FR" dirty="0" smtClean="0">
                <a:latin typeface="+mn-lt"/>
              </a:rPr>
              <a:t>Doit être maintenu inférieur à une valeur critique pour éviter le dégazage anarchique</a:t>
            </a:r>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7</a:t>
            </a:fld>
            <a:endParaRPr lang="fr-FR" dirty="0"/>
          </a:p>
        </p:txBody>
      </p:sp>
      <p:sp>
        <p:nvSpPr>
          <p:cNvPr id="5" name="Espace réservé de la date 4"/>
          <p:cNvSpPr>
            <a:spLocks noGrp="1"/>
          </p:cNvSpPr>
          <p:nvPr>
            <p:ph type="dt" idx="11"/>
          </p:nvPr>
        </p:nvSpPr>
        <p:spPr/>
        <p:txBody>
          <a:bodyPr/>
          <a:lstStyle/>
          <a:p>
            <a:pPr>
              <a:defRPr/>
            </a:pPr>
            <a:r>
              <a:rPr lang="fr-FR" dirty="0" smtClean="0"/>
              <a:t>22/01/2022</a:t>
            </a:r>
            <a:endParaRPr lang="fr-FR" dirty="0"/>
          </a:p>
        </p:txBody>
      </p:sp>
      <p:sp>
        <p:nvSpPr>
          <p:cNvPr id="6" name="Espace réservé du pied de page 5"/>
          <p:cNvSpPr>
            <a:spLocks noGrp="1"/>
          </p:cNvSpPr>
          <p:nvPr>
            <p:ph type="ftr" sz="quarter" idx="12"/>
          </p:nvPr>
        </p:nvSpPr>
        <p:spPr/>
        <p:txBody>
          <a:bodyPr/>
          <a:lstStyle/>
          <a:p>
            <a:pPr>
              <a:defRPr/>
            </a:pPr>
            <a:r>
              <a:rPr lang="fr-FR" dirty="0" smtClean="0"/>
              <a:t>Alain BERTRAND</a:t>
            </a:r>
            <a:endParaRPr lang="fr-FR" dirty="0"/>
          </a:p>
        </p:txBody>
      </p:sp>
      <p:sp>
        <p:nvSpPr>
          <p:cNvPr id="7" name="Espace réservé de l'en-tête 6"/>
          <p:cNvSpPr>
            <a:spLocks noGrp="1"/>
          </p:cNvSpPr>
          <p:nvPr>
            <p:ph type="hdr" sz="quarter" idx="13"/>
          </p:nvPr>
        </p:nvSpPr>
        <p:spPr/>
        <p:txBody>
          <a:bodyPr/>
          <a:lstStyle/>
          <a:p>
            <a:pPr>
              <a:defRPr/>
            </a:pPr>
            <a:r>
              <a:rPr lang="fr-FR" dirty="0" smtClean="0"/>
              <a:t>Formation GP: Dissolution et modèles de décompression</a:t>
            </a:r>
            <a:endParaRPr lang="fr-FR" dirty="0"/>
          </a:p>
        </p:txBody>
      </p:sp>
    </p:spTree>
    <p:extLst>
      <p:ext uri="{BB962C8B-B14F-4D97-AF65-F5344CB8AC3E}">
        <p14:creationId xmlns="" xmlns:p14="http://schemas.microsoft.com/office/powerpoint/2010/main" val="3856496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10248" y="4860688"/>
            <a:ext cx="5724000" cy="4604861"/>
          </a:xfrm>
        </p:spPr>
        <p:txBody>
          <a:bodyPr>
            <a:normAutofit/>
          </a:bodyPr>
          <a:lstStyle/>
          <a:p>
            <a:r>
              <a:rPr lang="fr-FR" sz="1400" dirty="0" smtClean="0"/>
              <a:t>Plongeur assimilé à une « grosse bassine » d’eau salée au contact de l’azote !</a:t>
            </a:r>
          </a:p>
          <a:p>
            <a:r>
              <a:rPr lang="fr-FR" sz="1400" dirty="0" smtClean="0"/>
              <a:t>Courbe de dissolution également appelée courbe de charge</a:t>
            </a:r>
          </a:p>
          <a:p>
            <a:pPr defTabSz="914217">
              <a:defRPr/>
            </a:pPr>
            <a:r>
              <a:rPr lang="fr-FR" altLang="fr-FR" sz="1400" dirty="0" smtClean="0"/>
              <a:t>Phase de charge: </a:t>
            </a:r>
            <a:r>
              <a:rPr lang="fr-FR" altLang="fr-FR" sz="1400" b="1" dirty="0" smtClean="0">
                <a:solidFill>
                  <a:srgbClr val="008E40"/>
                </a:solidFill>
              </a:rPr>
              <a:t>G &gt; 0 </a:t>
            </a:r>
            <a:r>
              <a:rPr lang="fr-FR" sz="1400" b="1" dirty="0" smtClean="0">
                <a:solidFill>
                  <a:srgbClr val="008E40"/>
                </a:solidFill>
              </a:rPr>
              <a:t>↘ </a:t>
            </a:r>
            <a:r>
              <a:rPr lang="fr-FR" altLang="fr-FR" sz="1400" b="1" baseline="-25000" dirty="0" smtClean="0">
                <a:solidFill>
                  <a:srgbClr val="008E40"/>
                </a:solidFill>
              </a:rPr>
              <a:t>0  </a:t>
            </a:r>
            <a:r>
              <a:rPr lang="fr-FR" altLang="fr-FR" sz="1400" dirty="0" smtClean="0"/>
              <a:t>   le gradient, important au départ, diminue pendant la charge puis s’annule lorsqu’un nouvel équilibre est atteint.</a:t>
            </a:r>
          </a:p>
          <a:p>
            <a:endParaRPr lang="fr-FR" sz="1400" dirty="0" smtClean="0"/>
          </a:p>
          <a:p>
            <a:r>
              <a:rPr lang="fr-FR" sz="1400" dirty="0" smtClean="0"/>
              <a:t>Par abus de langage appelée courbe de saturation (dans ce cas, saturation = charge)</a:t>
            </a:r>
          </a:p>
          <a:p>
            <a:r>
              <a:rPr lang="fr-FR" sz="1400" dirty="0" smtClean="0"/>
              <a:t>La notion de durée suffisamment longue sera explicitée avec le modèle de Haldane (voir diapo « charge d’un compartiment »).</a:t>
            </a:r>
          </a:p>
          <a:p>
            <a:endParaRPr lang="fr-FR" sz="1400" dirty="0" smtClean="0"/>
          </a:p>
          <a:p>
            <a:r>
              <a:rPr lang="fr-FR" sz="1400" u="sng" dirty="0" smtClean="0"/>
              <a:t>Exemple chiffré</a:t>
            </a:r>
            <a:r>
              <a:rPr lang="fr-FR" sz="1400" dirty="0" smtClean="0"/>
              <a:t>: plongée à 40m – Pabs = 5 bar – TN</a:t>
            </a:r>
            <a:r>
              <a:rPr lang="fr-FR" sz="1400" baseline="-25000" dirty="0" smtClean="0"/>
              <a:t>2</a:t>
            </a:r>
            <a:r>
              <a:rPr lang="fr-FR" sz="1400" dirty="0" smtClean="0"/>
              <a:t> max = 4 bars (0,8 x 5)</a:t>
            </a:r>
          </a:p>
          <a:p>
            <a:r>
              <a:rPr lang="fr-FR" sz="1400" b="1" dirty="0" smtClean="0"/>
              <a:t>Remarque</a:t>
            </a:r>
            <a:r>
              <a:rPr lang="fr-FR" sz="1400" dirty="0" smtClean="0"/>
              <a:t>: Après avoir atteint l’équilibre, si on remonte rapidement de 5 bar (40m) à 4 bar (30m) la TN</a:t>
            </a:r>
            <a:r>
              <a:rPr lang="fr-FR" sz="1400" baseline="-25000" dirty="0" smtClean="0"/>
              <a:t>2</a:t>
            </a:r>
            <a:r>
              <a:rPr lang="fr-FR" sz="1400" dirty="0" smtClean="0"/>
              <a:t> n’ayant pas le temps d’évoluer : </a:t>
            </a:r>
          </a:p>
          <a:p>
            <a:r>
              <a:rPr lang="fr-FR" sz="1400" dirty="0" smtClean="0"/>
              <a:t>on se retrouve avec TN</a:t>
            </a:r>
            <a:r>
              <a:rPr lang="fr-FR" sz="1400" baseline="-25000" dirty="0" smtClean="0"/>
              <a:t>2</a:t>
            </a:r>
            <a:r>
              <a:rPr lang="fr-FR" sz="1400" dirty="0" smtClean="0"/>
              <a:t> = Pabs donc à saturation (le verre a diminué de taille jusqu’à être plein) – pas de risque lié à la sursaturation </a:t>
            </a:r>
          </a:p>
          <a:p>
            <a:r>
              <a:rPr lang="fr-FR" sz="1400" dirty="0" smtClean="0"/>
              <a:t>=&gt; </a:t>
            </a:r>
            <a:r>
              <a:rPr lang="fr-FR" sz="1400" b="1" dirty="0" smtClean="0"/>
              <a:t>justifie l’argument pour dégager rapidement de la zone profonde 	</a:t>
            </a:r>
            <a:r>
              <a:rPr lang="fr-FR" sz="1400" dirty="0" smtClean="0"/>
              <a:t>(IPD 40m : vitesse de remontée rapide tolérée jusqu’à 35 m)</a:t>
            </a:r>
            <a:endParaRPr lang="fr-FR" sz="1400" dirty="0"/>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8</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46306">
              <a:defRPr/>
            </a:pPr>
            <a:r>
              <a:rPr lang="fr-FR" altLang="fr-FR" sz="1400" dirty="0" smtClean="0"/>
              <a:t>Pendant les phases de </a:t>
            </a:r>
            <a:r>
              <a:rPr lang="fr-FR" altLang="fr-FR" sz="1400" b="1" dirty="0" smtClean="0">
                <a:solidFill>
                  <a:srgbClr val="3366FF"/>
                </a:solidFill>
              </a:rPr>
              <a:t>charge</a:t>
            </a:r>
            <a:r>
              <a:rPr lang="fr-FR" altLang="fr-FR" sz="1400" dirty="0" smtClean="0"/>
              <a:t> et de </a:t>
            </a:r>
            <a:r>
              <a:rPr lang="fr-FR" altLang="fr-FR" sz="1400" b="1" dirty="0" smtClean="0">
                <a:solidFill>
                  <a:srgbClr val="3366FF"/>
                </a:solidFill>
              </a:rPr>
              <a:t>décharge</a:t>
            </a:r>
            <a:r>
              <a:rPr lang="fr-FR" altLang="fr-FR" sz="1400" dirty="0" smtClean="0"/>
              <a:t>, la </a:t>
            </a:r>
            <a:r>
              <a:rPr lang="fr-FR" altLang="fr-FR" sz="1400" b="1" dirty="0" smtClean="0">
                <a:solidFill>
                  <a:srgbClr val="3366FF"/>
                </a:solidFill>
              </a:rPr>
              <a:t>vitesse de diffusion</a:t>
            </a:r>
            <a:r>
              <a:rPr lang="fr-FR" altLang="fr-FR" sz="1400" dirty="0" smtClean="0"/>
              <a:t> est proportionnelle au </a:t>
            </a:r>
            <a:r>
              <a:rPr lang="fr-FR" altLang="fr-FR" sz="1400" b="1" dirty="0" smtClean="0">
                <a:solidFill>
                  <a:srgbClr val="3366FF"/>
                </a:solidFill>
              </a:rPr>
              <a:t>gradient</a:t>
            </a:r>
            <a:r>
              <a:rPr lang="fr-FR" altLang="fr-FR" sz="1400" dirty="0" smtClean="0"/>
              <a:t> de pression (importante au départ puis nulle à l’équilibre) et dépend du gaz, du liquide et des conditions du milieu.</a:t>
            </a:r>
          </a:p>
          <a:p>
            <a:pPr defTabSz="946306">
              <a:defRPr/>
            </a:pPr>
            <a:endParaRPr lang="fr-FR" alt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7CF8CAB4-490F-41C5-8858-6D832B1DC875}" type="slidenum">
              <a:rPr lang="fr-FR" smtClean="0"/>
              <a:pPr>
                <a:defRPr/>
              </a:pPr>
              <a:t>9</a:t>
            </a:fld>
            <a:endParaRPr lang="fr-FR"/>
          </a:p>
        </p:txBody>
      </p:sp>
      <p:sp>
        <p:nvSpPr>
          <p:cNvPr id="5" name="Espace réservé de la date 4"/>
          <p:cNvSpPr>
            <a:spLocks noGrp="1"/>
          </p:cNvSpPr>
          <p:nvPr>
            <p:ph type="dt" idx="11"/>
          </p:nvPr>
        </p:nvSpPr>
        <p:spPr/>
        <p:txBody>
          <a:bodyPr/>
          <a:lstStyle/>
          <a:p>
            <a:pPr>
              <a:defRPr/>
            </a:pPr>
            <a:r>
              <a:rPr lang="fr-FR" smtClean="0"/>
              <a:t>22/01/2022</a:t>
            </a:r>
            <a:endParaRPr lang="fr-FR"/>
          </a:p>
        </p:txBody>
      </p:sp>
      <p:sp>
        <p:nvSpPr>
          <p:cNvPr id="6" name="Espace réservé du pied de page 5"/>
          <p:cNvSpPr>
            <a:spLocks noGrp="1"/>
          </p:cNvSpPr>
          <p:nvPr>
            <p:ph type="ftr" sz="quarter" idx="12"/>
          </p:nvPr>
        </p:nvSpPr>
        <p:spPr/>
        <p:txBody>
          <a:bodyPr/>
          <a:lstStyle/>
          <a:p>
            <a:pPr>
              <a:defRPr/>
            </a:pPr>
            <a:r>
              <a:rPr lang="fr-FR" smtClean="0"/>
              <a:t>Alain BERTRAND</a:t>
            </a:r>
            <a:endParaRPr lang="fr-FR"/>
          </a:p>
        </p:txBody>
      </p:sp>
      <p:sp>
        <p:nvSpPr>
          <p:cNvPr id="7" name="Espace réservé de l'en-tête 6"/>
          <p:cNvSpPr>
            <a:spLocks noGrp="1"/>
          </p:cNvSpPr>
          <p:nvPr>
            <p:ph type="hdr" sz="quarter" idx="13"/>
          </p:nvPr>
        </p:nvSpPr>
        <p:spPr/>
        <p:txBody>
          <a:bodyPr/>
          <a:lstStyle/>
          <a:p>
            <a:pPr>
              <a:defRPr/>
            </a:pPr>
            <a:r>
              <a:rPr lang="fr-FR" smtClean="0"/>
              <a:t>Formation GP: Dissolution et modèles de décompression</a:t>
            </a:r>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smtClean="0"/>
              <a:t>22/01/2022</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Alain BERTRAND - Formation GP Codep01</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CE1DD2A-0526-47AB-80EE-F796CA10101A}" type="slidenum">
              <a:rPr lang="fr-FR"/>
              <a:pPr>
                <a:defRPr/>
              </a:pPr>
              <a:t>‹N°›</a:t>
            </a:fld>
            <a:endParaRPr lang="fr-FR"/>
          </a:p>
        </p:txBody>
      </p:sp>
    </p:spTree>
    <p:extLst>
      <p:ext uri="{BB962C8B-B14F-4D97-AF65-F5344CB8AC3E}">
        <p14:creationId xmlns="" xmlns:p14="http://schemas.microsoft.com/office/powerpoint/2010/main" val="210141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smtClean="0"/>
              <a:t>22/01/2022</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Alain BERTRAND - Formation GP Codep01</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CB147C3-C36B-4446-96FD-C157A5286647}" type="slidenum">
              <a:rPr lang="fr-FR"/>
              <a:pPr>
                <a:defRPr/>
              </a:pPr>
              <a:t>‹N°›</a:t>
            </a:fld>
            <a:endParaRPr lang="fr-FR"/>
          </a:p>
        </p:txBody>
      </p:sp>
    </p:spTree>
    <p:extLst>
      <p:ext uri="{BB962C8B-B14F-4D97-AF65-F5344CB8AC3E}">
        <p14:creationId xmlns="" xmlns:p14="http://schemas.microsoft.com/office/powerpoint/2010/main" val="152829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smtClean="0"/>
              <a:t>22/01/2022</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Alain BERTRAND - Formation GP Codep01</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0046258-AC62-4EAE-8F24-6999ADCB111D}" type="slidenum">
              <a:rPr lang="fr-FR"/>
              <a:pPr>
                <a:defRPr/>
              </a:pPr>
              <a:t>‹N°›</a:t>
            </a:fld>
            <a:endParaRPr lang="fr-FR"/>
          </a:p>
        </p:txBody>
      </p:sp>
    </p:spTree>
    <p:extLst>
      <p:ext uri="{BB962C8B-B14F-4D97-AF65-F5344CB8AC3E}">
        <p14:creationId xmlns="" xmlns:p14="http://schemas.microsoft.com/office/powerpoint/2010/main" val="376259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fr-FR" smtClean="0"/>
              <a:t>22/01/2022</a:t>
            </a: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fr-FR" smtClean="0"/>
              <a:t>Alain BERTRAND - Formation GP Codep01</a:t>
            </a: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E39ADBC-80E5-4834-93CC-9E67FF72114D}" type="slidenum">
              <a:rPr lang="fr-FR"/>
              <a:pPr>
                <a:defRPr/>
              </a:pPr>
              <a:t>‹N°›</a:t>
            </a:fld>
            <a:endParaRPr lang="fr-FR"/>
          </a:p>
        </p:txBody>
      </p:sp>
    </p:spTree>
    <p:extLst>
      <p:ext uri="{BB962C8B-B14F-4D97-AF65-F5344CB8AC3E}">
        <p14:creationId xmlns="" xmlns:p14="http://schemas.microsoft.com/office/powerpoint/2010/main" val="226510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fr-FR" smtClean="0"/>
              <a:t>22/01/2022</a:t>
            </a: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fr-FR" smtClean="0"/>
              <a:t>Alain BERTRAND - Formation GP Codep01</a:t>
            </a: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EF992C6-22D1-4AEC-BE12-A1237DE7643B}" type="slidenum">
              <a:rPr lang="fr-FR"/>
              <a:pPr>
                <a:defRPr/>
              </a:pPr>
              <a:t>‹N°›</a:t>
            </a:fld>
            <a:endParaRPr lang="fr-FR"/>
          </a:p>
        </p:txBody>
      </p:sp>
    </p:spTree>
    <p:extLst>
      <p:ext uri="{BB962C8B-B14F-4D97-AF65-F5344CB8AC3E}">
        <p14:creationId xmlns="" xmlns:p14="http://schemas.microsoft.com/office/powerpoint/2010/main" val="3507363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fr-FR" smtClean="0"/>
              <a:t>22/01/2022</a:t>
            </a: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fr-FR" smtClean="0"/>
              <a:t>Alain BERTRAND - Formation GP Codep01</a:t>
            </a: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0A89B98-6094-4544-B451-63B5492793D7}" type="slidenum">
              <a:rPr lang="fr-FR"/>
              <a:pPr>
                <a:defRPr/>
              </a:pPr>
              <a:t>‹N°›</a:t>
            </a:fld>
            <a:endParaRPr lang="fr-FR"/>
          </a:p>
        </p:txBody>
      </p:sp>
    </p:spTree>
    <p:extLst>
      <p:ext uri="{BB962C8B-B14F-4D97-AF65-F5344CB8AC3E}">
        <p14:creationId xmlns="" xmlns:p14="http://schemas.microsoft.com/office/powerpoint/2010/main" val="1211440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fr-FR" smtClean="0"/>
              <a:t>22/01/2022</a:t>
            </a:r>
            <a:endParaRPr lang="fr-F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fr-FR" smtClean="0"/>
              <a:t>Alain BERTRAND - Formation GP Codep01</a:t>
            </a:r>
            <a:endParaRPr lang="fr-F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7804251-ABD5-467B-AD59-E66E04DCAC92}" type="slidenum">
              <a:rPr lang="fr-FR"/>
              <a:pPr>
                <a:defRPr/>
              </a:pPr>
              <a:t>‹N°›</a:t>
            </a:fld>
            <a:endParaRPr lang="fr-FR"/>
          </a:p>
        </p:txBody>
      </p:sp>
    </p:spTree>
    <p:extLst>
      <p:ext uri="{BB962C8B-B14F-4D97-AF65-F5344CB8AC3E}">
        <p14:creationId xmlns="" xmlns:p14="http://schemas.microsoft.com/office/powerpoint/2010/main" val="3764562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fr-FR" smtClean="0"/>
              <a:t>22/01/2022</a:t>
            </a:r>
            <a:endParaRPr lang="fr-FR"/>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fr-FR" smtClean="0"/>
              <a:t>Alain BERTRAND - Formation GP Codep01</a:t>
            </a:r>
            <a:endParaRPr lang="fr-FR"/>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8EE1847-1E5B-4179-8C9F-C0F12C55561A}" type="slidenum">
              <a:rPr lang="fr-FR"/>
              <a:pPr>
                <a:defRPr/>
              </a:pPr>
              <a:t>‹N°›</a:t>
            </a:fld>
            <a:endParaRPr lang="fr-FR"/>
          </a:p>
        </p:txBody>
      </p:sp>
    </p:spTree>
    <p:extLst>
      <p:ext uri="{BB962C8B-B14F-4D97-AF65-F5344CB8AC3E}">
        <p14:creationId xmlns="" xmlns:p14="http://schemas.microsoft.com/office/powerpoint/2010/main" val="2013724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fr-FR" smtClean="0"/>
              <a:t>22/01/2022</a:t>
            </a:r>
            <a:endParaRPr lang="fr-FR"/>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fr-FR" smtClean="0"/>
              <a:t>Alain BERTRAND - Formation GP Codep01</a:t>
            </a:r>
            <a:endParaRPr lang="fr-F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4911880-CFF5-4349-816B-043FC3FBFBAF}" type="slidenum">
              <a:rPr lang="fr-FR"/>
              <a:pPr>
                <a:defRPr/>
              </a:pPr>
              <a:t>‹N°›</a:t>
            </a:fld>
            <a:endParaRPr lang="fr-FR"/>
          </a:p>
        </p:txBody>
      </p:sp>
    </p:spTree>
    <p:extLst>
      <p:ext uri="{BB962C8B-B14F-4D97-AF65-F5344CB8AC3E}">
        <p14:creationId xmlns="" xmlns:p14="http://schemas.microsoft.com/office/powerpoint/2010/main" val="1775777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fr-FR" smtClean="0"/>
              <a:t>22/01/2022</a:t>
            </a:r>
            <a:endParaRPr lang="fr-FR"/>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fr-FR" smtClean="0"/>
              <a:t>Alain BERTRAND - Formation GP Codep01</a:t>
            </a:r>
            <a:endParaRPr lang="fr-FR"/>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ACC8424-2C28-43EB-AA74-D58BD96F8EF8}" type="slidenum">
              <a:rPr lang="fr-FR"/>
              <a:pPr>
                <a:defRPr/>
              </a:pPr>
              <a:t>‹N°›</a:t>
            </a:fld>
            <a:endParaRPr lang="fr-FR"/>
          </a:p>
        </p:txBody>
      </p:sp>
    </p:spTree>
    <p:extLst>
      <p:ext uri="{BB962C8B-B14F-4D97-AF65-F5344CB8AC3E}">
        <p14:creationId xmlns="" xmlns:p14="http://schemas.microsoft.com/office/powerpoint/2010/main" val="2125836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fr-FR" smtClean="0"/>
              <a:t>22/01/2022</a:t>
            </a:r>
            <a:endParaRPr lang="fr-F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fr-FR" smtClean="0"/>
              <a:t>Alain BERTRAND - Formation GP Codep01</a:t>
            </a:r>
            <a:endParaRPr lang="fr-F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9F36595-A2E2-40A6-AC9C-A36B98A6BCA8}" type="slidenum">
              <a:rPr lang="fr-FR"/>
              <a:pPr>
                <a:defRPr/>
              </a:pPr>
              <a:t>‹N°›</a:t>
            </a:fld>
            <a:endParaRPr lang="fr-FR"/>
          </a:p>
        </p:txBody>
      </p:sp>
    </p:spTree>
    <p:extLst>
      <p:ext uri="{BB962C8B-B14F-4D97-AF65-F5344CB8AC3E}">
        <p14:creationId xmlns="" xmlns:p14="http://schemas.microsoft.com/office/powerpoint/2010/main" val="2491336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r>
              <a:rPr lang="fr-FR" smtClean="0"/>
              <a:t>22/01/2022</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Alain BERTRAND - Formation GP Codep01</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7A8630D-99C1-4C0F-A7C8-FB608CCC0BAD}" type="slidenum">
              <a:rPr lang="fr-FR"/>
              <a:pPr>
                <a:defRPr/>
              </a:pPr>
              <a:t>‹N°›</a:t>
            </a:fld>
            <a:r>
              <a:rPr lang="fr-FR" dirty="0"/>
              <a:t>/NUMPAGES </a:t>
            </a:r>
          </a:p>
        </p:txBody>
      </p:sp>
    </p:spTree>
    <p:extLst>
      <p:ext uri="{BB962C8B-B14F-4D97-AF65-F5344CB8AC3E}">
        <p14:creationId xmlns="" xmlns:p14="http://schemas.microsoft.com/office/powerpoint/2010/main" val="168142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fr-FR" smtClean="0"/>
              <a:t>22/01/2022</a:t>
            </a:r>
            <a:endParaRPr lang="fr-F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fr-FR" smtClean="0"/>
              <a:t>Alain BERTRAND - Formation GP Codep01</a:t>
            </a:r>
            <a:endParaRPr lang="fr-F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2E13791-39C8-4330-BBD1-211665763D7B}" type="slidenum">
              <a:rPr lang="fr-FR"/>
              <a:pPr>
                <a:defRPr/>
              </a:pPr>
              <a:t>‹N°›</a:t>
            </a:fld>
            <a:endParaRPr lang="fr-FR"/>
          </a:p>
        </p:txBody>
      </p:sp>
    </p:spTree>
    <p:extLst>
      <p:ext uri="{BB962C8B-B14F-4D97-AF65-F5344CB8AC3E}">
        <p14:creationId xmlns="" xmlns:p14="http://schemas.microsoft.com/office/powerpoint/2010/main" val="1408529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fr-FR" smtClean="0"/>
              <a:t>22/01/2022</a:t>
            </a: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fr-FR" smtClean="0"/>
              <a:t>Alain BERTRAND - Formation GP Codep01</a:t>
            </a: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374DEB9-257F-44C8-95FA-D3C0733D5E36}" type="slidenum">
              <a:rPr lang="fr-FR"/>
              <a:pPr>
                <a:defRPr/>
              </a:pPr>
              <a:t>‹N°›</a:t>
            </a:fld>
            <a:endParaRPr lang="fr-FR"/>
          </a:p>
        </p:txBody>
      </p:sp>
    </p:spTree>
    <p:extLst>
      <p:ext uri="{BB962C8B-B14F-4D97-AF65-F5344CB8AC3E}">
        <p14:creationId xmlns="" xmlns:p14="http://schemas.microsoft.com/office/powerpoint/2010/main" val="700347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fr-FR" smtClean="0"/>
              <a:t>22/01/2022</a:t>
            </a: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fr-FR" smtClean="0"/>
              <a:t>Alain BERTRAND - Formation GP Codep01</a:t>
            </a: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1B3305C-BF50-4ED5-AE3F-FFFE47D04B75}" type="slidenum">
              <a:rPr lang="fr-FR"/>
              <a:pPr>
                <a:defRPr/>
              </a:pPr>
              <a:t>‹N°›</a:t>
            </a:fld>
            <a:endParaRPr lang="fr-FR"/>
          </a:p>
        </p:txBody>
      </p:sp>
    </p:spTree>
    <p:extLst>
      <p:ext uri="{BB962C8B-B14F-4D97-AF65-F5344CB8AC3E}">
        <p14:creationId xmlns="" xmlns:p14="http://schemas.microsoft.com/office/powerpoint/2010/main" val="1718928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525963"/>
          </a:xfrm>
        </p:spPr>
        <p:txBody>
          <a:bodyPr/>
          <a:lstStyle/>
          <a:p>
            <a:pPr lvl="0"/>
            <a:endParaRPr lang="fr-FR" noProof="0" smtClean="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fr-FR" smtClean="0"/>
              <a:t>22/01/2022</a:t>
            </a: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fr-FR" smtClean="0"/>
              <a:t>Alain BERTRAND - Formation GP Codep01</a:t>
            </a: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FF4F0B5-73E6-46DA-98D2-A3DF639C590A}" type="slidenum">
              <a:rPr lang="fr-FR"/>
              <a:pPr>
                <a:defRPr/>
              </a:pPr>
              <a:t>‹N°›</a:t>
            </a:fld>
            <a:endParaRPr lang="fr-FR"/>
          </a:p>
        </p:txBody>
      </p:sp>
    </p:spTree>
    <p:extLst>
      <p:ext uri="{BB962C8B-B14F-4D97-AF65-F5344CB8AC3E}">
        <p14:creationId xmlns="" xmlns:p14="http://schemas.microsoft.com/office/powerpoint/2010/main" val="4011508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p:txBody>
          <a:bodyPr/>
          <a:lstStyle>
            <a:lvl1pPr>
              <a:defRPr/>
            </a:lvl1pPr>
          </a:lstStyle>
          <a:p>
            <a:pPr>
              <a:defRPr/>
            </a:pPr>
            <a:r>
              <a:rPr lang="fr-FR" smtClean="0"/>
              <a:t>22/01/2022</a:t>
            </a:r>
            <a:endParaRPr lang="fr-FR"/>
          </a:p>
        </p:txBody>
      </p:sp>
      <p:sp>
        <p:nvSpPr>
          <p:cNvPr id="5" name="Rectangle 5"/>
          <p:cNvSpPr>
            <a:spLocks noGrp="1" noChangeArrowheads="1"/>
          </p:cNvSpPr>
          <p:nvPr>
            <p:ph type="ftr" sz="quarter" idx="11"/>
          </p:nvPr>
        </p:nvSpPr>
        <p:spPr/>
        <p:txBody>
          <a:bodyPr/>
          <a:lstStyle>
            <a:lvl1pPr>
              <a:defRPr/>
            </a:lvl1pPr>
          </a:lstStyle>
          <a:p>
            <a:pPr>
              <a:defRPr/>
            </a:pPr>
            <a:r>
              <a:rPr lang="fr-FR" smtClean="0"/>
              <a:t>Alain BERTRAND - Formation GP Codep01</a:t>
            </a:r>
            <a:endParaRPr lang="fr-FR"/>
          </a:p>
        </p:txBody>
      </p:sp>
      <p:sp>
        <p:nvSpPr>
          <p:cNvPr id="6" name="Rectangle 6"/>
          <p:cNvSpPr>
            <a:spLocks noGrp="1" noChangeArrowheads="1"/>
          </p:cNvSpPr>
          <p:nvPr>
            <p:ph type="sldNum" sz="quarter" idx="12"/>
          </p:nvPr>
        </p:nvSpPr>
        <p:spPr/>
        <p:txBody>
          <a:bodyPr/>
          <a:lstStyle>
            <a:lvl1pPr>
              <a:defRPr/>
            </a:lvl1pPr>
          </a:lstStyle>
          <a:p>
            <a:pPr>
              <a:defRPr/>
            </a:pPr>
            <a:fld id="{8CE1DD2A-0526-47AB-80EE-F796CA10101A}" type="slidenum">
              <a:rPr lang="fr-FR" smtClean="0"/>
              <a:pPr>
                <a:defRPr/>
              </a:pPr>
              <a:t>‹N°›</a:t>
            </a:fld>
            <a:endParaRPr lang="fr-FR"/>
          </a:p>
        </p:txBody>
      </p:sp>
    </p:spTree>
    <p:extLst>
      <p:ext uri="{BB962C8B-B14F-4D97-AF65-F5344CB8AC3E}">
        <p14:creationId xmlns="" xmlns:p14="http://schemas.microsoft.com/office/powerpoint/2010/main" val="3959310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3600"/>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a:defRPr>
                <a:solidFill>
                  <a:schemeClr val="tx1">
                    <a:lumMod val="50000"/>
                    <a:lumOff val="50000"/>
                  </a:schemeClr>
                </a:solidFill>
              </a:defRPr>
            </a:lvl1pPr>
          </a:lstStyle>
          <a:p>
            <a:pPr>
              <a:defRPr/>
            </a:pPr>
            <a:r>
              <a:rPr lang="fr-FR" smtClean="0"/>
              <a:t>22/01/2022</a:t>
            </a:r>
            <a:endParaRPr lang="fr-FR"/>
          </a:p>
        </p:txBody>
      </p:sp>
      <p:sp>
        <p:nvSpPr>
          <p:cNvPr id="5" name="Rectangle 5"/>
          <p:cNvSpPr>
            <a:spLocks noGrp="1" noChangeArrowheads="1"/>
          </p:cNvSpPr>
          <p:nvPr>
            <p:ph type="ftr" sz="quarter" idx="11"/>
          </p:nvPr>
        </p:nvSpPr>
        <p:spPr>
          <a:xfrm>
            <a:off x="2700338" y="6245225"/>
            <a:ext cx="3743325" cy="476250"/>
          </a:xfrm>
        </p:spPr>
        <p:txBody>
          <a:bodyPr/>
          <a:lstStyle>
            <a:lvl1pPr>
              <a:defRPr>
                <a:solidFill>
                  <a:schemeClr val="tx1">
                    <a:lumMod val="50000"/>
                    <a:lumOff val="50000"/>
                  </a:schemeClr>
                </a:solidFill>
              </a:defRPr>
            </a:lvl1pPr>
          </a:lstStyle>
          <a:p>
            <a:pPr>
              <a:defRPr/>
            </a:pPr>
            <a:r>
              <a:rPr lang="fr-FR" smtClean="0"/>
              <a:t>Alain BERTRAND - Formation GP Codep01</a:t>
            </a:r>
            <a:endParaRPr lang="fr-FR"/>
          </a:p>
        </p:txBody>
      </p:sp>
      <p:sp>
        <p:nvSpPr>
          <p:cNvPr id="6" name="Rectangle 6"/>
          <p:cNvSpPr>
            <a:spLocks noGrp="1" noChangeArrowheads="1"/>
          </p:cNvSpPr>
          <p:nvPr>
            <p:ph type="sldNum" sz="quarter" idx="12"/>
          </p:nvPr>
        </p:nvSpPr>
        <p:spPr/>
        <p:txBody>
          <a:bodyPr/>
          <a:lstStyle>
            <a:lvl1pPr>
              <a:defRPr/>
            </a:lvl1pPr>
          </a:lstStyle>
          <a:p>
            <a:pPr>
              <a:defRPr/>
            </a:pPr>
            <a:fld id="{67A8630D-99C1-4C0F-A7C8-FB608CCC0BAD}" type="slidenum">
              <a:rPr lang="fr-FR" smtClean="0"/>
              <a:pPr>
                <a:defRPr/>
              </a:pPr>
              <a:t>‹N°›</a:t>
            </a:fld>
            <a:r>
              <a:rPr lang="fr-FR" smtClean="0"/>
              <a:t>/NUMPAGES </a:t>
            </a:r>
            <a:endParaRPr lang="fr-FR" dirty="0"/>
          </a:p>
        </p:txBody>
      </p:sp>
    </p:spTree>
    <p:extLst>
      <p:ext uri="{BB962C8B-B14F-4D97-AF65-F5344CB8AC3E}">
        <p14:creationId xmlns="" xmlns:p14="http://schemas.microsoft.com/office/powerpoint/2010/main" val="31515749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p:txBody>
          <a:bodyPr/>
          <a:lstStyle>
            <a:lvl1pPr>
              <a:defRPr/>
            </a:lvl1pPr>
          </a:lstStyle>
          <a:p>
            <a:pPr>
              <a:defRPr/>
            </a:pPr>
            <a:r>
              <a:rPr lang="fr-FR" smtClean="0"/>
              <a:t>22/01/2022</a:t>
            </a:r>
            <a:endParaRPr lang="fr-FR"/>
          </a:p>
        </p:txBody>
      </p:sp>
      <p:sp>
        <p:nvSpPr>
          <p:cNvPr id="5" name="Rectangle 5"/>
          <p:cNvSpPr>
            <a:spLocks noGrp="1" noChangeArrowheads="1"/>
          </p:cNvSpPr>
          <p:nvPr>
            <p:ph type="ftr" sz="quarter" idx="11"/>
          </p:nvPr>
        </p:nvSpPr>
        <p:spPr/>
        <p:txBody>
          <a:bodyPr/>
          <a:lstStyle>
            <a:lvl1pPr>
              <a:defRPr/>
            </a:lvl1pPr>
          </a:lstStyle>
          <a:p>
            <a:pPr>
              <a:defRPr/>
            </a:pPr>
            <a:r>
              <a:rPr lang="fr-FR" smtClean="0"/>
              <a:t>Alain BERTRAND - Formation GP Codep01</a:t>
            </a:r>
            <a:endParaRPr lang="fr-FR"/>
          </a:p>
        </p:txBody>
      </p:sp>
      <p:sp>
        <p:nvSpPr>
          <p:cNvPr id="6" name="Rectangle 6"/>
          <p:cNvSpPr>
            <a:spLocks noGrp="1" noChangeArrowheads="1"/>
          </p:cNvSpPr>
          <p:nvPr>
            <p:ph type="sldNum" sz="quarter" idx="12"/>
          </p:nvPr>
        </p:nvSpPr>
        <p:spPr/>
        <p:txBody>
          <a:bodyPr/>
          <a:lstStyle>
            <a:lvl1pPr>
              <a:defRPr/>
            </a:lvl1pPr>
          </a:lstStyle>
          <a:p>
            <a:pPr>
              <a:defRPr/>
            </a:pPr>
            <a:fld id="{0D639546-6C47-4F58-A333-5E31432CEA78}" type="slidenum">
              <a:rPr lang="fr-FR" smtClean="0"/>
              <a:pPr>
                <a:defRPr/>
              </a:pPr>
              <a:t>‹N°›</a:t>
            </a:fld>
            <a:endParaRPr lang="fr-FR"/>
          </a:p>
        </p:txBody>
      </p:sp>
    </p:spTree>
    <p:extLst>
      <p:ext uri="{BB962C8B-B14F-4D97-AF65-F5344CB8AC3E}">
        <p14:creationId xmlns="" xmlns:p14="http://schemas.microsoft.com/office/powerpoint/2010/main" val="245438492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p:txBody>
          <a:bodyPr/>
          <a:lstStyle>
            <a:lvl1pPr>
              <a:defRPr/>
            </a:lvl1pPr>
          </a:lstStyle>
          <a:p>
            <a:pPr>
              <a:defRPr/>
            </a:pPr>
            <a:r>
              <a:rPr lang="fr-FR" smtClean="0"/>
              <a:t>22/01/2022</a:t>
            </a:r>
            <a:endParaRPr lang="fr-FR"/>
          </a:p>
        </p:txBody>
      </p:sp>
      <p:sp>
        <p:nvSpPr>
          <p:cNvPr id="6" name="Rectangle 5"/>
          <p:cNvSpPr>
            <a:spLocks noGrp="1" noChangeArrowheads="1"/>
          </p:cNvSpPr>
          <p:nvPr>
            <p:ph type="ftr" sz="quarter" idx="11"/>
          </p:nvPr>
        </p:nvSpPr>
        <p:spPr/>
        <p:txBody>
          <a:bodyPr/>
          <a:lstStyle>
            <a:lvl1pPr>
              <a:defRPr/>
            </a:lvl1pPr>
          </a:lstStyle>
          <a:p>
            <a:pPr>
              <a:defRPr/>
            </a:pPr>
            <a:r>
              <a:rPr lang="fr-FR" smtClean="0"/>
              <a:t>Alain BERTRAND - Formation GP Codep01</a:t>
            </a:r>
            <a:endParaRPr lang="fr-FR"/>
          </a:p>
        </p:txBody>
      </p:sp>
      <p:sp>
        <p:nvSpPr>
          <p:cNvPr id="7" name="Rectangle 6"/>
          <p:cNvSpPr>
            <a:spLocks noGrp="1" noChangeArrowheads="1"/>
          </p:cNvSpPr>
          <p:nvPr>
            <p:ph type="sldNum" sz="quarter" idx="12"/>
          </p:nvPr>
        </p:nvSpPr>
        <p:spPr/>
        <p:txBody>
          <a:bodyPr/>
          <a:lstStyle>
            <a:lvl1pPr>
              <a:defRPr/>
            </a:lvl1pPr>
          </a:lstStyle>
          <a:p>
            <a:pPr>
              <a:defRPr/>
            </a:pPr>
            <a:fld id="{796444C9-6171-46CC-9D35-D1A2BBA9C9F8}" type="slidenum">
              <a:rPr lang="fr-FR" smtClean="0"/>
              <a:pPr>
                <a:defRPr/>
              </a:pPr>
              <a:t>‹N°›</a:t>
            </a:fld>
            <a:endParaRPr lang="fr-FR"/>
          </a:p>
        </p:txBody>
      </p:sp>
    </p:spTree>
    <p:extLst>
      <p:ext uri="{BB962C8B-B14F-4D97-AF65-F5344CB8AC3E}">
        <p14:creationId xmlns="" xmlns:p14="http://schemas.microsoft.com/office/powerpoint/2010/main" val="202869510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p:txBody>
          <a:bodyPr/>
          <a:lstStyle>
            <a:lvl1pPr>
              <a:defRPr/>
            </a:lvl1pPr>
          </a:lstStyle>
          <a:p>
            <a:pPr>
              <a:defRPr/>
            </a:pPr>
            <a:r>
              <a:rPr lang="fr-FR" smtClean="0"/>
              <a:t>22/01/2022</a:t>
            </a:r>
            <a:endParaRPr lang="fr-FR"/>
          </a:p>
        </p:txBody>
      </p:sp>
      <p:sp>
        <p:nvSpPr>
          <p:cNvPr id="8" name="Rectangle 5"/>
          <p:cNvSpPr>
            <a:spLocks noGrp="1" noChangeArrowheads="1"/>
          </p:cNvSpPr>
          <p:nvPr>
            <p:ph type="ftr" sz="quarter" idx="11"/>
          </p:nvPr>
        </p:nvSpPr>
        <p:spPr/>
        <p:txBody>
          <a:bodyPr/>
          <a:lstStyle>
            <a:lvl1pPr>
              <a:defRPr/>
            </a:lvl1pPr>
          </a:lstStyle>
          <a:p>
            <a:pPr>
              <a:defRPr/>
            </a:pPr>
            <a:r>
              <a:rPr lang="fr-FR" smtClean="0"/>
              <a:t>Alain BERTRAND - Formation GP Codep01</a:t>
            </a:r>
            <a:endParaRPr lang="fr-FR"/>
          </a:p>
        </p:txBody>
      </p:sp>
      <p:sp>
        <p:nvSpPr>
          <p:cNvPr id="9" name="Rectangle 6"/>
          <p:cNvSpPr>
            <a:spLocks noGrp="1" noChangeArrowheads="1"/>
          </p:cNvSpPr>
          <p:nvPr>
            <p:ph type="sldNum" sz="quarter" idx="12"/>
          </p:nvPr>
        </p:nvSpPr>
        <p:spPr/>
        <p:txBody>
          <a:bodyPr/>
          <a:lstStyle>
            <a:lvl1pPr>
              <a:defRPr/>
            </a:lvl1pPr>
          </a:lstStyle>
          <a:p>
            <a:pPr>
              <a:defRPr/>
            </a:pPr>
            <a:fld id="{2FF01930-226D-401A-86F2-E05290E0AEA1}" type="slidenum">
              <a:rPr lang="fr-FR" smtClean="0"/>
              <a:pPr>
                <a:defRPr/>
              </a:pPr>
              <a:t>‹N°›</a:t>
            </a:fld>
            <a:endParaRPr lang="fr-FR"/>
          </a:p>
        </p:txBody>
      </p:sp>
    </p:spTree>
    <p:extLst>
      <p:ext uri="{BB962C8B-B14F-4D97-AF65-F5344CB8AC3E}">
        <p14:creationId xmlns="" xmlns:p14="http://schemas.microsoft.com/office/powerpoint/2010/main" val="325643448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r>
              <a:rPr lang="fr-FR" smtClean="0"/>
              <a:t>22/01/2022</a:t>
            </a:r>
            <a:endParaRPr lang="fr-FR"/>
          </a:p>
        </p:txBody>
      </p:sp>
      <p:sp>
        <p:nvSpPr>
          <p:cNvPr id="4" name="Rectangle 5"/>
          <p:cNvSpPr>
            <a:spLocks noGrp="1" noChangeArrowheads="1"/>
          </p:cNvSpPr>
          <p:nvPr>
            <p:ph type="ftr" sz="quarter" idx="11"/>
          </p:nvPr>
        </p:nvSpPr>
        <p:spPr>
          <a:ln/>
        </p:spPr>
        <p:txBody>
          <a:bodyPr/>
          <a:lstStyle>
            <a:lvl1pPr>
              <a:defRPr/>
            </a:lvl1pPr>
          </a:lstStyle>
          <a:p>
            <a:pPr>
              <a:defRPr/>
            </a:pPr>
            <a:r>
              <a:rPr lang="fr-FR" smtClean="0"/>
              <a:t>Alain BERTRAND - Formation GP Codep01</a:t>
            </a: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569C5DC8-98AA-491F-B1E1-E1446F50A556}" type="slidenum">
              <a:rPr lang="fr-FR" smtClean="0"/>
              <a:pPr>
                <a:defRPr/>
              </a:pPr>
              <a:t>‹N°›</a:t>
            </a:fld>
            <a:endParaRPr lang="fr-FR"/>
          </a:p>
        </p:txBody>
      </p:sp>
    </p:spTree>
    <p:extLst>
      <p:ext uri="{BB962C8B-B14F-4D97-AF65-F5344CB8AC3E}">
        <p14:creationId xmlns="" xmlns:p14="http://schemas.microsoft.com/office/powerpoint/2010/main" val="30377105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fr-FR" smtClean="0"/>
              <a:t>22/01/2022</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Alain BERTRAND - Formation GP Codep01</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D639546-6C47-4F58-A333-5E31432CEA78}" type="slidenum">
              <a:rPr lang="fr-FR"/>
              <a:pPr>
                <a:defRPr/>
              </a:pPr>
              <a:t>‹N°›</a:t>
            </a:fld>
            <a:endParaRPr lang="fr-FR"/>
          </a:p>
        </p:txBody>
      </p:sp>
    </p:spTree>
    <p:extLst>
      <p:ext uri="{BB962C8B-B14F-4D97-AF65-F5344CB8AC3E}">
        <p14:creationId xmlns="" xmlns:p14="http://schemas.microsoft.com/office/powerpoint/2010/main" val="3104956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fr-FR" smtClean="0"/>
              <a:t>22/01/2022</a:t>
            </a:r>
            <a:endParaRPr lang="fr-FR"/>
          </a:p>
        </p:txBody>
      </p:sp>
      <p:sp>
        <p:nvSpPr>
          <p:cNvPr id="3" name="Rectangle 5"/>
          <p:cNvSpPr>
            <a:spLocks noGrp="1" noChangeArrowheads="1"/>
          </p:cNvSpPr>
          <p:nvPr>
            <p:ph type="ftr" sz="quarter" idx="11"/>
          </p:nvPr>
        </p:nvSpPr>
        <p:spPr>
          <a:ln/>
        </p:spPr>
        <p:txBody>
          <a:bodyPr/>
          <a:lstStyle>
            <a:lvl1pPr>
              <a:defRPr/>
            </a:lvl1pPr>
          </a:lstStyle>
          <a:p>
            <a:pPr>
              <a:defRPr/>
            </a:pPr>
            <a:r>
              <a:rPr lang="fr-FR" smtClean="0"/>
              <a:t>Alain BERTRAND - Formation GP Codep01</a:t>
            </a: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6BF1DCF8-3F47-42B1-B62B-083ED7F2545F}" type="slidenum">
              <a:rPr lang="fr-FR" smtClean="0"/>
              <a:pPr>
                <a:defRPr/>
              </a:pPr>
              <a:t>‹N°›</a:t>
            </a:fld>
            <a:endParaRPr lang="fr-FR"/>
          </a:p>
        </p:txBody>
      </p:sp>
    </p:spTree>
    <p:extLst>
      <p:ext uri="{BB962C8B-B14F-4D97-AF65-F5344CB8AC3E}">
        <p14:creationId xmlns="" xmlns:p14="http://schemas.microsoft.com/office/powerpoint/2010/main" val="52456728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p:txBody>
          <a:bodyPr/>
          <a:lstStyle>
            <a:lvl1pPr>
              <a:defRPr/>
            </a:lvl1pPr>
          </a:lstStyle>
          <a:p>
            <a:pPr>
              <a:defRPr/>
            </a:pPr>
            <a:r>
              <a:rPr lang="fr-FR" smtClean="0"/>
              <a:t>22/01/2022</a:t>
            </a:r>
            <a:endParaRPr lang="fr-FR"/>
          </a:p>
        </p:txBody>
      </p:sp>
      <p:sp>
        <p:nvSpPr>
          <p:cNvPr id="6" name="Rectangle 5"/>
          <p:cNvSpPr>
            <a:spLocks noGrp="1" noChangeArrowheads="1"/>
          </p:cNvSpPr>
          <p:nvPr>
            <p:ph type="ftr" sz="quarter" idx="11"/>
          </p:nvPr>
        </p:nvSpPr>
        <p:spPr/>
        <p:txBody>
          <a:bodyPr/>
          <a:lstStyle>
            <a:lvl1pPr>
              <a:defRPr/>
            </a:lvl1pPr>
          </a:lstStyle>
          <a:p>
            <a:pPr>
              <a:defRPr/>
            </a:pPr>
            <a:r>
              <a:rPr lang="fr-FR" smtClean="0"/>
              <a:t>Alain BERTRAND - Formation GP Codep01</a:t>
            </a:r>
            <a:endParaRPr lang="fr-FR"/>
          </a:p>
        </p:txBody>
      </p:sp>
      <p:sp>
        <p:nvSpPr>
          <p:cNvPr id="7" name="Rectangle 6"/>
          <p:cNvSpPr>
            <a:spLocks noGrp="1" noChangeArrowheads="1"/>
          </p:cNvSpPr>
          <p:nvPr>
            <p:ph type="sldNum" sz="quarter" idx="12"/>
          </p:nvPr>
        </p:nvSpPr>
        <p:spPr/>
        <p:txBody>
          <a:bodyPr/>
          <a:lstStyle>
            <a:lvl1pPr>
              <a:defRPr/>
            </a:lvl1pPr>
          </a:lstStyle>
          <a:p>
            <a:pPr>
              <a:defRPr/>
            </a:pPr>
            <a:fld id="{E9FB71B0-0423-46AF-92E4-43729736BA31}" type="slidenum">
              <a:rPr lang="fr-FR" smtClean="0"/>
              <a:pPr>
                <a:defRPr/>
              </a:pPr>
              <a:t>‹N°›</a:t>
            </a:fld>
            <a:endParaRPr lang="fr-FR"/>
          </a:p>
        </p:txBody>
      </p:sp>
    </p:spTree>
    <p:extLst>
      <p:ext uri="{BB962C8B-B14F-4D97-AF65-F5344CB8AC3E}">
        <p14:creationId xmlns="" xmlns:p14="http://schemas.microsoft.com/office/powerpoint/2010/main" val="378842778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p:txBody>
          <a:bodyPr/>
          <a:lstStyle>
            <a:lvl1pPr>
              <a:defRPr/>
            </a:lvl1pPr>
          </a:lstStyle>
          <a:p>
            <a:pPr>
              <a:defRPr/>
            </a:pPr>
            <a:r>
              <a:rPr lang="fr-FR" smtClean="0"/>
              <a:t>22/01/2022</a:t>
            </a:r>
            <a:endParaRPr lang="fr-FR"/>
          </a:p>
        </p:txBody>
      </p:sp>
      <p:sp>
        <p:nvSpPr>
          <p:cNvPr id="6" name="Rectangle 5"/>
          <p:cNvSpPr>
            <a:spLocks noGrp="1" noChangeArrowheads="1"/>
          </p:cNvSpPr>
          <p:nvPr>
            <p:ph type="ftr" sz="quarter" idx="11"/>
          </p:nvPr>
        </p:nvSpPr>
        <p:spPr/>
        <p:txBody>
          <a:bodyPr/>
          <a:lstStyle>
            <a:lvl1pPr>
              <a:defRPr/>
            </a:lvl1pPr>
          </a:lstStyle>
          <a:p>
            <a:pPr>
              <a:defRPr/>
            </a:pPr>
            <a:r>
              <a:rPr lang="fr-FR" smtClean="0"/>
              <a:t>Alain BERTRAND - Formation GP Codep01</a:t>
            </a:r>
            <a:endParaRPr lang="fr-FR"/>
          </a:p>
        </p:txBody>
      </p:sp>
      <p:sp>
        <p:nvSpPr>
          <p:cNvPr id="7" name="Rectangle 6"/>
          <p:cNvSpPr>
            <a:spLocks noGrp="1" noChangeArrowheads="1"/>
          </p:cNvSpPr>
          <p:nvPr>
            <p:ph type="sldNum" sz="quarter" idx="12"/>
          </p:nvPr>
        </p:nvSpPr>
        <p:spPr/>
        <p:txBody>
          <a:bodyPr/>
          <a:lstStyle>
            <a:lvl1pPr>
              <a:defRPr/>
            </a:lvl1pPr>
          </a:lstStyle>
          <a:p>
            <a:pPr>
              <a:defRPr/>
            </a:pPr>
            <a:fld id="{0D7E30D3-000A-4CB6-BFB5-7981E1A1194B}" type="slidenum">
              <a:rPr lang="fr-FR" smtClean="0"/>
              <a:pPr>
                <a:defRPr/>
              </a:pPr>
              <a:t>‹N°›</a:t>
            </a:fld>
            <a:endParaRPr lang="fr-FR"/>
          </a:p>
        </p:txBody>
      </p:sp>
    </p:spTree>
    <p:extLst>
      <p:ext uri="{BB962C8B-B14F-4D97-AF65-F5344CB8AC3E}">
        <p14:creationId xmlns="" xmlns:p14="http://schemas.microsoft.com/office/powerpoint/2010/main" val="123060034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a:defRPr/>
            </a:lvl1pPr>
          </a:lstStyle>
          <a:p>
            <a:pPr>
              <a:defRPr/>
            </a:pPr>
            <a:r>
              <a:rPr lang="fr-FR" smtClean="0"/>
              <a:t>22/01/2022</a:t>
            </a:r>
            <a:endParaRPr lang="fr-FR"/>
          </a:p>
        </p:txBody>
      </p:sp>
      <p:sp>
        <p:nvSpPr>
          <p:cNvPr id="5" name="Rectangle 5"/>
          <p:cNvSpPr>
            <a:spLocks noGrp="1" noChangeArrowheads="1"/>
          </p:cNvSpPr>
          <p:nvPr>
            <p:ph type="ftr" sz="quarter" idx="11"/>
          </p:nvPr>
        </p:nvSpPr>
        <p:spPr/>
        <p:txBody>
          <a:bodyPr/>
          <a:lstStyle>
            <a:lvl1pPr>
              <a:defRPr/>
            </a:lvl1pPr>
          </a:lstStyle>
          <a:p>
            <a:pPr>
              <a:defRPr/>
            </a:pPr>
            <a:r>
              <a:rPr lang="fr-FR" smtClean="0"/>
              <a:t>Alain BERTRAND - Formation GP Codep01</a:t>
            </a:r>
            <a:endParaRPr lang="fr-FR"/>
          </a:p>
        </p:txBody>
      </p:sp>
      <p:sp>
        <p:nvSpPr>
          <p:cNvPr id="6" name="Rectangle 6"/>
          <p:cNvSpPr>
            <a:spLocks noGrp="1" noChangeArrowheads="1"/>
          </p:cNvSpPr>
          <p:nvPr>
            <p:ph type="sldNum" sz="quarter" idx="12"/>
          </p:nvPr>
        </p:nvSpPr>
        <p:spPr/>
        <p:txBody>
          <a:bodyPr/>
          <a:lstStyle>
            <a:lvl1pPr>
              <a:defRPr/>
            </a:lvl1pPr>
          </a:lstStyle>
          <a:p>
            <a:pPr>
              <a:defRPr/>
            </a:pPr>
            <a:fld id="{5CB147C3-C36B-4446-96FD-C157A5286647}" type="slidenum">
              <a:rPr lang="fr-FR" smtClean="0"/>
              <a:pPr>
                <a:defRPr/>
              </a:pPr>
              <a:t>‹N°›</a:t>
            </a:fld>
            <a:endParaRPr lang="fr-FR"/>
          </a:p>
        </p:txBody>
      </p:sp>
    </p:spTree>
    <p:extLst>
      <p:ext uri="{BB962C8B-B14F-4D97-AF65-F5344CB8AC3E}">
        <p14:creationId xmlns="" xmlns:p14="http://schemas.microsoft.com/office/powerpoint/2010/main" val="378887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a:defRPr/>
            </a:lvl1pPr>
          </a:lstStyle>
          <a:p>
            <a:pPr>
              <a:defRPr/>
            </a:pPr>
            <a:r>
              <a:rPr lang="fr-FR" smtClean="0"/>
              <a:t>22/01/2022</a:t>
            </a:r>
            <a:endParaRPr lang="fr-FR"/>
          </a:p>
        </p:txBody>
      </p:sp>
      <p:sp>
        <p:nvSpPr>
          <p:cNvPr id="5" name="Rectangle 5"/>
          <p:cNvSpPr>
            <a:spLocks noGrp="1" noChangeArrowheads="1"/>
          </p:cNvSpPr>
          <p:nvPr>
            <p:ph type="ftr" sz="quarter" idx="11"/>
          </p:nvPr>
        </p:nvSpPr>
        <p:spPr/>
        <p:txBody>
          <a:bodyPr/>
          <a:lstStyle>
            <a:lvl1pPr>
              <a:defRPr/>
            </a:lvl1pPr>
          </a:lstStyle>
          <a:p>
            <a:pPr>
              <a:defRPr/>
            </a:pPr>
            <a:r>
              <a:rPr lang="fr-FR" smtClean="0"/>
              <a:t>Alain BERTRAND - Formation GP Codep01</a:t>
            </a:r>
            <a:endParaRPr lang="fr-FR"/>
          </a:p>
        </p:txBody>
      </p:sp>
      <p:sp>
        <p:nvSpPr>
          <p:cNvPr id="6" name="Rectangle 6"/>
          <p:cNvSpPr>
            <a:spLocks noGrp="1" noChangeArrowheads="1"/>
          </p:cNvSpPr>
          <p:nvPr>
            <p:ph type="sldNum" sz="quarter" idx="12"/>
          </p:nvPr>
        </p:nvSpPr>
        <p:spPr/>
        <p:txBody>
          <a:bodyPr/>
          <a:lstStyle>
            <a:lvl1pPr>
              <a:defRPr/>
            </a:lvl1pPr>
          </a:lstStyle>
          <a:p>
            <a:pPr>
              <a:defRPr/>
            </a:pPr>
            <a:fld id="{B0046258-AC62-4EAE-8F24-6999ADCB111D}" type="slidenum">
              <a:rPr lang="fr-FR" smtClean="0"/>
              <a:pPr>
                <a:defRPr/>
              </a:pPr>
              <a:t>‹N°›</a:t>
            </a:fld>
            <a:endParaRPr lang="fr-FR"/>
          </a:p>
        </p:txBody>
      </p:sp>
    </p:spTree>
    <p:extLst>
      <p:ext uri="{BB962C8B-B14F-4D97-AF65-F5344CB8AC3E}">
        <p14:creationId xmlns="" xmlns:p14="http://schemas.microsoft.com/office/powerpoint/2010/main" val="11902874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525963"/>
          </a:xfrm>
        </p:spPr>
        <p:txBody>
          <a:bodyPr/>
          <a:lstStyle/>
          <a:p>
            <a:pPr lvl="0"/>
            <a:endParaRPr lang="fr-FR" noProof="0" smtClean="0"/>
          </a:p>
        </p:txBody>
      </p:sp>
      <p:sp>
        <p:nvSpPr>
          <p:cNvPr id="4" name="Rectangle 4"/>
          <p:cNvSpPr>
            <a:spLocks noGrp="1" noChangeArrowheads="1"/>
          </p:cNvSpPr>
          <p:nvPr>
            <p:ph type="dt" sz="half" idx="10"/>
          </p:nvPr>
        </p:nvSpPr>
        <p:spPr/>
        <p:txBody>
          <a:bodyPr/>
          <a:lstStyle>
            <a:lvl1pPr>
              <a:defRPr/>
            </a:lvl1pPr>
          </a:lstStyle>
          <a:p>
            <a:pPr>
              <a:defRPr/>
            </a:pPr>
            <a:r>
              <a:rPr lang="fr-FR" smtClean="0"/>
              <a:t>22/01/2022</a:t>
            </a:r>
            <a:endParaRPr lang="fr-FR"/>
          </a:p>
        </p:txBody>
      </p:sp>
      <p:sp>
        <p:nvSpPr>
          <p:cNvPr id="5" name="Rectangle 5"/>
          <p:cNvSpPr>
            <a:spLocks noGrp="1" noChangeArrowheads="1"/>
          </p:cNvSpPr>
          <p:nvPr>
            <p:ph type="ftr" sz="quarter" idx="11"/>
          </p:nvPr>
        </p:nvSpPr>
        <p:spPr/>
        <p:txBody>
          <a:bodyPr/>
          <a:lstStyle>
            <a:lvl1pPr>
              <a:defRPr/>
            </a:lvl1pPr>
          </a:lstStyle>
          <a:p>
            <a:pPr>
              <a:defRPr/>
            </a:pPr>
            <a:r>
              <a:rPr lang="fr-FR" smtClean="0"/>
              <a:t>Alain BERTRAND - Formation GP Codep01</a:t>
            </a:r>
            <a:endParaRPr lang="fr-FR"/>
          </a:p>
        </p:txBody>
      </p:sp>
      <p:sp>
        <p:nvSpPr>
          <p:cNvPr id="6" name="Rectangle 6"/>
          <p:cNvSpPr>
            <a:spLocks noGrp="1" noChangeArrowheads="1"/>
          </p:cNvSpPr>
          <p:nvPr>
            <p:ph type="sldNum" sz="quarter" idx="12"/>
          </p:nvPr>
        </p:nvSpPr>
        <p:spPr/>
        <p:txBody>
          <a:bodyPr/>
          <a:lstStyle>
            <a:lvl1pPr>
              <a:defRPr/>
            </a:lvl1pPr>
          </a:lstStyle>
          <a:p>
            <a:pPr>
              <a:defRPr/>
            </a:pPr>
            <a:fld id="{B8F4F716-65DA-439E-B858-235A111DF585}" type="slidenum">
              <a:rPr lang="fr-FR" smtClean="0"/>
              <a:pPr>
                <a:defRPr/>
              </a:pPr>
              <a:t>‹N°›</a:t>
            </a:fld>
            <a:r>
              <a:rPr lang="fr-FR" smtClean="0"/>
              <a:t>/NUMPAGES </a:t>
            </a:r>
            <a:endParaRPr lang="fr-FR" dirty="0"/>
          </a:p>
        </p:txBody>
      </p:sp>
    </p:spTree>
    <p:extLst>
      <p:ext uri="{BB962C8B-B14F-4D97-AF65-F5344CB8AC3E}">
        <p14:creationId xmlns="" xmlns:p14="http://schemas.microsoft.com/office/powerpoint/2010/main" val="21213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r>
              <a:rPr lang="fr-FR" smtClean="0"/>
              <a:t>22/01/2022</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smtClean="0"/>
              <a:t>Alain BERTRAND - Formation GP Codep01</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96444C9-6171-46CC-9D35-D1A2BBA9C9F8}" type="slidenum">
              <a:rPr lang="fr-FR"/>
              <a:pPr>
                <a:defRPr/>
              </a:pPr>
              <a:t>‹N°›</a:t>
            </a:fld>
            <a:endParaRPr lang="fr-FR"/>
          </a:p>
        </p:txBody>
      </p:sp>
    </p:spTree>
    <p:extLst>
      <p:ext uri="{BB962C8B-B14F-4D97-AF65-F5344CB8AC3E}">
        <p14:creationId xmlns="" xmlns:p14="http://schemas.microsoft.com/office/powerpoint/2010/main" val="413990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r>
              <a:rPr lang="fr-FR" smtClean="0"/>
              <a:t>22/01/2022</a:t>
            </a:r>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smtClean="0"/>
              <a:t>Alain BERTRAND - Formation GP Codep01</a:t>
            </a: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2FF01930-226D-401A-86F2-E05290E0AEA1}" type="slidenum">
              <a:rPr lang="fr-FR"/>
              <a:pPr>
                <a:defRPr/>
              </a:pPr>
              <a:t>‹N°›</a:t>
            </a:fld>
            <a:endParaRPr lang="fr-FR"/>
          </a:p>
        </p:txBody>
      </p:sp>
    </p:spTree>
    <p:extLst>
      <p:ext uri="{BB962C8B-B14F-4D97-AF65-F5344CB8AC3E}">
        <p14:creationId xmlns="" xmlns:p14="http://schemas.microsoft.com/office/powerpoint/2010/main" val="199703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r>
              <a:rPr lang="fr-FR" smtClean="0"/>
              <a:t>22/01/2022</a:t>
            </a:r>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smtClean="0"/>
              <a:t>Alain BERTRAND - Formation GP Codep01</a:t>
            </a: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569C5DC8-98AA-491F-B1E1-E1446F50A556}" type="slidenum">
              <a:rPr lang="fr-FR"/>
              <a:pPr>
                <a:defRPr/>
              </a:pPr>
              <a:t>‹N°›</a:t>
            </a:fld>
            <a:endParaRPr lang="fr-FR"/>
          </a:p>
        </p:txBody>
      </p:sp>
    </p:spTree>
    <p:extLst>
      <p:ext uri="{BB962C8B-B14F-4D97-AF65-F5344CB8AC3E}">
        <p14:creationId xmlns="" xmlns:p14="http://schemas.microsoft.com/office/powerpoint/2010/main" val="4284969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fr-FR" smtClean="0"/>
              <a:t>22/01/2022</a:t>
            </a:r>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smtClean="0"/>
              <a:t>Alain BERTRAND - Formation GP Codep01</a:t>
            </a: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6BF1DCF8-3F47-42B1-B62B-083ED7F2545F}" type="slidenum">
              <a:rPr lang="fr-FR"/>
              <a:pPr>
                <a:defRPr/>
              </a:pPr>
              <a:t>‹N°›</a:t>
            </a:fld>
            <a:endParaRPr lang="fr-FR"/>
          </a:p>
        </p:txBody>
      </p:sp>
    </p:spTree>
    <p:extLst>
      <p:ext uri="{BB962C8B-B14F-4D97-AF65-F5344CB8AC3E}">
        <p14:creationId xmlns="" xmlns:p14="http://schemas.microsoft.com/office/powerpoint/2010/main" val="3908058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smtClean="0"/>
              <a:t>22/01/2022</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smtClean="0"/>
              <a:t>Alain BERTRAND - Formation GP Codep01</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9FB71B0-0423-46AF-92E4-43729736BA31}" type="slidenum">
              <a:rPr lang="fr-FR"/>
              <a:pPr>
                <a:defRPr/>
              </a:pPr>
              <a:t>‹N°›</a:t>
            </a:fld>
            <a:endParaRPr lang="fr-FR"/>
          </a:p>
        </p:txBody>
      </p:sp>
    </p:spTree>
    <p:extLst>
      <p:ext uri="{BB962C8B-B14F-4D97-AF65-F5344CB8AC3E}">
        <p14:creationId xmlns="" xmlns:p14="http://schemas.microsoft.com/office/powerpoint/2010/main" val="269354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smtClean="0"/>
              <a:t>22/01/2022</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smtClean="0"/>
              <a:t>Alain BERTRAND - Formation GP Codep01</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D7E30D3-000A-4CB6-BFB5-7981E1A1194B}" type="slidenum">
              <a:rPr lang="fr-FR"/>
              <a:pPr>
                <a:defRPr/>
              </a:pPr>
              <a:t>‹N°›</a:t>
            </a:fld>
            <a:endParaRPr lang="fr-FR"/>
          </a:p>
        </p:txBody>
      </p:sp>
    </p:spTree>
    <p:extLst>
      <p:ext uri="{BB962C8B-B14F-4D97-AF65-F5344CB8AC3E}">
        <p14:creationId xmlns="" xmlns:p14="http://schemas.microsoft.com/office/powerpoint/2010/main" val="3179064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fr-FR" smtClean="0"/>
              <a:t>22/01/2022</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FR" smtClean="0"/>
              <a:t>Alain BERTRAND - Formation GP Codep01</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8F4F716-65DA-439E-B858-235A111DF585}" type="slidenum">
              <a:rPr lang="fr-FR"/>
              <a:pPr>
                <a:defRPr/>
              </a:pPr>
              <a:t>‹N°›</a:t>
            </a:fld>
            <a:r>
              <a:rPr lang="fr-FR" dirty="0"/>
              <a:t>/NUMPAGES </a:t>
            </a:r>
          </a:p>
        </p:txBody>
      </p:sp>
    </p:spTree>
  </p:cSld>
  <p:clrMap bg1="lt1" tx1="dk1" bg2="lt2" tx2="dk2" accent1="accent1" accent2="accent2" accent3="accent3" accent4="accent4" accent5="accent5" accent6="accent6" hlink="hlink" folHlink="folHlink"/>
  <p:sldLayoutIdLst>
    <p:sldLayoutId id="2147484286" r:id="rId1"/>
    <p:sldLayoutId id="2147484285"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r>
              <a:rPr lang="fr-FR" smtClean="0"/>
              <a:t>22/01/2022</a:t>
            </a: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r>
              <a:rPr lang="fr-FR" smtClean="0"/>
              <a:t>Alain BERTRAND - Formation GP Codep01</a:t>
            </a: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80D3A847-9588-4B96-BF88-A9623FCD5DE8}"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296" r:id="rId1"/>
    <p:sldLayoutId id="2147484297" r:id="rId2"/>
    <p:sldLayoutId id="2147484298" r:id="rId3"/>
    <p:sldLayoutId id="2147484299" r:id="rId4"/>
    <p:sldLayoutId id="2147484300" r:id="rId5"/>
    <p:sldLayoutId id="2147484301" r:id="rId6"/>
    <p:sldLayoutId id="2147484302" r:id="rId7"/>
    <p:sldLayoutId id="2147484303" r:id="rId8"/>
    <p:sldLayoutId id="2147484304" r:id="rId9"/>
    <p:sldLayoutId id="2147484305" r:id="rId10"/>
    <p:sldLayoutId id="2147484306" r:id="rId11"/>
    <p:sldLayoutId id="2147484307"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200">
                <a:solidFill>
                  <a:schemeClr val="tx1">
                    <a:lumMod val="75000"/>
                    <a:lumOff val="25000"/>
                  </a:schemeClr>
                </a:solidFill>
              </a:defRPr>
            </a:lvl1pPr>
          </a:lstStyle>
          <a:p>
            <a:pPr>
              <a:defRPr/>
            </a:pPr>
            <a:r>
              <a:rPr lang="fr-FR" smtClean="0"/>
              <a:t>22/01/2022</a:t>
            </a:r>
            <a:endParaRPr lang="fr-FR"/>
          </a:p>
        </p:txBody>
      </p:sp>
      <p:sp>
        <p:nvSpPr>
          <p:cNvPr id="1029" name="Rectangle 5"/>
          <p:cNvSpPr>
            <a:spLocks noGrp="1" noChangeArrowheads="1"/>
          </p:cNvSpPr>
          <p:nvPr>
            <p:ph type="ftr" sz="quarter" idx="3"/>
          </p:nvPr>
        </p:nvSpPr>
        <p:spPr bwMode="auto">
          <a:xfrm>
            <a:off x="2700338" y="6245225"/>
            <a:ext cx="381635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200">
                <a:solidFill>
                  <a:schemeClr val="tx1">
                    <a:lumMod val="75000"/>
                    <a:lumOff val="25000"/>
                  </a:schemeClr>
                </a:solidFill>
              </a:defRPr>
            </a:lvl1pPr>
          </a:lstStyle>
          <a:p>
            <a:pPr>
              <a:defRPr/>
            </a:pPr>
            <a:r>
              <a:rPr lang="fr-FR" smtClean="0"/>
              <a:t>Alain BERTRAND - Formation GP Codep01</a:t>
            </a: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a:solidFill>
                  <a:schemeClr val="tx1">
                    <a:lumMod val="75000"/>
                    <a:lumOff val="25000"/>
                  </a:schemeClr>
                </a:solidFill>
              </a:defRPr>
            </a:lvl1pPr>
          </a:lstStyle>
          <a:p>
            <a:pPr>
              <a:defRPr/>
            </a:pPr>
            <a:fld id="{B8F4F716-65DA-439E-B858-235A111DF585}" type="slidenum">
              <a:rPr lang="fr-FR" smtClean="0"/>
              <a:pPr>
                <a:defRPr/>
              </a:pPr>
              <a:t>‹N°›</a:t>
            </a:fld>
            <a:r>
              <a:rPr lang="fr-FR" smtClean="0"/>
              <a:t>/NUMPAGES </a:t>
            </a:r>
            <a:endParaRPr lang="fr-FR" dirty="0"/>
          </a:p>
        </p:txBody>
      </p:sp>
    </p:spTree>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pitchFamily="34" charset="0"/>
          <a:cs typeface="Arial" pitchFamily="34" charset="0"/>
        </a:defRPr>
      </a:lvl2pPr>
      <a:lvl3pPr algn="ctr" rtl="0" eaLnBrk="0" fontAlgn="base" hangingPunct="0">
        <a:spcBef>
          <a:spcPct val="0"/>
        </a:spcBef>
        <a:spcAft>
          <a:spcPct val="0"/>
        </a:spcAft>
        <a:defRPr sz="3600">
          <a:solidFill>
            <a:schemeClr val="tx2"/>
          </a:solidFill>
          <a:latin typeface="Arial" pitchFamily="34" charset="0"/>
          <a:cs typeface="Arial" pitchFamily="34" charset="0"/>
        </a:defRPr>
      </a:lvl3pPr>
      <a:lvl4pPr algn="ctr" rtl="0" eaLnBrk="0" fontAlgn="base" hangingPunct="0">
        <a:spcBef>
          <a:spcPct val="0"/>
        </a:spcBef>
        <a:spcAft>
          <a:spcPct val="0"/>
        </a:spcAft>
        <a:defRPr sz="3600">
          <a:solidFill>
            <a:schemeClr val="tx2"/>
          </a:solidFill>
          <a:latin typeface="Arial" pitchFamily="34" charset="0"/>
          <a:cs typeface="Arial" pitchFamily="34" charset="0"/>
        </a:defRPr>
      </a:lvl4pPr>
      <a:lvl5pPr algn="ctr" rtl="0" eaLnBrk="0" fontAlgn="base" hangingPunct="0">
        <a:spcBef>
          <a:spcPct val="0"/>
        </a:spcBef>
        <a:spcAft>
          <a:spcPct val="0"/>
        </a:spcAft>
        <a:defRPr sz="36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20.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4.xml"/><Relationship Id="rId18" Type="http://schemas.openxmlformats.org/officeDocument/2006/relationships/slide" Target="slide19.xml"/><Relationship Id="rId26" Type="http://schemas.openxmlformats.org/officeDocument/2006/relationships/slide" Target="slide28.xml"/><Relationship Id="rId3" Type="http://schemas.openxmlformats.org/officeDocument/2006/relationships/image" Target="../media/image3.jpeg"/><Relationship Id="rId21" Type="http://schemas.openxmlformats.org/officeDocument/2006/relationships/slide" Target="slide23.xml"/><Relationship Id="rId34" Type="http://schemas.openxmlformats.org/officeDocument/2006/relationships/slide" Target="slide38.xml"/><Relationship Id="rId7" Type="http://schemas.openxmlformats.org/officeDocument/2006/relationships/slide" Target="slide6.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7.xml"/><Relationship Id="rId33" Type="http://schemas.openxmlformats.org/officeDocument/2006/relationships/slide" Target="slide37.xml"/><Relationship Id="rId2" Type="http://schemas.openxmlformats.org/officeDocument/2006/relationships/notesSlide" Target="../notesSlides/notesSlide2.xml"/><Relationship Id="rId16" Type="http://schemas.openxmlformats.org/officeDocument/2006/relationships/slide" Target="slide17.xml"/><Relationship Id="rId20" Type="http://schemas.openxmlformats.org/officeDocument/2006/relationships/slide" Target="slide21.xml"/><Relationship Id="rId29"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2.xml"/><Relationship Id="rId24" Type="http://schemas.openxmlformats.org/officeDocument/2006/relationships/slide" Target="slide26.xml"/><Relationship Id="rId32" Type="http://schemas.openxmlformats.org/officeDocument/2006/relationships/slide" Target="slide35.xml"/><Relationship Id="rId5" Type="http://schemas.openxmlformats.org/officeDocument/2006/relationships/slide" Target="slide4.xml"/><Relationship Id="rId15" Type="http://schemas.openxmlformats.org/officeDocument/2006/relationships/slide" Target="slide16.xml"/><Relationship Id="rId23" Type="http://schemas.openxmlformats.org/officeDocument/2006/relationships/slide" Target="slide25.xml"/><Relationship Id="rId28" Type="http://schemas.openxmlformats.org/officeDocument/2006/relationships/slide" Target="slide30.xml"/><Relationship Id="rId36" Type="http://schemas.openxmlformats.org/officeDocument/2006/relationships/image" Target="../media/image5.png"/><Relationship Id="rId10" Type="http://schemas.openxmlformats.org/officeDocument/2006/relationships/slide" Target="slide10.xml"/><Relationship Id="rId19" Type="http://schemas.openxmlformats.org/officeDocument/2006/relationships/slide" Target="slide20.xml"/><Relationship Id="rId31" Type="http://schemas.openxmlformats.org/officeDocument/2006/relationships/slide" Target="slide34.xml"/><Relationship Id="rId4" Type="http://schemas.openxmlformats.org/officeDocument/2006/relationships/slide" Target="slide3.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4.xml"/><Relationship Id="rId27" Type="http://schemas.openxmlformats.org/officeDocument/2006/relationships/slide" Target="slide29.xml"/><Relationship Id="rId30" Type="http://schemas.openxmlformats.org/officeDocument/2006/relationships/slide" Target="slide32.xml"/><Relationship Id="rId35"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slide" Target="slide44.xml"/><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22.xml"/><Relationship Id="rId7" Type="http://schemas.openxmlformats.org/officeDocument/2006/relationships/slide" Target="slide44.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slide" Target="slide23.xml"/><Relationship Id="rId5" Type="http://schemas.openxmlformats.org/officeDocument/2006/relationships/chart" Target="../charts/chart1.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slide" Target="slide44.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chart" Target="../charts/char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slide" Target="slide14.xml"/><Relationship Id="rId5" Type="http://schemas.openxmlformats.org/officeDocument/2006/relationships/chart" Target="../charts/chart3.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openxmlformats.org/officeDocument/2006/relationships/chart" Target="../charts/chart4.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image" Target="../media/image15.png"/><Relationship Id="rId5" Type="http://schemas.openxmlformats.org/officeDocument/2006/relationships/chart" Target="../charts/chart5.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hyperlink" Target="https://www.plongee-plaisir.com/fr/remontee-rapide-et-protocole-de-desaturation/" TargetMode="Externa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hyperlink" Target="https://www.plongee-plaisir.com/fr/paliers-profonds-point-question/" TargetMode="Externa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8" Type="http://schemas.openxmlformats.org/officeDocument/2006/relationships/hyperlink" Target="http://ffessm-ctr-aura.fr/wp-content/uploads/2018/03/GTOrdinateurs-1.pdf" TargetMode="External"/><Relationship Id="rId3" Type="http://schemas.openxmlformats.org/officeDocument/2006/relationships/notesSlide" Target="../notesSlides/notesSlide36.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hemeOverride" Target="../theme/themeOverride19.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hyperlink" Target="https://www.plongee-plaisir.com/fr/vitesse-de-remontee/" TargetMode="External"/><Relationship Id="rId4" Type="http://schemas.openxmlformats.org/officeDocument/2006/relationships/image" Target="../media/image3.jpeg"/><Relationship Id="rId9" Type="http://schemas.openxmlformats.org/officeDocument/2006/relationships/hyperlink" Target="https://www.plongee-plaisir.com/fr/paliers-profonds-point-question/"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24.jpe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1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lum/>
          </a:blip>
          <a:srcRect/>
          <a:stretch>
            <a:fillRect/>
          </a:stretch>
        </a:blipFill>
        <a:effectLst/>
      </p:bgPr>
    </p:bg>
    <p:spTree>
      <p:nvGrpSpPr>
        <p:cNvPr id="1" name=""/>
        <p:cNvGrpSpPr/>
        <p:nvPr/>
      </p:nvGrpSpPr>
      <p:grpSpPr>
        <a:xfrm>
          <a:off x="0" y="0"/>
          <a:ext cx="0" cy="0"/>
          <a:chOff x="0" y="0"/>
          <a:chExt cx="0" cy="0"/>
        </a:xfrm>
      </p:grpSpPr>
      <p:sp>
        <p:nvSpPr>
          <p:cNvPr id="25602" name="Titre 1"/>
          <p:cNvSpPr>
            <a:spLocks noGrp="1"/>
          </p:cNvSpPr>
          <p:nvPr>
            <p:ph type="ctrTitle"/>
          </p:nvPr>
        </p:nvSpPr>
        <p:spPr>
          <a:xfrm>
            <a:off x="2916496" y="4191223"/>
            <a:ext cx="6120000" cy="2046089"/>
          </a:xfrm>
        </p:spPr>
        <p:txBody>
          <a:bodyPr>
            <a:normAutofit/>
          </a:bodyPr>
          <a:lstStyle/>
          <a:p>
            <a:pPr eaLnBrk="1" hangingPunct="1"/>
            <a:r>
              <a:rPr lang="fr-FR" altLang="fr-FR" sz="3600" dirty="0" smtClean="0">
                <a:solidFill>
                  <a:schemeClr val="bg1">
                    <a:lumMod val="95000"/>
                  </a:schemeClr>
                </a:solidFill>
              </a:rPr>
              <a:t>Modèles de décompression et élaboration des procédures de désaturation</a:t>
            </a:r>
          </a:p>
        </p:txBody>
      </p:sp>
      <p:pic>
        <p:nvPicPr>
          <p:cNvPr id="1036" name="Picture 12" descr="D:\Perso\CTD01\Saison 2021_2022\Logo2.png"/>
          <p:cNvPicPr>
            <a:picLocks noChangeAspect="1" noChangeArrowheads="1"/>
          </p:cNvPicPr>
          <p:nvPr/>
        </p:nvPicPr>
        <p:blipFill>
          <a:blip r:embed="rId5" cstate="print"/>
          <a:srcRect/>
          <a:stretch>
            <a:fillRect/>
          </a:stretch>
        </p:blipFill>
        <p:spPr bwMode="auto">
          <a:xfrm>
            <a:off x="28575" y="28575"/>
            <a:ext cx="1352550" cy="828675"/>
          </a:xfrm>
          <a:prstGeom prst="rect">
            <a:avLst/>
          </a:prstGeom>
          <a:noFill/>
        </p:spPr>
      </p:pic>
      <p:sp>
        <p:nvSpPr>
          <p:cNvPr id="19" name="Espace réservé de la date 18"/>
          <p:cNvSpPr>
            <a:spLocks noGrp="1"/>
          </p:cNvSpPr>
          <p:nvPr>
            <p:ph type="dt" sz="half" idx="10"/>
          </p:nvPr>
        </p:nvSpPr>
        <p:spPr/>
        <p:txBody>
          <a:bodyPr/>
          <a:lstStyle/>
          <a:p>
            <a:pPr>
              <a:defRPr/>
            </a:pPr>
            <a:r>
              <a:rPr lang="fr-FR" dirty="0" smtClean="0">
                <a:solidFill>
                  <a:schemeClr val="bg1">
                    <a:lumMod val="75000"/>
                  </a:schemeClr>
                </a:solidFill>
              </a:rPr>
              <a:t>22/01/2022</a:t>
            </a:r>
            <a:endParaRPr lang="fr-FR" dirty="0">
              <a:solidFill>
                <a:schemeClr val="bg1">
                  <a:lumMod val="75000"/>
                </a:schemeClr>
              </a:solidFill>
            </a:endParaRPr>
          </a:p>
        </p:txBody>
      </p:sp>
      <p:sp>
        <p:nvSpPr>
          <p:cNvPr id="20" name="Espace réservé du numéro de diapositive 19"/>
          <p:cNvSpPr>
            <a:spLocks noGrp="1"/>
          </p:cNvSpPr>
          <p:nvPr>
            <p:ph type="sldNum" sz="quarter" idx="12"/>
          </p:nvPr>
        </p:nvSpPr>
        <p:spPr/>
        <p:txBody>
          <a:bodyPr/>
          <a:lstStyle/>
          <a:p>
            <a:pPr>
              <a:defRPr/>
            </a:pPr>
            <a:fld id="{8CE1DD2A-0526-47AB-80EE-F796CA10101A}" type="slidenum">
              <a:rPr lang="fr-FR" smtClean="0"/>
              <a:pPr>
                <a:defRPr/>
              </a:pPr>
              <a:t>1</a:t>
            </a:fld>
            <a:endParaRPr lang="fr-FR" dirty="0"/>
          </a:p>
        </p:txBody>
      </p:sp>
      <p:sp>
        <p:nvSpPr>
          <p:cNvPr id="21" name="Espace réservé du pied de page 20"/>
          <p:cNvSpPr>
            <a:spLocks noGrp="1"/>
          </p:cNvSpPr>
          <p:nvPr>
            <p:ph type="ftr" sz="quarter" idx="11"/>
          </p:nvPr>
        </p:nvSpPr>
        <p:spPr/>
        <p:txBody>
          <a:bodyPr/>
          <a:lstStyle/>
          <a:p>
            <a:pPr>
              <a:defRPr/>
            </a:pPr>
            <a:r>
              <a:rPr lang="fr-FR" dirty="0" smtClean="0">
                <a:solidFill>
                  <a:schemeClr val="bg1">
                    <a:lumMod val="75000"/>
                  </a:schemeClr>
                </a:solidFill>
              </a:rPr>
              <a:t>Alain BERTRAND - Formation GP Codep01</a:t>
            </a:r>
            <a:endParaRPr lang="fr-FR"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chor="t"/>
          <a:lstStyle/>
          <a:p>
            <a:pPr eaLnBrk="1" hangingPunct="1"/>
            <a:r>
              <a:rPr lang="fr-FR" altLang="fr-FR" dirty="0" smtClean="0"/>
              <a:t>Dissolution et plongée</a:t>
            </a:r>
          </a:p>
        </p:txBody>
      </p:sp>
      <p:pic>
        <p:nvPicPr>
          <p:cNvPr id="29699" name="Picture 3"/>
          <p:cNvPicPr>
            <a:picLocks noGrp="1" noChangeAspect="1" noChangeArrowheads="1"/>
          </p:cNvPicPr>
          <p:nvPr>
            <p:ph type="body" idx="1"/>
          </p:nvPr>
        </p:nvPicPr>
        <p:blipFill>
          <a:blip r:embed="rId3" cstate="print">
            <a:extLst>
              <a:ext uri="{28A0092B-C50C-407E-A947-70E740481C1C}">
                <a14:useLocalDpi xmlns="" xmlns:a14="http://schemas.microsoft.com/office/drawing/2010/main" val="0"/>
              </a:ext>
            </a:extLst>
          </a:blip>
          <a:srcRect/>
          <a:stretch>
            <a:fillRect/>
          </a:stretch>
        </p:blipFill>
        <p:spPr/>
      </p:pic>
      <p:sp>
        <p:nvSpPr>
          <p:cNvPr id="2" name="Espace réservé de la date 1"/>
          <p:cNvSpPr>
            <a:spLocks noGrp="1"/>
          </p:cNvSpPr>
          <p:nvPr>
            <p:ph type="dt" sz="quarter" idx="10"/>
          </p:nvPr>
        </p:nvSpPr>
        <p:spPr/>
        <p:txBody>
          <a:bodyPr/>
          <a:lstStyle/>
          <a:p>
            <a:pPr>
              <a:defRPr/>
            </a:pPr>
            <a:r>
              <a:rPr lang="fr-FR" smtClean="0"/>
              <a:t>22/01/2022</a:t>
            </a:r>
            <a:endParaRPr lang="fr-FR"/>
          </a:p>
        </p:txBody>
      </p:sp>
      <p:sp>
        <p:nvSpPr>
          <p:cNvPr id="3" name="Espace réservé du pied de page 2"/>
          <p:cNvSpPr>
            <a:spLocks noGrp="1"/>
          </p:cNvSpPr>
          <p:nvPr>
            <p:ph type="ftr" sz="quarter" idx="11"/>
          </p:nvPr>
        </p:nvSpPr>
        <p:spPr/>
        <p:txBody>
          <a:bodyPr/>
          <a:lstStyle/>
          <a:p>
            <a:pPr>
              <a:defRPr/>
            </a:pPr>
            <a:r>
              <a:rPr lang="fr-FR"/>
              <a:t>Alain BERTRAND - Formation GP Codep01</a:t>
            </a:r>
          </a:p>
        </p:txBody>
      </p:sp>
      <p:sp>
        <p:nvSpPr>
          <p:cNvPr id="4" name="Espace réservé du numéro de diapositive 3"/>
          <p:cNvSpPr>
            <a:spLocks noGrp="1"/>
          </p:cNvSpPr>
          <p:nvPr>
            <p:ph type="sldNum" sz="quarter" idx="12"/>
          </p:nvPr>
        </p:nvSpPr>
        <p:spPr/>
        <p:txBody>
          <a:bodyPr/>
          <a:lstStyle/>
          <a:p>
            <a:pPr>
              <a:defRPr/>
            </a:pPr>
            <a:fld id="{4C554DCF-872E-4B91-A2D0-8DF945DD451B}" type="slidenum">
              <a:rPr lang="fr-FR"/>
              <a:pPr>
                <a:defRPr/>
              </a:pPr>
              <a:t>10</a:t>
            </a:fld>
            <a:endParaRPr lang="fr-FR" dirty="0"/>
          </a:p>
        </p:txBody>
      </p:sp>
      <p:sp>
        <p:nvSpPr>
          <p:cNvPr id="5" name="ZoneTexte 4"/>
          <p:cNvSpPr txBox="1"/>
          <p:nvPr/>
        </p:nvSpPr>
        <p:spPr>
          <a:xfrm>
            <a:off x="467544" y="952153"/>
            <a:ext cx="4498053" cy="707886"/>
          </a:xfrm>
          <a:prstGeom prst="rect">
            <a:avLst/>
          </a:prstGeom>
          <a:noFill/>
        </p:spPr>
        <p:txBody>
          <a:bodyPr wrap="square">
            <a:spAutoFit/>
          </a:bodyPr>
          <a:lstStyle/>
          <a:p>
            <a:pPr>
              <a:defRPr/>
            </a:pPr>
            <a:r>
              <a:rPr lang="fr-FR" sz="1400" dirty="0">
                <a:solidFill>
                  <a:schemeClr val="accent1">
                    <a:lumMod val="50000"/>
                  </a:schemeClr>
                </a:solidFill>
              </a:rPr>
              <a:t>Taille verre = capacité d’absorption à </a:t>
            </a:r>
            <a:r>
              <a:rPr lang="fr-FR" sz="1400" dirty="0" smtClean="0">
                <a:solidFill>
                  <a:schemeClr val="accent1">
                    <a:lumMod val="50000"/>
                  </a:schemeClr>
                </a:solidFill>
              </a:rPr>
              <a:t>Pabs = 1b</a:t>
            </a:r>
          </a:p>
          <a:p>
            <a:pPr>
              <a:defRPr/>
            </a:pPr>
            <a:r>
              <a:rPr lang="fr-FR" sz="1400" dirty="0">
                <a:solidFill>
                  <a:srgbClr val="CC6600"/>
                </a:solidFill>
              </a:rPr>
              <a:t>Contenu</a:t>
            </a:r>
            <a:r>
              <a:rPr lang="fr-FR" sz="1400" dirty="0" smtClean="0">
                <a:solidFill>
                  <a:schemeClr val="tx1">
                    <a:lumMod val="75000"/>
                    <a:lumOff val="25000"/>
                  </a:schemeClr>
                </a:solidFill>
              </a:rPr>
              <a:t> </a:t>
            </a:r>
            <a:r>
              <a:rPr lang="fr-FR" sz="1400" dirty="0" smtClean="0">
                <a:solidFill>
                  <a:schemeClr val="accent1">
                    <a:lumMod val="50000"/>
                  </a:schemeClr>
                </a:solidFill>
              </a:rPr>
              <a:t>: représente </a:t>
            </a:r>
            <a:r>
              <a:rPr lang="fr-FR" sz="1400" b="1" dirty="0" smtClean="0">
                <a:solidFill>
                  <a:srgbClr val="CC6600"/>
                </a:solidFill>
              </a:rPr>
              <a:t>TN</a:t>
            </a:r>
            <a:r>
              <a:rPr lang="fr-FR" sz="1400" b="1" baseline="-25000" dirty="0" smtClean="0">
                <a:solidFill>
                  <a:srgbClr val="CC6600"/>
                </a:solidFill>
              </a:rPr>
              <a:t>2</a:t>
            </a:r>
            <a:r>
              <a:rPr lang="fr-FR" sz="1400" dirty="0">
                <a:solidFill>
                  <a:schemeClr val="tx1">
                    <a:lumMod val="75000"/>
                    <a:lumOff val="25000"/>
                  </a:schemeClr>
                </a:solidFill>
              </a:rPr>
              <a:t> </a:t>
            </a:r>
            <a:r>
              <a:rPr lang="fr-FR" sz="1400" dirty="0" smtClean="0">
                <a:solidFill>
                  <a:schemeClr val="accent1">
                    <a:lumMod val="50000"/>
                  </a:schemeClr>
                </a:solidFill>
              </a:rPr>
              <a:t>- En surface:: </a:t>
            </a:r>
            <a:r>
              <a:rPr lang="fr-FR" sz="1400" b="1" dirty="0">
                <a:solidFill>
                  <a:srgbClr val="CC6600"/>
                </a:solidFill>
              </a:rPr>
              <a:t>TN</a:t>
            </a:r>
            <a:r>
              <a:rPr lang="fr-FR" sz="1400" b="1" baseline="-25000" dirty="0">
                <a:solidFill>
                  <a:srgbClr val="CC6600"/>
                </a:solidFill>
              </a:rPr>
              <a:t>2</a:t>
            </a:r>
            <a:r>
              <a:rPr lang="fr-FR" sz="1400" b="1" dirty="0">
                <a:solidFill>
                  <a:srgbClr val="CC6600"/>
                </a:solidFill>
              </a:rPr>
              <a:t> =</a:t>
            </a:r>
            <a:r>
              <a:rPr lang="fr-FR" sz="1400" b="1" dirty="0">
                <a:solidFill>
                  <a:schemeClr val="tx1">
                    <a:lumMod val="75000"/>
                    <a:lumOff val="25000"/>
                  </a:schemeClr>
                </a:solidFill>
              </a:rPr>
              <a:t> </a:t>
            </a:r>
            <a:r>
              <a:rPr lang="fr-FR" sz="1400" b="1" dirty="0">
                <a:solidFill>
                  <a:srgbClr val="CC6600"/>
                </a:solidFill>
              </a:rPr>
              <a:t>PpN</a:t>
            </a:r>
            <a:r>
              <a:rPr lang="fr-FR" sz="1400" b="1" baseline="-25000" dirty="0">
                <a:solidFill>
                  <a:srgbClr val="CC6600"/>
                </a:solidFill>
              </a:rPr>
              <a:t>2</a:t>
            </a:r>
          </a:p>
          <a:p>
            <a:pPr>
              <a:defRPr/>
            </a:pPr>
            <a:r>
              <a:rPr lang="fr-FR" sz="1200" dirty="0" smtClean="0">
                <a:solidFill>
                  <a:schemeClr val="accent1">
                    <a:lumMod val="50000"/>
                  </a:schemeClr>
                </a:solidFill>
              </a:rPr>
              <a:t>Équilibre - Verre </a:t>
            </a:r>
            <a:r>
              <a:rPr lang="fr-FR" sz="1200" dirty="0">
                <a:solidFill>
                  <a:schemeClr val="accent1">
                    <a:lumMod val="50000"/>
                  </a:schemeClr>
                </a:solidFill>
              </a:rPr>
              <a:t>plein à 80%</a:t>
            </a:r>
          </a:p>
        </p:txBody>
      </p:sp>
      <p:sp>
        <p:nvSpPr>
          <p:cNvPr id="14" name="ZoneTexte 13"/>
          <p:cNvSpPr txBox="1">
            <a:spLocks noChangeArrowheads="1"/>
          </p:cNvSpPr>
          <p:nvPr/>
        </p:nvSpPr>
        <p:spPr bwMode="auto">
          <a:xfrm>
            <a:off x="2618259" y="3687763"/>
            <a:ext cx="2719014" cy="67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fr-FR" altLang="fr-FR" sz="1200" dirty="0">
                <a:solidFill>
                  <a:srgbClr val="FFFF00"/>
                </a:solidFill>
              </a:rPr>
              <a:t>Capacité</a:t>
            </a:r>
            <a:r>
              <a:rPr lang="fr-FR" altLang="fr-FR" sz="1400" dirty="0">
                <a:solidFill>
                  <a:srgbClr val="FFFF00"/>
                </a:solidFill>
              </a:rPr>
              <a:t> </a:t>
            </a:r>
            <a:r>
              <a:rPr lang="fr-FR" altLang="fr-FR" sz="1200" dirty="0">
                <a:solidFill>
                  <a:srgbClr val="FFFF00"/>
                </a:solidFill>
              </a:rPr>
              <a:t>d’absorption </a:t>
            </a:r>
            <a:r>
              <a:rPr lang="fr-FR" altLang="fr-FR" sz="1200" dirty="0" smtClean="0">
                <a:solidFill>
                  <a:srgbClr val="FFFF00"/>
                </a:solidFill>
              </a:rPr>
              <a:t>x 3</a:t>
            </a:r>
            <a:endParaRPr lang="fr-FR" altLang="fr-FR" sz="1200" dirty="0">
              <a:solidFill>
                <a:srgbClr val="FFFF00"/>
              </a:solidFill>
            </a:endParaRPr>
          </a:p>
          <a:p>
            <a:pPr eaLnBrk="1" hangingPunct="1">
              <a:spcBef>
                <a:spcPct val="0"/>
              </a:spcBef>
              <a:buFontTx/>
              <a:buNone/>
            </a:pPr>
            <a:r>
              <a:rPr lang="fr-FR" altLang="fr-FR" sz="1200" dirty="0">
                <a:solidFill>
                  <a:srgbClr val="FFFF00"/>
                </a:solidFill>
              </a:rPr>
              <a:t>Taille x 3</a:t>
            </a:r>
          </a:p>
          <a:p>
            <a:pPr eaLnBrk="1" hangingPunct="1">
              <a:spcBef>
                <a:spcPct val="0"/>
              </a:spcBef>
              <a:buFontTx/>
              <a:buNone/>
            </a:pPr>
            <a:r>
              <a:rPr lang="fr-FR" altLang="fr-FR" sz="1200" dirty="0">
                <a:solidFill>
                  <a:srgbClr val="FFFF00"/>
                </a:solidFill>
              </a:rPr>
              <a:t>Contenu ⇗ </a:t>
            </a:r>
            <a:r>
              <a:rPr lang="fr-FR" altLang="fr-FR" sz="1200" dirty="0" smtClean="0">
                <a:solidFill>
                  <a:srgbClr val="FFFF00"/>
                </a:solidFill>
              </a:rPr>
              <a:t>: Remplissage </a:t>
            </a:r>
            <a:r>
              <a:rPr lang="fr-FR" altLang="fr-FR" sz="1200" dirty="0">
                <a:solidFill>
                  <a:srgbClr val="FFFF00"/>
                </a:solidFill>
              </a:rPr>
              <a:t>(80% max)</a:t>
            </a:r>
          </a:p>
        </p:txBody>
      </p:sp>
      <p:sp>
        <p:nvSpPr>
          <p:cNvPr id="15" name="ZoneTexte 14"/>
          <p:cNvSpPr txBox="1">
            <a:spLocks noChangeArrowheads="1"/>
          </p:cNvSpPr>
          <p:nvPr/>
        </p:nvSpPr>
        <p:spPr bwMode="auto">
          <a:xfrm>
            <a:off x="6363061" y="4298429"/>
            <a:ext cx="2268000" cy="86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rmAutofit fontScale="92500"/>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None/>
            </a:pPr>
            <a:r>
              <a:rPr lang="fr-FR" altLang="fr-FR" sz="1400" dirty="0" smtClean="0">
                <a:solidFill>
                  <a:srgbClr val="FFC000"/>
                </a:solidFill>
              </a:rPr>
              <a:t>V remontée = Taille verre </a:t>
            </a:r>
            <a:r>
              <a:rPr lang="fr-FR" sz="1400" dirty="0" smtClean="0">
                <a:solidFill>
                  <a:srgbClr val="FFC000"/>
                </a:solidFill>
                <a:latin typeface="Wingdings" panose="05000000000000000000" pitchFamily="2" charset="2"/>
              </a:rPr>
              <a:t>ø</a:t>
            </a:r>
            <a:endParaRPr lang="fr-FR" altLang="fr-FR" sz="1400" dirty="0" smtClean="0">
              <a:solidFill>
                <a:srgbClr val="FFC000"/>
              </a:solidFill>
            </a:endParaRPr>
          </a:p>
          <a:p>
            <a:pPr eaLnBrk="1" hangingPunct="1">
              <a:spcBef>
                <a:spcPct val="0"/>
              </a:spcBef>
              <a:buFontTx/>
              <a:buNone/>
            </a:pPr>
            <a:r>
              <a:rPr lang="fr-FR" altLang="fr-FR" sz="1400" b="1" dirty="0" smtClean="0">
                <a:solidFill>
                  <a:srgbClr val="FFC000"/>
                </a:solidFill>
              </a:rPr>
              <a:t>TN</a:t>
            </a:r>
            <a:r>
              <a:rPr lang="fr-FR" altLang="fr-FR" sz="1400" b="1" baseline="-25000" dirty="0" smtClean="0">
                <a:solidFill>
                  <a:srgbClr val="FFC000"/>
                </a:solidFill>
              </a:rPr>
              <a:t>2</a:t>
            </a:r>
            <a:r>
              <a:rPr lang="fr-FR" altLang="fr-FR" sz="1400" b="1" dirty="0" smtClean="0">
                <a:solidFill>
                  <a:srgbClr val="FFC000"/>
                </a:solidFill>
              </a:rPr>
              <a:t> </a:t>
            </a:r>
            <a:r>
              <a:rPr lang="fr-FR" altLang="fr-FR" sz="1400" b="1" dirty="0">
                <a:solidFill>
                  <a:srgbClr val="FFC000"/>
                </a:solidFill>
              </a:rPr>
              <a:t>= Pabs</a:t>
            </a:r>
          </a:p>
          <a:p>
            <a:pPr eaLnBrk="1" hangingPunct="1">
              <a:spcBef>
                <a:spcPct val="0"/>
              </a:spcBef>
              <a:buNone/>
            </a:pPr>
            <a:r>
              <a:rPr lang="fr-FR" altLang="fr-FR" sz="1200" dirty="0" smtClean="0">
                <a:solidFill>
                  <a:srgbClr val="FFC000"/>
                </a:solidFill>
              </a:rPr>
              <a:t>Verre plein à 100% =</a:t>
            </a:r>
          </a:p>
          <a:p>
            <a:pPr eaLnBrk="1" hangingPunct="1">
              <a:spcBef>
                <a:spcPct val="0"/>
              </a:spcBef>
              <a:buFontTx/>
              <a:buNone/>
            </a:pPr>
            <a:r>
              <a:rPr lang="fr-FR" altLang="fr-FR" sz="1200" dirty="0" smtClean="0">
                <a:solidFill>
                  <a:srgbClr val="FFC000"/>
                </a:solidFill>
              </a:rPr>
              <a:t>Saturation complète</a:t>
            </a:r>
            <a:endParaRPr lang="fr-FR" altLang="fr-FR" sz="1200" dirty="0">
              <a:solidFill>
                <a:srgbClr val="FFC000"/>
              </a:solidFill>
            </a:endParaRPr>
          </a:p>
        </p:txBody>
      </p:sp>
      <p:sp>
        <p:nvSpPr>
          <p:cNvPr id="16" name="ZoneTexte 15"/>
          <p:cNvSpPr txBox="1">
            <a:spLocks noChangeArrowheads="1"/>
          </p:cNvSpPr>
          <p:nvPr/>
        </p:nvSpPr>
        <p:spPr bwMode="auto">
          <a:xfrm>
            <a:off x="6372225" y="2897188"/>
            <a:ext cx="1246188" cy="676275"/>
          </a:xfrm>
          <a:prstGeom prst="rect">
            <a:avLst/>
          </a:prstGeom>
          <a:solidFill>
            <a:schemeClr val="accent5">
              <a:alpha val="60000"/>
            </a:schemeClr>
          </a:solidFill>
          <a:ln>
            <a:noFill/>
          </a:ln>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defRPr/>
            </a:pPr>
            <a:r>
              <a:rPr lang="fr-FR" altLang="fr-FR" sz="1400" dirty="0" smtClean="0">
                <a:solidFill>
                  <a:srgbClr val="C00000"/>
                </a:solidFill>
              </a:rPr>
              <a:t>TN</a:t>
            </a:r>
            <a:r>
              <a:rPr lang="fr-FR" altLang="fr-FR" sz="1400" baseline="-25000" dirty="0" smtClean="0">
                <a:solidFill>
                  <a:srgbClr val="C00000"/>
                </a:solidFill>
              </a:rPr>
              <a:t>2</a:t>
            </a:r>
            <a:r>
              <a:rPr lang="fr-FR" altLang="fr-FR" sz="1400" dirty="0" smtClean="0">
                <a:solidFill>
                  <a:srgbClr val="C00000"/>
                </a:solidFill>
              </a:rPr>
              <a:t> &gt; Pabs</a:t>
            </a:r>
          </a:p>
          <a:p>
            <a:pPr eaLnBrk="1" hangingPunct="1">
              <a:spcBef>
                <a:spcPct val="0"/>
              </a:spcBef>
              <a:buFontTx/>
              <a:buNone/>
              <a:defRPr/>
            </a:pPr>
            <a:r>
              <a:rPr lang="fr-FR" altLang="fr-FR" sz="1200" b="1" dirty="0" smtClean="0">
                <a:solidFill>
                  <a:srgbClr val="C00000"/>
                </a:solidFill>
              </a:rPr>
              <a:t>Sur Saturation</a:t>
            </a:r>
          </a:p>
          <a:p>
            <a:pPr eaLnBrk="1" hangingPunct="1">
              <a:spcBef>
                <a:spcPct val="0"/>
              </a:spcBef>
              <a:buFontTx/>
              <a:buNone/>
              <a:defRPr/>
            </a:pPr>
            <a:r>
              <a:rPr lang="fr-FR" altLang="fr-FR" sz="1200" dirty="0" smtClean="0">
                <a:solidFill>
                  <a:srgbClr val="C00000"/>
                </a:solidFill>
              </a:rPr>
              <a:t>Verre déborde</a:t>
            </a:r>
          </a:p>
        </p:txBody>
      </p:sp>
      <p:pic>
        <p:nvPicPr>
          <p:cNvPr id="29711" name="Picture 15" descr="D:\Données utilisateurs\svgde\Mes documents\FFESSM\Clé_ABE1\N4\06 Dissolution des gaz dans les liquides\images\Verre280.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76600" y="2097088"/>
            <a:ext cx="338138" cy="46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12" name="Picture 16" descr="D:\Données utilisateurs\svgde\Mes documents\FFESSM\Clé_ABE1\N4\06 Dissolution des gaz dans les liquides\images\Verre fond2.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27350" y="4408488"/>
            <a:ext cx="708025" cy="979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13" name="Picture 17" descr="D:\Données utilisateurs\svgde\Mes documents\FFESSM\Clé_ABE1\N4\06 Dissolution des gaz dans les liquides\images\Verre fond250.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198938" y="4405313"/>
            <a:ext cx="709612" cy="979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14" name="Picture 18" descr="D:\Données utilisateurs\svgde\Mes documents\FFESSM\Clé_ABE1\N4\06 Dissolution des gaz dans les liquides\images\verre plein2.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795963" y="3706813"/>
            <a:ext cx="425450"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ZoneTexte 5"/>
          <p:cNvSpPr txBox="1">
            <a:spLocks noChangeArrowheads="1"/>
          </p:cNvSpPr>
          <p:nvPr/>
        </p:nvSpPr>
        <p:spPr bwMode="auto">
          <a:xfrm>
            <a:off x="611188" y="3284984"/>
            <a:ext cx="1752403"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fr-FR" altLang="fr-FR" sz="2000" dirty="0">
                <a:solidFill>
                  <a:schemeClr val="bg1"/>
                </a:solidFill>
              </a:rPr>
              <a:t>Exemple:</a:t>
            </a:r>
          </a:p>
          <a:p>
            <a:pPr eaLnBrk="1" hangingPunct="1">
              <a:spcBef>
                <a:spcPct val="0"/>
              </a:spcBef>
              <a:buFontTx/>
              <a:buNone/>
            </a:pPr>
            <a:r>
              <a:rPr lang="fr-FR" altLang="fr-FR" sz="2000" b="1" dirty="0">
                <a:solidFill>
                  <a:schemeClr val="bg1"/>
                </a:solidFill>
              </a:rPr>
              <a:t>Plongée</a:t>
            </a:r>
            <a:r>
              <a:rPr lang="fr-FR" altLang="fr-FR" sz="2000" dirty="0">
                <a:solidFill>
                  <a:schemeClr val="bg1"/>
                </a:solidFill>
              </a:rPr>
              <a:t> </a:t>
            </a:r>
            <a:r>
              <a:rPr lang="fr-FR" altLang="fr-FR" sz="2000" b="1" dirty="0">
                <a:solidFill>
                  <a:schemeClr val="bg1"/>
                </a:solidFill>
              </a:rPr>
              <a:t>20m</a:t>
            </a:r>
          </a:p>
        </p:txBody>
      </p:sp>
      <p:sp>
        <p:nvSpPr>
          <p:cNvPr id="18" name="Flèche vers le bas 17"/>
          <p:cNvSpPr/>
          <p:nvPr/>
        </p:nvSpPr>
        <p:spPr>
          <a:xfrm rot="18900000">
            <a:off x="6721475" y="3527425"/>
            <a:ext cx="160338" cy="288925"/>
          </a:xfrm>
          <a:prstGeom prst="downArrow">
            <a:avLst/>
          </a:prstGeom>
          <a:solidFill>
            <a:srgbClr val="CC66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Flèche vers le bas 18"/>
          <p:cNvSpPr/>
          <p:nvPr/>
        </p:nvSpPr>
        <p:spPr>
          <a:xfrm rot="14100000">
            <a:off x="6672263" y="2678113"/>
            <a:ext cx="160337" cy="287337"/>
          </a:xfrm>
          <a:prstGeom prst="downArrow">
            <a:avLst/>
          </a:prstGeom>
          <a:solidFill>
            <a:srgbClr val="FF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Double flèche horizontale 9"/>
          <p:cNvSpPr/>
          <p:nvPr/>
        </p:nvSpPr>
        <p:spPr>
          <a:xfrm rot="2700000">
            <a:off x="6073775" y="4275138"/>
            <a:ext cx="360363" cy="179387"/>
          </a:xfrm>
          <a:prstGeom prst="leftRightArrow">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97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2971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97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par>
                          <p:cTn id="30" fill="hold" nodeType="afterGroup">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16" grpId="0" animBg="1"/>
      <p:bldP spid="18" grpId="0" animBg="1"/>
      <p:bldP spid="1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51" name="Group 43"/>
          <p:cNvGraphicFramePr>
            <a:graphicFrameLocks noGrp="1" noChangeAspect="1"/>
          </p:cNvGraphicFramePr>
          <p:nvPr>
            <p:ph idx="1"/>
            <p:extLst>
              <p:ext uri="{D42A27DB-BD31-4B8C-83A1-F6EECF244321}">
                <p14:modId xmlns="" xmlns:p14="http://schemas.microsoft.com/office/powerpoint/2010/main" val="1965294832"/>
              </p:ext>
            </p:extLst>
          </p:nvPr>
        </p:nvGraphicFramePr>
        <p:xfrm>
          <a:off x="251520" y="1484313"/>
          <a:ext cx="8748000" cy="4566981"/>
        </p:xfrm>
        <a:graphic>
          <a:graphicData uri="http://schemas.openxmlformats.org/drawingml/2006/table">
            <a:tbl>
              <a:tblPr/>
              <a:tblGrid>
                <a:gridCol w="2052000">
                  <a:extLst>
                    <a:ext uri="{9D8B030D-6E8A-4147-A177-3AD203B41FA5}">
                      <a16:colId xmlns="" xmlns:a16="http://schemas.microsoft.com/office/drawing/2014/main" val="20000"/>
                    </a:ext>
                  </a:extLst>
                </a:gridCol>
                <a:gridCol w="3024000">
                  <a:extLst>
                    <a:ext uri="{9D8B030D-6E8A-4147-A177-3AD203B41FA5}">
                      <a16:colId xmlns="" xmlns:a16="http://schemas.microsoft.com/office/drawing/2014/main" val="20001"/>
                    </a:ext>
                  </a:extLst>
                </a:gridCol>
                <a:gridCol w="3672000">
                  <a:extLst>
                    <a:ext uri="{9D8B030D-6E8A-4147-A177-3AD203B41FA5}">
                      <a16:colId xmlns="" xmlns:a16="http://schemas.microsoft.com/office/drawing/2014/main" val="20002"/>
                    </a:ext>
                  </a:extLst>
                </a:gridCol>
              </a:tblGrid>
              <a:tr h="540000">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r>
                        <a:rPr kumimoji="0" lang="fr-FR" altLang="fr-FR" sz="1400" b="1" i="0" u="none" strike="noStrike" cap="none" normalizeH="0" baseline="0" dirty="0" smtClean="0">
                          <a:ln>
                            <a:noFill/>
                          </a:ln>
                          <a:solidFill>
                            <a:schemeClr val="tx1"/>
                          </a:solidFill>
                          <a:effectLst/>
                          <a:latin typeface="Comic Sans MS" pitchFamily="66" charset="0"/>
                          <a:cs typeface="Times New Roman" pitchFamily="18" charset="0"/>
                        </a:rPr>
                        <a:t>Facteur </a:t>
                      </a:r>
                    </a:p>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hlinkClick r:id="rId3" action="ppaction://hlinksldjump"/>
                        </a:rPr>
                        <a:t>(paramètres loi de Henry)</a:t>
                      </a:r>
                      <a:endPar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r>
                        <a:rPr kumimoji="0" lang="fr-FR" altLang="fr-FR" sz="1400" b="1" i="0" u="none" strike="noStrike" cap="none" normalizeH="0" baseline="0" dirty="0" smtClean="0">
                          <a:ln>
                            <a:noFill/>
                          </a:ln>
                          <a:solidFill>
                            <a:schemeClr val="tx1"/>
                          </a:solidFill>
                          <a:effectLst/>
                          <a:latin typeface="Comic Sans MS" pitchFamily="66" charset="0"/>
                          <a:cs typeface="Times New Roman" pitchFamily="18" charset="0"/>
                        </a:rPr>
                        <a:t>Concernant le Plongeur</a:t>
                      </a:r>
                      <a:endParaRPr kumimoji="0" lang="fr-FR" altLang="fr-FR" sz="20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r>
                        <a:rPr kumimoji="0" lang="fr-FR" altLang="fr-FR" sz="1400" b="1" i="0" u="none" strike="noStrike" cap="none" normalizeH="0" baseline="0" dirty="0" smtClean="0">
                          <a:ln>
                            <a:noFill/>
                          </a:ln>
                          <a:solidFill>
                            <a:schemeClr val="tx1"/>
                          </a:solidFill>
                          <a:effectLst/>
                          <a:latin typeface="Comic Sans MS" pitchFamily="66" charset="0"/>
                          <a:cs typeface="Times New Roman" pitchFamily="18" charset="0"/>
                        </a:rPr>
                        <a:t>La dissolution </a:t>
                      </a: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(charge en gaz inerte) </a:t>
                      </a:r>
                      <a:r>
                        <a:rPr kumimoji="0" lang="fr-FR" altLang="fr-FR" sz="1400" b="1" i="0" u="none" strike="noStrike" cap="none" normalizeH="0" baseline="0" dirty="0" smtClean="0">
                          <a:ln>
                            <a:noFill/>
                          </a:ln>
                          <a:solidFill>
                            <a:schemeClr val="tx1"/>
                          </a:solidFill>
                          <a:effectLst/>
                          <a:latin typeface="Comic Sans MS" pitchFamily="66" charset="0"/>
                          <a:cs typeface="Times New Roman" pitchFamily="18" charset="0"/>
                        </a:rPr>
                        <a:t>augmente si :</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 xmlns:a16="http://schemas.microsoft.com/office/drawing/2014/main" val="10000"/>
                  </a:ext>
                </a:extLst>
              </a:tr>
              <a:tr h="137163">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tab pos="449263" algn="r"/>
                        </a:tabLst>
                      </a:pPr>
                      <a:r>
                        <a:rPr kumimoji="0" lang="fr-FR" altLang="fr-FR" sz="1400" b="1" i="0" u="none" strike="noStrike" cap="none" normalizeH="0" baseline="0" dirty="0" smtClean="0">
                          <a:ln>
                            <a:noFill/>
                          </a:ln>
                          <a:solidFill>
                            <a:schemeClr val="tx1"/>
                          </a:solidFill>
                          <a:effectLst/>
                          <a:latin typeface="Comic Sans MS" pitchFamily="66" charset="0"/>
                          <a:cs typeface="Times New Roman" pitchFamily="18" charset="0"/>
                        </a:rPr>
                        <a:t>Pression du gaz</a:t>
                      </a:r>
                      <a:endParaRPr kumimoji="0" lang="fr-FR" altLang="fr-FR" sz="20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C6C000"/>
                        </a:gs>
                        <a:gs pos="22000">
                          <a:srgbClr val="FFFF00"/>
                        </a:gs>
                        <a:gs pos="100000">
                          <a:srgbClr val="FFFF99"/>
                        </a:gs>
                      </a:gsLst>
                      <a:lin ang="5400000" scaled="1"/>
                      <a:tileRect/>
                    </a:grad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C6C000"/>
                        </a:gs>
                        <a:gs pos="22000">
                          <a:srgbClr val="FFFF00"/>
                        </a:gs>
                        <a:gs pos="100000">
                          <a:srgbClr val="FFFF99"/>
                        </a:gs>
                      </a:gsLst>
                      <a:lin ang="5400000" scaled="1"/>
                      <a:tileRect/>
                    </a:grad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endParaRPr kumimoji="0" lang="fr-FR" altLang="fr-FR" sz="1200" b="0" i="0" u="none" strike="noStrike" kern="1200" cap="none" normalizeH="0" baseline="0" dirty="0" smtClean="0">
                        <a:ln>
                          <a:noFill/>
                        </a:ln>
                        <a:solidFill>
                          <a:schemeClr val="tx1"/>
                        </a:solidFill>
                        <a:effectLst/>
                        <a:latin typeface="Comic Sans MS" pitchFamily="66" charset="0"/>
                        <a:ea typeface="+mn-ea"/>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endParaRPr kumimoji="0" lang="fr-FR" altLang="fr-FR" sz="1200" b="0" i="0" u="none" strike="noStrike" kern="1200" cap="none" normalizeH="0" baseline="0" dirty="0" smtClean="0">
                        <a:ln>
                          <a:noFill/>
                        </a:ln>
                        <a:solidFill>
                          <a:schemeClr val="tx1"/>
                        </a:solidFill>
                        <a:effectLst/>
                        <a:latin typeface="Comic Sans MS" pitchFamily="66" charset="0"/>
                        <a:ea typeface="+mn-ea"/>
                        <a:cs typeface="Times New Roman"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C6C000"/>
                        </a:gs>
                        <a:gs pos="22000">
                          <a:srgbClr val="FFFF00"/>
                        </a:gs>
                        <a:gs pos="100000">
                          <a:srgbClr val="FFFF99"/>
                        </a:gs>
                      </a:gsLst>
                      <a:lin ang="5400000" scaled="1"/>
                      <a:tileRect/>
                    </a:gradFill>
                  </a:tcPr>
                </a:tc>
              </a:tr>
              <a:tr h="137163">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tab pos="449263" algn="r"/>
                        </a:tabLst>
                      </a:pPr>
                      <a:r>
                        <a:rPr kumimoji="0" lang="fr-FR" altLang="fr-FR" sz="1400" b="1" i="0" u="none" strike="noStrike" cap="none" normalizeH="0" baseline="0" dirty="0" smtClean="0">
                          <a:ln>
                            <a:noFill/>
                          </a:ln>
                          <a:solidFill>
                            <a:schemeClr val="tx1"/>
                          </a:solidFill>
                          <a:effectLst/>
                          <a:latin typeface="Comic Sans MS" pitchFamily="66" charset="0"/>
                          <a:cs typeface="Times New Roman" pitchFamily="18" charset="0"/>
                        </a:rPr>
                        <a:t>Durée d’exposition</a:t>
                      </a:r>
                    </a:p>
                    <a:p>
                      <a:pPr marL="342900" marR="0" lvl="0" indent="-342900" algn="l" defTabSz="914400" rtl="0" eaLnBrk="1" fontAlgn="base" latinLnBrk="0" hangingPunct="1">
                        <a:lnSpc>
                          <a:spcPct val="100000"/>
                        </a:lnSpc>
                        <a:spcBef>
                          <a:spcPct val="0"/>
                        </a:spcBef>
                        <a:spcAft>
                          <a:spcPct val="0"/>
                        </a:spcAft>
                        <a:buClrTx/>
                        <a:buSzTx/>
                        <a:buFontTx/>
                        <a:buNone/>
                        <a:tabLst>
                          <a:tab pos="449263" algn="r"/>
                        </a:tabLst>
                      </a:pPr>
                      <a:r>
                        <a:rPr kumimoji="0" lang="fr-FR" altLang="fr-FR" sz="1200" b="1" i="0" u="none" strike="noStrike" cap="none" normalizeH="0" baseline="0" dirty="0" smtClean="0">
                          <a:ln>
                            <a:noFill/>
                          </a:ln>
                          <a:solidFill>
                            <a:schemeClr val="tx1"/>
                          </a:solidFill>
                          <a:effectLst/>
                          <a:latin typeface="Comic Sans MS" pitchFamily="66" charset="0"/>
                          <a:cs typeface="Times New Roman" pitchFamily="18" charset="0"/>
                        </a:rPr>
                        <a:t>(jusqu’à l’équilibre)</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C6C000"/>
                        </a:gs>
                        <a:gs pos="22000">
                          <a:srgbClr val="FFFF00"/>
                        </a:gs>
                        <a:gs pos="100000">
                          <a:srgbClr val="FFFF99"/>
                        </a:gs>
                      </a:gsLst>
                      <a:lin ang="5400000" scaled="1"/>
                      <a:tileRect/>
                    </a:grad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C6C000"/>
                        </a:gs>
                        <a:gs pos="22000">
                          <a:srgbClr val="FFFF00"/>
                        </a:gs>
                        <a:gs pos="100000">
                          <a:srgbClr val="FFFF99"/>
                        </a:gs>
                      </a:gsLst>
                      <a:lin ang="5400000" scaled="1"/>
                      <a:tileRect/>
                    </a:grad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defRPr/>
                      </a:pPr>
                      <a:endParaRPr kumimoji="0" lang="fr-FR" altLang="fr-FR" sz="1200" b="0" i="0" u="none" strike="noStrike" kern="1200" cap="none" normalizeH="0" baseline="0" dirty="0" smtClean="0">
                        <a:ln>
                          <a:noFill/>
                        </a:ln>
                        <a:solidFill>
                          <a:schemeClr val="tx1"/>
                        </a:solidFill>
                        <a:effectLst/>
                        <a:latin typeface="Comic Sans MS" pitchFamily="66" charset="0"/>
                        <a:ea typeface="+mn-ea"/>
                        <a:cs typeface="Times New Roman"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C6C000"/>
                        </a:gs>
                        <a:gs pos="22000">
                          <a:srgbClr val="FFFF00"/>
                        </a:gs>
                        <a:gs pos="100000">
                          <a:srgbClr val="FFFF99"/>
                        </a:gs>
                      </a:gsLst>
                      <a:lin ang="5400000" scaled="1"/>
                      <a:tileRect/>
                    </a:gradFill>
                  </a:tcPr>
                </a:tc>
              </a:tr>
              <a:tr h="137163">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tab pos="449263" algn="r"/>
                        </a:tabLst>
                      </a:pPr>
                      <a:r>
                        <a:rPr kumimoji="0" lang="fr-FR" altLang="fr-FR" sz="1400" b="1" i="0" u="none" strike="noStrike" cap="none" normalizeH="0" baseline="0" dirty="0" smtClean="0">
                          <a:ln>
                            <a:noFill/>
                          </a:ln>
                          <a:solidFill>
                            <a:schemeClr val="tx1"/>
                          </a:solidFill>
                          <a:effectLst/>
                          <a:latin typeface="Comic Sans MS" pitchFamily="66" charset="0"/>
                          <a:cs typeface="Times New Roman" pitchFamily="18" charset="0"/>
                        </a:rPr>
                        <a:t>Agitation</a:t>
                      </a:r>
                      <a:endParaRPr kumimoji="0" lang="fr-FR" altLang="fr-FR" sz="20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35000">
                          <a:srgbClr val="FFFF66">
                            <a:gamma/>
                            <a:shade val="70196"/>
                            <a:invGamma/>
                            <a:alpha val="38000"/>
                          </a:srgbClr>
                        </a:gs>
                        <a:gs pos="35000">
                          <a:srgbClr val="FFFF66"/>
                        </a:gs>
                        <a:gs pos="100000">
                          <a:srgbClr val="FFFF99"/>
                        </a:gs>
                      </a:gsLst>
                      <a:lin ang="5400000" scaled="1"/>
                      <a:tileRect/>
                    </a:grad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endParaRPr kumimoji="0" lang="fr-FR" altLang="fr-FR" sz="1800" b="0" i="0" u="none" strike="noStrike" cap="none" normalizeH="0" baseline="0" dirty="0" smtClean="0">
                        <a:ln>
                          <a:noFill/>
                        </a:ln>
                        <a:solidFill>
                          <a:srgbClr val="C00000"/>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35000">
                          <a:srgbClr val="FFFF66">
                            <a:gamma/>
                            <a:shade val="70196"/>
                            <a:invGamma/>
                            <a:alpha val="38000"/>
                          </a:srgbClr>
                        </a:gs>
                        <a:gs pos="35000">
                          <a:srgbClr val="FFFF66"/>
                        </a:gs>
                        <a:gs pos="100000">
                          <a:srgbClr val="FFFF99"/>
                        </a:gs>
                      </a:gsLst>
                      <a:lin ang="5400000" scaled="1"/>
                      <a:tileRect/>
                    </a:grad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defRPr/>
                      </a:pPr>
                      <a:endParaRPr kumimoji="0" lang="fr-FR" altLang="fr-FR" sz="1200" b="0" i="0" u="none" strike="noStrike" kern="1200" cap="none" normalizeH="0" baseline="0" dirty="0" smtClean="0">
                        <a:ln>
                          <a:noFill/>
                        </a:ln>
                        <a:solidFill>
                          <a:schemeClr val="tx1"/>
                        </a:solidFill>
                        <a:effectLst/>
                        <a:latin typeface="Comic Sans MS" pitchFamily="66" charset="0"/>
                        <a:ea typeface="+mn-ea"/>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defRPr/>
                      </a:pPr>
                      <a:endParaRPr kumimoji="0" lang="fr-FR" altLang="fr-FR" sz="1200" b="0" i="0" u="none" strike="noStrike" kern="1200" cap="none" normalizeH="0" baseline="0" dirty="0" smtClean="0">
                        <a:ln>
                          <a:noFill/>
                        </a:ln>
                        <a:solidFill>
                          <a:schemeClr val="tx1"/>
                        </a:solidFill>
                        <a:effectLst/>
                        <a:latin typeface="Comic Sans MS" pitchFamily="66" charset="0"/>
                        <a:ea typeface="+mn-ea"/>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defRPr/>
                      </a:pPr>
                      <a:endParaRPr kumimoji="0" lang="fr-FR" altLang="fr-FR" sz="1200" b="0" i="0" u="none" strike="noStrike" kern="1200" cap="none" normalizeH="0" baseline="0" dirty="0" smtClean="0">
                        <a:ln>
                          <a:noFill/>
                        </a:ln>
                        <a:solidFill>
                          <a:schemeClr val="tx1"/>
                        </a:solidFill>
                        <a:effectLst/>
                        <a:latin typeface="Comic Sans MS" pitchFamily="66" charset="0"/>
                        <a:ea typeface="+mn-ea"/>
                        <a:cs typeface="Times New Roman"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35000">
                          <a:srgbClr val="FFFF66">
                            <a:gamma/>
                            <a:shade val="70196"/>
                            <a:invGamma/>
                            <a:alpha val="38000"/>
                          </a:srgbClr>
                        </a:gs>
                        <a:gs pos="35000">
                          <a:srgbClr val="FFFF66"/>
                        </a:gs>
                        <a:gs pos="100000">
                          <a:srgbClr val="FFFF99"/>
                        </a:gs>
                      </a:gsLst>
                      <a:lin ang="5400000" scaled="1"/>
                      <a:tileRect/>
                    </a:gradFill>
                  </a:tcPr>
                </a:tc>
              </a:tr>
              <a:tr h="468000">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tab pos="449263" algn="r"/>
                        </a:tabLst>
                      </a:pPr>
                      <a:r>
                        <a:rPr kumimoji="0" lang="fr-FR" altLang="fr-FR" sz="1400" b="1" i="0" u="none" strike="noStrike" cap="none" normalizeH="0" baseline="0" dirty="0" smtClean="0">
                          <a:ln>
                            <a:noFill/>
                          </a:ln>
                          <a:solidFill>
                            <a:schemeClr val="tx1"/>
                          </a:solidFill>
                          <a:effectLst/>
                          <a:latin typeface="Comic Sans MS" pitchFamily="66" charset="0"/>
                          <a:cs typeface="Times New Roman" pitchFamily="18" charset="0"/>
                        </a:rPr>
                        <a:t>Température</a:t>
                      </a:r>
                      <a:endParaRPr kumimoji="0" lang="fr-FR" altLang="fr-FR" sz="20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endPar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endPar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3789">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tab pos="449263" algn="r"/>
                        </a:tabLst>
                      </a:pPr>
                      <a:r>
                        <a:rPr kumimoji="0" lang="fr-FR" altLang="fr-FR" sz="1400" b="1" i="0" u="none" strike="noStrike" cap="none" normalizeH="0" baseline="0" dirty="0" smtClean="0">
                          <a:ln>
                            <a:noFill/>
                          </a:ln>
                          <a:solidFill>
                            <a:schemeClr val="tx1"/>
                          </a:solidFill>
                          <a:effectLst/>
                          <a:latin typeface="Comic Sans MS" pitchFamily="66" charset="0"/>
                          <a:cs typeface="Times New Roman" pitchFamily="18" charset="0"/>
                        </a:rPr>
                        <a:t>Nature du gaz</a:t>
                      </a:r>
                      <a:endParaRPr kumimoji="0" lang="fr-FR" altLang="fr-FR" sz="20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40128">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tab pos="449263" algn="r"/>
                        </a:tabLst>
                      </a:pPr>
                      <a:r>
                        <a:rPr kumimoji="0" lang="fr-FR" altLang="fr-FR" sz="1400" b="1" i="0" u="none" strike="noStrike" cap="none" normalizeH="0" baseline="0" dirty="0" smtClean="0">
                          <a:ln>
                            <a:noFill/>
                          </a:ln>
                          <a:solidFill>
                            <a:schemeClr val="tx1"/>
                          </a:solidFill>
                          <a:effectLst/>
                          <a:latin typeface="Comic Sans MS" pitchFamily="66" charset="0"/>
                          <a:cs typeface="Times New Roman" pitchFamily="18" charset="0"/>
                        </a:rPr>
                        <a:t>Nature du liquide</a:t>
                      </a:r>
                      <a:endParaRPr kumimoji="0" lang="fr-FR" altLang="fr-FR" sz="20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endParaRPr kumimoji="0" lang="fr-FR" altLang="fr-FR" sz="1200" b="0" i="0" u="none" strike="noStrike" cap="none" normalizeH="0" baseline="0" dirty="0" smtClean="0">
                        <a:ln>
                          <a:noFill/>
                        </a:ln>
                        <a:solidFill>
                          <a:srgbClr val="C00000"/>
                        </a:solidFill>
                        <a:effectLst/>
                        <a:latin typeface="Comic Sans MS" pitchFamily="66" charset="0"/>
                        <a:cs typeface="Times New Roman"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49263" algn="r"/>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7686">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tab pos="449263" algn="r"/>
                        </a:tabLst>
                      </a:pPr>
                      <a:r>
                        <a:rPr kumimoji="0" lang="fr-FR" altLang="fr-FR" sz="1400" b="1" i="0" u="none" strike="noStrike" cap="none" normalizeH="0" baseline="0" dirty="0" smtClean="0">
                          <a:ln>
                            <a:noFill/>
                          </a:ln>
                          <a:solidFill>
                            <a:schemeClr val="tx1"/>
                          </a:solidFill>
                          <a:effectLst/>
                          <a:latin typeface="Comic Sans MS" pitchFamily="66" charset="0"/>
                          <a:cs typeface="Times New Roman" pitchFamily="18" charset="0"/>
                        </a:rPr>
                        <a:t>Surface de contact</a:t>
                      </a:r>
                      <a:endParaRPr kumimoji="0" lang="fr-FR" altLang="fr-FR" sz="20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49263" algn="r"/>
                        </a:tabLst>
                        <a:defRPr/>
                      </a:pPr>
                      <a:endParaRPr kumimoji="0" lang="fr-FR" sz="1200" b="0" i="0" u="none" strike="noStrike" kern="1200" cap="none" normalizeH="0" baseline="0" dirty="0" smtClean="0">
                        <a:ln>
                          <a:noFill/>
                        </a:ln>
                        <a:solidFill>
                          <a:schemeClr val="tx1"/>
                        </a:solidFill>
                        <a:effectLst/>
                        <a:latin typeface="Comic Sans MS" pitchFamily="66" charset="0"/>
                        <a:ea typeface="+mn-ea"/>
                        <a:cs typeface="Times New Roman"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
        <p:nvSpPr>
          <p:cNvPr id="30722" name="Rectangle 2"/>
          <p:cNvSpPr>
            <a:spLocks noGrp="1" noChangeArrowheads="1"/>
          </p:cNvSpPr>
          <p:nvPr>
            <p:ph type="title"/>
          </p:nvPr>
        </p:nvSpPr>
        <p:spPr/>
        <p:txBody>
          <a:bodyPr/>
          <a:lstStyle/>
          <a:p>
            <a:pPr eaLnBrk="1" hangingPunct="1"/>
            <a:r>
              <a:rPr lang="fr-FR" altLang="fr-FR" dirty="0" smtClean="0"/>
              <a:t>Les facteurs de dissolution </a:t>
            </a:r>
            <a:br>
              <a:rPr lang="fr-FR" altLang="fr-FR" dirty="0" smtClean="0"/>
            </a:br>
            <a:r>
              <a:rPr lang="fr-FR" altLang="fr-FR" sz="2800" dirty="0" smtClean="0"/>
              <a:t>appliqués au plongeur</a:t>
            </a:r>
            <a:endParaRPr lang="fr-FR" altLang="fr-FR" dirty="0" smtClean="0"/>
          </a:p>
        </p:txBody>
      </p:sp>
      <p:sp>
        <p:nvSpPr>
          <p:cNvPr id="30761" name="Text Box 44"/>
          <p:cNvSpPr txBox="1">
            <a:spLocks noChangeArrowheads="1"/>
          </p:cNvSpPr>
          <p:nvPr/>
        </p:nvSpPr>
        <p:spPr bwMode="auto">
          <a:xfrm>
            <a:off x="519113" y="6105525"/>
            <a:ext cx="466826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fr-FR" altLang="fr-FR" sz="1200" i="1" dirty="0">
                <a:latin typeface="Verdana" pitchFamily="34" charset="0"/>
              </a:rPr>
              <a:t>Surligné jaune : les facteurs </a:t>
            </a:r>
            <a:r>
              <a:rPr lang="fr-FR" altLang="fr-FR" sz="1200" i="1" dirty="0" smtClean="0">
                <a:latin typeface="Verdana" pitchFamily="34" charset="0"/>
              </a:rPr>
              <a:t>variables pendant la plongée</a:t>
            </a:r>
            <a:endParaRPr lang="fr-FR" altLang="fr-FR" sz="1200" i="1" dirty="0">
              <a:latin typeface="Verdana" pitchFamily="34" charset="0"/>
            </a:endParaRPr>
          </a:p>
        </p:txBody>
      </p:sp>
      <p:sp>
        <p:nvSpPr>
          <p:cNvPr id="2" name="Espace réservé de la date 1"/>
          <p:cNvSpPr>
            <a:spLocks noGrp="1"/>
          </p:cNvSpPr>
          <p:nvPr>
            <p:ph type="dt" sz="quarter" idx="10"/>
          </p:nvPr>
        </p:nvSpPr>
        <p:spPr/>
        <p:txBody>
          <a:bodyPr/>
          <a:lstStyle/>
          <a:p>
            <a:pPr>
              <a:defRPr/>
            </a:pPr>
            <a:r>
              <a:rPr lang="fr-FR" smtClean="0"/>
              <a:t>22/01/2022</a:t>
            </a:r>
            <a:endParaRPr lang="fr-FR" dirty="0"/>
          </a:p>
        </p:txBody>
      </p:sp>
      <p:sp>
        <p:nvSpPr>
          <p:cNvPr id="3" name="Espace réservé du pied de page 2"/>
          <p:cNvSpPr>
            <a:spLocks noGrp="1"/>
          </p:cNvSpPr>
          <p:nvPr>
            <p:ph type="ftr" sz="quarter" idx="11"/>
          </p:nvPr>
        </p:nvSpPr>
        <p:spPr/>
        <p:txBody>
          <a:bodyPr/>
          <a:lstStyle/>
          <a:p>
            <a:pPr>
              <a:defRPr/>
            </a:pPr>
            <a:r>
              <a:rPr lang="fr-FR" dirty="0"/>
              <a:t>Alain BERTRAND - Formation GP Codep01</a:t>
            </a:r>
          </a:p>
        </p:txBody>
      </p:sp>
      <p:sp>
        <p:nvSpPr>
          <p:cNvPr id="4" name="Espace réservé du numéro de diapositive 3"/>
          <p:cNvSpPr>
            <a:spLocks noGrp="1"/>
          </p:cNvSpPr>
          <p:nvPr>
            <p:ph type="sldNum" sz="quarter" idx="12"/>
          </p:nvPr>
        </p:nvSpPr>
        <p:spPr/>
        <p:txBody>
          <a:bodyPr/>
          <a:lstStyle/>
          <a:p>
            <a:pPr>
              <a:defRPr/>
            </a:pPr>
            <a:fld id="{8B82058D-D8FF-48CE-BAC7-28C25926D79D}" type="slidenum">
              <a:rPr lang="fr-FR" smtClean="0"/>
              <a:pPr>
                <a:defRPr/>
              </a:pPr>
              <a:t>11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51"/>
                                        </p:tgtEl>
                                        <p:attrNameLst>
                                          <p:attrName>style.visibility</p:attrName>
                                        </p:attrNameLst>
                                      </p:cBhvr>
                                      <p:to>
                                        <p:strVal val="visible"/>
                                      </p:to>
                                    </p:set>
                                    <p:anim calcmode="lin" valueType="num">
                                      <p:cBhvr additive="base">
                                        <p:cTn id="7" dur="500" fill="hold"/>
                                        <p:tgtEl>
                                          <p:spTgt spid="17451"/>
                                        </p:tgtEl>
                                        <p:attrNameLst>
                                          <p:attrName>ppt_x</p:attrName>
                                        </p:attrNameLst>
                                      </p:cBhvr>
                                      <p:tavLst>
                                        <p:tav tm="0">
                                          <p:val>
                                            <p:strVal val="#ppt_x"/>
                                          </p:val>
                                        </p:tav>
                                        <p:tav tm="100000">
                                          <p:val>
                                            <p:strVal val="#ppt_x"/>
                                          </p:val>
                                        </p:tav>
                                      </p:tavLst>
                                    </p:anim>
                                    <p:anim calcmode="lin" valueType="num">
                                      <p:cBhvr additive="base">
                                        <p:cTn id="8" dur="500" fill="hold"/>
                                        <p:tgtEl>
                                          <p:spTgt spid="174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fr-FR" altLang="fr-FR" dirty="0" smtClean="0"/>
              <a:t>Les facteurs de dissolution </a:t>
            </a:r>
            <a:br>
              <a:rPr lang="fr-FR" altLang="fr-FR" dirty="0" smtClean="0"/>
            </a:br>
            <a:r>
              <a:rPr lang="fr-FR" altLang="fr-FR" sz="2800" dirty="0" smtClean="0"/>
              <a:t>appliqués au plongeur</a:t>
            </a:r>
            <a:endParaRPr lang="fr-FR" altLang="fr-FR" dirty="0" smtClean="0"/>
          </a:p>
        </p:txBody>
      </p:sp>
      <p:graphicFrame>
        <p:nvGraphicFramePr>
          <p:cNvPr id="17451" name="Group 43"/>
          <p:cNvGraphicFramePr>
            <a:graphicFrameLocks noGrp="1" noChangeAspect="1"/>
          </p:cNvGraphicFramePr>
          <p:nvPr>
            <p:ph idx="1"/>
            <p:extLst>
              <p:ext uri="{D42A27DB-BD31-4B8C-83A1-F6EECF244321}">
                <p14:modId xmlns="" xmlns:p14="http://schemas.microsoft.com/office/powerpoint/2010/main" val="1965294832"/>
              </p:ext>
            </p:extLst>
          </p:nvPr>
        </p:nvGraphicFramePr>
        <p:xfrm>
          <a:off x="251520" y="1484313"/>
          <a:ext cx="8748000" cy="4566981"/>
        </p:xfrm>
        <a:graphic>
          <a:graphicData uri="http://schemas.openxmlformats.org/drawingml/2006/table">
            <a:tbl>
              <a:tblPr/>
              <a:tblGrid>
                <a:gridCol w="2052000">
                  <a:extLst>
                    <a:ext uri="{9D8B030D-6E8A-4147-A177-3AD203B41FA5}">
                      <a16:colId xmlns="" xmlns:a16="http://schemas.microsoft.com/office/drawing/2014/main" val="20000"/>
                    </a:ext>
                  </a:extLst>
                </a:gridCol>
                <a:gridCol w="3024000">
                  <a:extLst>
                    <a:ext uri="{9D8B030D-6E8A-4147-A177-3AD203B41FA5}">
                      <a16:colId xmlns="" xmlns:a16="http://schemas.microsoft.com/office/drawing/2014/main" val="20001"/>
                    </a:ext>
                  </a:extLst>
                </a:gridCol>
                <a:gridCol w="3672000">
                  <a:extLst>
                    <a:ext uri="{9D8B030D-6E8A-4147-A177-3AD203B41FA5}">
                      <a16:colId xmlns="" xmlns:a16="http://schemas.microsoft.com/office/drawing/2014/main" val="20002"/>
                    </a:ext>
                  </a:extLst>
                </a:gridCol>
              </a:tblGrid>
              <a:tr h="540000">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r>
                        <a:rPr kumimoji="0" lang="fr-FR" altLang="fr-FR" sz="1400" b="1" i="0" u="none" strike="noStrike" cap="none" normalizeH="0" baseline="0" dirty="0" smtClean="0">
                          <a:ln>
                            <a:noFill/>
                          </a:ln>
                          <a:solidFill>
                            <a:schemeClr val="tx1"/>
                          </a:solidFill>
                          <a:effectLst/>
                          <a:latin typeface="Comic Sans MS" pitchFamily="66" charset="0"/>
                          <a:cs typeface="Times New Roman" pitchFamily="18" charset="0"/>
                        </a:rPr>
                        <a:t>Facteur</a:t>
                      </a:r>
                    </a:p>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(paramètres loi de Henry)</a:t>
                      </a:r>
                      <a:endParaRPr kumimoji="0" lang="fr-FR" altLang="fr-FR" sz="11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r>
                        <a:rPr kumimoji="0" lang="fr-FR" altLang="fr-FR" sz="1400" b="1" i="0" u="none" strike="noStrike" cap="none" normalizeH="0" baseline="0" dirty="0" smtClean="0">
                          <a:ln>
                            <a:noFill/>
                          </a:ln>
                          <a:solidFill>
                            <a:schemeClr val="tx1"/>
                          </a:solidFill>
                          <a:effectLst/>
                          <a:latin typeface="Comic Sans MS" pitchFamily="66" charset="0"/>
                          <a:cs typeface="Times New Roman" pitchFamily="18" charset="0"/>
                        </a:rPr>
                        <a:t>Concernant le Plongeur</a:t>
                      </a:r>
                      <a:endParaRPr kumimoji="0" lang="fr-FR" altLang="fr-FR" sz="20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r>
                        <a:rPr kumimoji="0" lang="fr-FR" altLang="fr-FR" sz="1400" b="1" i="0" u="none" strike="noStrike" cap="none" normalizeH="0" baseline="0" dirty="0" smtClean="0">
                          <a:ln>
                            <a:noFill/>
                          </a:ln>
                          <a:solidFill>
                            <a:schemeClr val="tx1"/>
                          </a:solidFill>
                          <a:effectLst/>
                          <a:latin typeface="Comic Sans MS" pitchFamily="66" charset="0"/>
                          <a:cs typeface="Times New Roman" pitchFamily="18" charset="0"/>
                        </a:rPr>
                        <a:t>La dissolution </a:t>
                      </a: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(charge en gaz inerte) </a:t>
                      </a:r>
                      <a:r>
                        <a:rPr kumimoji="0" lang="fr-FR" altLang="fr-FR" sz="1400" b="1" i="0" u="none" strike="noStrike" cap="none" normalizeH="0" baseline="0" dirty="0" smtClean="0">
                          <a:ln>
                            <a:noFill/>
                          </a:ln>
                          <a:solidFill>
                            <a:schemeClr val="tx1"/>
                          </a:solidFill>
                          <a:effectLst/>
                          <a:latin typeface="Comic Sans MS" pitchFamily="66" charset="0"/>
                          <a:cs typeface="Times New Roman" pitchFamily="18" charset="0"/>
                        </a:rPr>
                        <a:t>augmente si :</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 xmlns:a16="http://schemas.microsoft.com/office/drawing/2014/main" val="10000"/>
                  </a:ext>
                </a:extLst>
              </a:tr>
              <a:tr h="137163">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tab pos="449263" algn="r"/>
                        </a:tabLst>
                      </a:pPr>
                      <a:r>
                        <a:rPr kumimoji="0" lang="fr-FR" altLang="fr-FR" sz="1400" b="1" i="0" u="none" strike="noStrike" cap="none" normalizeH="0" baseline="0" dirty="0" smtClean="0">
                          <a:ln>
                            <a:noFill/>
                          </a:ln>
                          <a:solidFill>
                            <a:schemeClr val="tx1"/>
                          </a:solidFill>
                          <a:effectLst/>
                          <a:latin typeface="Comic Sans MS" pitchFamily="66" charset="0"/>
                          <a:cs typeface="Times New Roman" pitchFamily="18" charset="0"/>
                        </a:rPr>
                        <a:t>Pression du gaz</a:t>
                      </a:r>
                      <a:endParaRPr kumimoji="0" lang="fr-FR" altLang="fr-FR" sz="20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C6C000"/>
                        </a:gs>
                        <a:gs pos="22000">
                          <a:srgbClr val="FFFF00"/>
                        </a:gs>
                        <a:gs pos="100000">
                          <a:srgbClr val="FFFF99"/>
                        </a:gs>
                      </a:gsLst>
                      <a:lin ang="5400000" scaled="1"/>
                      <a:tileRect/>
                    </a:grad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Profondeur d’évolution </a:t>
                      </a:r>
                      <a:r>
                        <a:rPr lang="fr-FR" altLang="fr-FR" sz="1200" dirty="0" smtClean="0">
                          <a:latin typeface="Wingdings" panose="05000000000000000000" pitchFamily="2" charset="2"/>
                        </a:rPr>
                        <a:t>ð</a:t>
                      </a: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 PpN</a:t>
                      </a:r>
                      <a:r>
                        <a:rPr kumimoji="0" lang="fr-FR" altLang="fr-FR" sz="1200" b="0" i="0" u="none" strike="noStrike" cap="none" normalizeH="0" baseline="-25000" dirty="0" smtClean="0">
                          <a:ln>
                            <a:noFill/>
                          </a:ln>
                          <a:solidFill>
                            <a:schemeClr val="tx1"/>
                          </a:solidFill>
                          <a:effectLst/>
                          <a:latin typeface="Comic Sans MS" pitchFamily="66" charset="0"/>
                          <a:cs typeface="Times New Roman" pitchFamily="18" charset="0"/>
                        </a:rPr>
                        <a:t>2</a:t>
                      </a: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 inspirée</a:t>
                      </a:r>
                    </a:p>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r>
                        <a:rPr kumimoji="0" lang="fr-FR" altLang="fr-FR" sz="1200" b="0" i="0" u="none" strike="noStrike" cap="none" normalizeH="0" baseline="0" dirty="0" smtClean="0">
                          <a:ln>
                            <a:noFill/>
                          </a:ln>
                          <a:solidFill>
                            <a:srgbClr val="C00000"/>
                          </a:solidFill>
                          <a:effectLst/>
                          <a:latin typeface="Comic Sans MS" pitchFamily="66" charset="0"/>
                          <a:cs typeface="Times New Roman" pitchFamily="18" charset="0"/>
                        </a:rPr>
                        <a:t>Facteur le plus important en plongée</a:t>
                      </a:r>
                      <a:endParaRPr kumimoji="0" lang="fr-FR" altLang="fr-FR" sz="1800" b="0" i="0" u="none" strike="noStrike" cap="none" normalizeH="0" baseline="0" dirty="0" smtClean="0">
                        <a:ln>
                          <a:noFill/>
                        </a:ln>
                        <a:solidFill>
                          <a:srgbClr val="C00000"/>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C6C000"/>
                        </a:gs>
                        <a:gs pos="22000">
                          <a:srgbClr val="FFFF00"/>
                        </a:gs>
                        <a:gs pos="100000">
                          <a:srgbClr val="FFFF99"/>
                        </a:gs>
                      </a:gsLst>
                      <a:lin ang="5400000" scaled="1"/>
                      <a:tileRect/>
                    </a:grad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6000" marR="0" lvl="0" indent="-36000" algn="ctr" defTabSz="914400" rtl="0" eaLnBrk="1" fontAlgn="base" latinLnBrk="0" hangingPunct="1">
                        <a:lnSpc>
                          <a:spcPct val="100000"/>
                        </a:lnSpc>
                        <a:spcBef>
                          <a:spcPct val="0"/>
                        </a:spcBef>
                        <a:spcAft>
                          <a:spcPct val="0"/>
                        </a:spcAft>
                        <a:buClrTx/>
                        <a:buSzTx/>
                        <a:buFontTx/>
                        <a:buNone/>
                        <a:tabLst>
                          <a:tab pos="449263" algn="r"/>
                        </a:tabLst>
                      </a:pP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Profondeur </a:t>
                      </a:r>
                      <a:r>
                        <a:rPr lang="fr-FR" sz="1200" b="1" kern="1200" dirty="0" smtClean="0">
                          <a:solidFill>
                            <a:schemeClr val="tx1"/>
                          </a:solidFill>
                          <a:latin typeface="Comic Sans MS" pitchFamily="66" charset="0"/>
                          <a:ea typeface="+mn-ea"/>
                          <a:cs typeface="Arial" pitchFamily="34" charset="0"/>
                        </a:rPr>
                        <a:t>⇗ </a:t>
                      </a:r>
                      <a:r>
                        <a:rPr kumimoji="0" lang="fr-FR" altLang="fr-FR" sz="1200" b="0" i="0" u="none" strike="noStrike" kern="1200" cap="none" normalizeH="0" baseline="0" dirty="0" smtClean="0">
                          <a:ln>
                            <a:noFill/>
                          </a:ln>
                          <a:solidFill>
                            <a:schemeClr val="tx1"/>
                          </a:solidFill>
                          <a:effectLst/>
                          <a:latin typeface="Comic Sans MS" pitchFamily="66" charset="0"/>
                          <a:ea typeface="+mn-ea"/>
                          <a:cs typeface="Times New Roman" pitchFamily="18" charset="0"/>
                        </a:rPr>
                        <a:t>: </a:t>
                      </a:r>
                      <a:r>
                        <a:rPr kumimoji="0" lang="fr-FR" altLang="fr-FR" sz="1200" b="1" i="0" u="none" strike="noStrike" kern="1200" cap="none" normalizeH="0" baseline="0" dirty="0" smtClean="0">
                          <a:ln>
                            <a:noFill/>
                          </a:ln>
                          <a:solidFill>
                            <a:srgbClr val="C00000"/>
                          </a:solidFill>
                          <a:effectLst/>
                          <a:latin typeface="Comic Sans MS" pitchFamily="66" charset="0"/>
                          <a:ea typeface="+mn-ea"/>
                          <a:cs typeface="Times New Roman" pitchFamily="18" charset="0"/>
                        </a:rPr>
                        <a:t>⇗ gradient &amp; capacité d’absorption</a:t>
                      </a:r>
                      <a:r>
                        <a:rPr kumimoji="0" lang="fr-FR" altLang="fr-FR" sz="1200" b="1" i="0" u="none" strike="noStrike" kern="1200" cap="none" normalizeH="0" baseline="0" dirty="0" smtClean="0">
                          <a:ln>
                            <a:noFill/>
                          </a:ln>
                          <a:solidFill>
                            <a:schemeClr val="tx1"/>
                          </a:solidFill>
                          <a:effectLst/>
                          <a:latin typeface="Comic Sans MS" pitchFamily="66" charset="0"/>
                          <a:ea typeface="+mn-ea"/>
                          <a:cs typeface="Times New Roman" pitchFamily="18" charset="0"/>
                        </a:rPr>
                        <a:t> </a:t>
                      </a:r>
                      <a:r>
                        <a:rPr lang="fr-FR" altLang="fr-FR" sz="1200" dirty="0" smtClean="0">
                          <a:latin typeface="Wingdings" pitchFamily="2" charset="2"/>
                        </a:rPr>
                        <a:t>ð</a:t>
                      </a:r>
                      <a:r>
                        <a:rPr kumimoji="0" lang="fr-FR" altLang="fr-FR" sz="1200" b="0" i="0" u="none" strike="noStrike" kern="1200" cap="none" normalizeH="0" baseline="0" dirty="0" smtClean="0">
                          <a:ln>
                            <a:noFill/>
                          </a:ln>
                          <a:solidFill>
                            <a:schemeClr val="tx1"/>
                          </a:solidFill>
                          <a:effectLst/>
                          <a:latin typeface="Comic Sans MS" pitchFamily="66" charset="0"/>
                          <a:ea typeface="+mn-ea"/>
                          <a:cs typeface="Times New Roman" pitchFamily="18" charset="0"/>
                        </a:rPr>
                        <a:t> ⇗ échanges gazeux par diffusion</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C6C000"/>
                        </a:gs>
                        <a:gs pos="22000">
                          <a:srgbClr val="FFFF00"/>
                        </a:gs>
                        <a:gs pos="100000">
                          <a:srgbClr val="FFFF99"/>
                        </a:gs>
                      </a:gsLst>
                      <a:lin ang="5400000" scaled="1"/>
                      <a:tileRect/>
                    </a:gradFill>
                  </a:tcPr>
                </a:tc>
              </a:tr>
              <a:tr h="137163">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tab pos="449263" algn="r"/>
                        </a:tabLst>
                      </a:pPr>
                      <a:r>
                        <a:rPr kumimoji="0" lang="fr-FR" altLang="fr-FR" sz="1400" b="1" i="0" u="none" strike="noStrike" cap="none" normalizeH="0" baseline="0" dirty="0" smtClean="0">
                          <a:ln>
                            <a:noFill/>
                          </a:ln>
                          <a:solidFill>
                            <a:schemeClr val="tx1"/>
                          </a:solidFill>
                          <a:effectLst/>
                          <a:latin typeface="Comic Sans MS" pitchFamily="66" charset="0"/>
                          <a:cs typeface="Times New Roman" pitchFamily="18" charset="0"/>
                        </a:rPr>
                        <a:t>Durée d’exposition</a:t>
                      </a:r>
                    </a:p>
                    <a:p>
                      <a:pPr marL="342900" marR="0" lvl="0" indent="-342900" algn="l" defTabSz="914400" rtl="0" eaLnBrk="1" fontAlgn="base" latinLnBrk="0" hangingPunct="1">
                        <a:lnSpc>
                          <a:spcPct val="100000"/>
                        </a:lnSpc>
                        <a:spcBef>
                          <a:spcPct val="0"/>
                        </a:spcBef>
                        <a:spcAft>
                          <a:spcPct val="0"/>
                        </a:spcAft>
                        <a:buClrTx/>
                        <a:buSzTx/>
                        <a:buFontTx/>
                        <a:buNone/>
                        <a:tabLst>
                          <a:tab pos="449263" algn="r"/>
                        </a:tabLst>
                      </a:pPr>
                      <a:r>
                        <a:rPr kumimoji="0" lang="fr-FR" altLang="fr-FR" sz="1200" b="1" i="0" u="none" strike="noStrike" cap="none" normalizeH="0" baseline="0" dirty="0" smtClean="0">
                          <a:ln>
                            <a:noFill/>
                          </a:ln>
                          <a:solidFill>
                            <a:schemeClr val="tx1"/>
                          </a:solidFill>
                          <a:effectLst/>
                          <a:latin typeface="Comic Sans MS" pitchFamily="66" charset="0"/>
                          <a:cs typeface="Times New Roman" pitchFamily="18" charset="0"/>
                        </a:rPr>
                        <a:t>(jusqu’à l’équilibre)</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C6C000"/>
                        </a:gs>
                        <a:gs pos="22000">
                          <a:srgbClr val="FFFF00"/>
                        </a:gs>
                        <a:gs pos="100000">
                          <a:srgbClr val="FFFF99"/>
                        </a:gs>
                      </a:gsLst>
                      <a:lin ang="5400000" scaled="1"/>
                      <a:tileRect/>
                    </a:grad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0" marR="0" lvl="0" indent="-342900" algn="ctr" defTabSz="914400" rtl="0" eaLnBrk="1" fontAlgn="base" latinLnBrk="0" hangingPunct="1">
                        <a:lnSpc>
                          <a:spcPct val="100000"/>
                        </a:lnSpc>
                        <a:spcBef>
                          <a:spcPct val="0"/>
                        </a:spcBef>
                        <a:spcAft>
                          <a:spcPct val="0"/>
                        </a:spcAft>
                        <a:buClrTx/>
                        <a:buSzTx/>
                        <a:buFontTx/>
                        <a:buNone/>
                        <a:tabLst>
                          <a:tab pos="449263" algn="r"/>
                        </a:tabLst>
                      </a:pP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Durée d’immersion – en plongée sportive l’état d’équilibre complet n’est jamais atteint</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C6C000"/>
                        </a:gs>
                        <a:gs pos="22000">
                          <a:srgbClr val="FFFF00"/>
                        </a:gs>
                        <a:gs pos="100000">
                          <a:srgbClr val="FFFF99"/>
                        </a:gs>
                      </a:gsLst>
                      <a:lin ang="5400000" scaled="1"/>
                      <a:tileRect/>
                    </a:grad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defRPr/>
                      </a:pPr>
                      <a:r>
                        <a:rPr lang="fr-FR" sz="1200" b="1" kern="1200" dirty="0" smtClean="0">
                          <a:solidFill>
                            <a:schemeClr val="tx1"/>
                          </a:solidFill>
                          <a:latin typeface="Comic Sans MS" pitchFamily="66" charset="0"/>
                          <a:ea typeface="+mn-ea"/>
                          <a:cs typeface="Arial" pitchFamily="34" charset="0"/>
                        </a:rPr>
                        <a:t>⇗</a:t>
                      </a: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Temps de plongée = </a:t>
                      </a:r>
                      <a:r>
                        <a:rPr lang="fr-FR" sz="1200" b="1" kern="1200" dirty="0" smtClean="0">
                          <a:solidFill>
                            <a:srgbClr val="C00000"/>
                          </a:solidFill>
                          <a:latin typeface="Comic Sans MS" pitchFamily="66" charset="0"/>
                          <a:ea typeface="+mn-ea"/>
                          <a:cs typeface="Arial" pitchFamily="34" charset="0"/>
                        </a:rPr>
                        <a:t>⇗ Remplissage </a:t>
                      </a:r>
                    </a:p>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defRPr/>
                      </a:pPr>
                      <a:r>
                        <a:rPr kumimoji="0" lang="fr-FR" altLang="fr-FR" sz="1200" b="0" i="0" u="none" strike="noStrike" kern="1200" cap="none" normalizeH="0" baseline="0" dirty="0" smtClean="0">
                          <a:ln>
                            <a:noFill/>
                          </a:ln>
                          <a:solidFill>
                            <a:schemeClr val="tx1"/>
                          </a:solidFill>
                          <a:effectLst/>
                          <a:latin typeface="Comic Sans MS" pitchFamily="66" charset="0"/>
                          <a:ea typeface="+mn-ea"/>
                          <a:cs typeface="Times New Roman" pitchFamily="18" charset="0"/>
                        </a:rPr>
                        <a:t>⇗ échanges gazeux par diffusion jusqu’à l’équilibre</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C6C000"/>
                        </a:gs>
                        <a:gs pos="22000">
                          <a:srgbClr val="FFFF00"/>
                        </a:gs>
                        <a:gs pos="100000">
                          <a:srgbClr val="FFFF99"/>
                        </a:gs>
                      </a:gsLst>
                      <a:lin ang="5400000" scaled="1"/>
                      <a:tileRect/>
                    </a:gradFill>
                  </a:tcPr>
                </a:tc>
              </a:tr>
              <a:tr h="137163">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tab pos="449263" algn="r"/>
                        </a:tabLst>
                      </a:pPr>
                      <a:r>
                        <a:rPr kumimoji="0" lang="fr-FR" altLang="fr-FR" sz="1400" b="1" i="0" u="none" strike="noStrike" cap="none" normalizeH="0" baseline="0" dirty="0" smtClean="0">
                          <a:ln>
                            <a:noFill/>
                          </a:ln>
                          <a:solidFill>
                            <a:schemeClr val="tx1"/>
                          </a:solidFill>
                          <a:effectLst/>
                          <a:latin typeface="Comic Sans MS" pitchFamily="66" charset="0"/>
                          <a:cs typeface="Times New Roman" pitchFamily="18" charset="0"/>
                        </a:rPr>
                        <a:t>Agitation</a:t>
                      </a:r>
                      <a:endParaRPr kumimoji="0" lang="fr-FR" altLang="fr-FR" sz="20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35000">
                          <a:srgbClr val="FFFF66">
                            <a:gamma/>
                            <a:shade val="70196"/>
                            <a:invGamma/>
                            <a:alpha val="38000"/>
                          </a:srgbClr>
                        </a:gs>
                        <a:gs pos="35000">
                          <a:srgbClr val="FFFF66"/>
                        </a:gs>
                        <a:gs pos="100000">
                          <a:srgbClr val="FFFF99"/>
                        </a:gs>
                      </a:gsLst>
                      <a:lin ang="5400000" scaled="1"/>
                      <a:tileRect/>
                    </a:grad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6000" marR="0" lvl="0" indent="-144000" algn="ctr" defTabSz="914400" rtl="0" eaLnBrk="1" fontAlgn="base" latinLnBrk="0" hangingPunct="1">
                        <a:lnSpc>
                          <a:spcPct val="100000"/>
                        </a:lnSpc>
                        <a:spcBef>
                          <a:spcPct val="0"/>
                        </a:spcBef>
                        <a:spcAft>
                          <a:spcPct val="0"/>
                        </a:spcAft>
                        <a:buClrTx/>
                        <a:buSzTx/>
                        <a:buFontTx/>
                        <a:buNone/>
                        <a:tabLst>
                          <a:tab pos="449263" algn="r"/>
                        </a:tabLst>
                      </a:pP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Efforts, Froid, Stress :  </a:t>
                      </a:r>
                      <a:r>
                        <a:rPr lang="fr-FR" altLang="fr-FR" sz="1200" dirty="0" smtClean="0">
                          <a:latin typeface="Wingdings" panose="05000000000000000000" pitchFamily="2" charset="2"/>
                        </a:rPr>
                        <a:t>ð</a:t>
                      </a:r>
                      <a:r>
                        <a:rPr kumimoji="0" lang="fr-FR" altLang="fr-FR" sz="1200" b="0" i="0" u="none" strike="noStrike" kern="1200" cap="none" normalizeH="0" baseline="0" dirty="0" smtClean="0">
                          <a:ln>
                            <a:noFill/>
                          </a:ln>
                          <a:solidFill>
                            <a:schemeClr val="tx1"/>
                          </a:solidFill>
                          <a:effectLst/>
                          <a:latin typeface="Comic Sans MS" pitchFamily="66" charset="0"/>
                          <a:ea typeface="+mn-ea"/>
                          <a:cs typeface="Times New Roman" pitchFamily="18" charset="0"/>
                        </a:rPr>
                        <a:t> </a:t>
                      </a:r>
                      <a:r>
                        <a:rPr kumimoji="0" lang="fr-FR" altLang="fr-FR" sz="1200" b="1" i="0" u="none" strike="noStrike" kern="1200" cap="none" normalizeH="0" baseline="0" dirty="0" smtClean="0">
                          <a:ln>
                            <a:noFill/>
                          </a:ln>
                          <a:solidFill>
                            <a:schemeClr val="tx1"/>
                          </a:solidFill>
                          <a:effectLst/>
                          <a:latin typeface="Comic Sans MS" pitchFamily="66" charset="0"/>
                          <a:ea typeface="+mn-ea"/>
                          <a:cs typeface="Times New Roman" pitchFamily="18" charset="0"/>
                        </a:rPr>
                        <a:t>⇗</a:t>
                      </a:r>
                      <a:r>
                        <a:rPr kumimoji="0" lang="fr-FR" altLang="fr-FR" sz="1200" b="0" i="0" u="none" strike="noStrike" kern="1200" cap="none" normalizeH="0" baseline="0" dirty="0" smtClean="0">
                          <a:ln>
                            <a:noFill/>
                          </a:ln>
                          <a:solidFill>
                            <a:schemeClr val="tx1"/>
                          </a:solidFill>
                          <a:effectLst/>
                          <a:latin typeface="Comic Sans MS" pitchFamily="66" charset="0"/>
                          <a:ea typeface="+mn-ea"/>
                          <a:cs typeface="Times New Roman" pitchFamily="18" charset="0"/>
                        </a:rPr>
                        <a:t>consommation - </a:t>
                      </a:r>
                      <a:r>
                        <a:rPr kumimoji="0" lang="fr-FR" altLang="fr-FR" sz="1200" b="0" i="0" u="none" strike="noStrike" cap="none" normalizeH="0" baseline="0" dirty="0" smtClean="0">
                          <a:ln>
                            <a:noFill/>
                          </a:ln>
                          <a:solidFill>
                            <a:srgbClr val="C00000"/>
                          </a:solidFill>
                          <a:effectLst/>
                          <a:latin typeface="Comic Sans MS" pitchFamily="66" charset="0"/>
                          <a:cs typeface="Times New Roman" pitchFamily="18" charset="0"/>
                        </a:rPr>
                        <a:t>Efforts importants non prévus par la procédure de déco !</a:t>
                      </a:r>
                      <a:endParaRPr kumimoji="0" lang="fr-FR" altLang="fr-FR" sz="1800" b="0" i="0" u="none" strike="noStrike" cap="none" normalizeH="0" baseline="0" dirty="0" smtClean="0">
                        <a:ln>
                          <a:noFill/>
                        </a:ln>
                        <a:solidFill>
                          <a:srgbClr val="C00000"/>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35000">
                          <a:srgbClr val="FFFF66">
                            <a:gamma/>
                            <a:shade val="70196"/>
                            <a:invGamma/>
                            <a:alpha val="38000"/>
                          </a:srgbClr>
                        </a:gs>
                        <a:gs pos="35000">
                          <a:srgbClr val="FFFF66"/>
                        </a:gs>
                        <a:gs pos="100000">
                          <a:srgbClr val="FFFF99"/>
                        </a:gs>
                      </a:gsLst>
                      <a:lin ang="5400000" scaled="1"/>
                      <a:tileRect/>
                    </a:grad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defRPr/>
                      </a:pPr>
                      <a:r>
                        <a:rPr lang="fr-FR" sz="1200" b="1" kern="1200" dirty="0" smtClean="0">
                          <a:solidFill>
                            <a:schemeClr val="tx1"/>
                          </a:solidFill>
                          <a:latin typeface="Comic Sans MS" pitchFamily="66" charset="0"/>
                          <a:ea typeface="+mn-ea"/>
                          <a:cs typeface="Arial" pitchFamily="34" charset="0"/>
                        </a:rPr>
                        <a:t>⇗ </a:t>
                      </a: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rythme respiratoire </a:t>
                      </a:r>
                      <a:r>
                        <a:rPr lang="fr-FR" sz="1200" b="1" kern="1200" dirty="0" smtClean="0">
                          <a:solidFill>
                            <a:schemeClr val="tx1"/>
                          </a:solidFill>
                          <a:latin typeface="Comic Sans MS" pitchFamily="66" charset="0"/>
                          <a:ea typeface="+mn-ea"/>
                          <a:cs typeface="Arial" pitchFamily="34" charset="0"/>
                        </a:rPr>
                        <a:t>⇗ </a:t>
                      </a: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Débit sanguin </a:t>
                      </a:r>
                      <a:r>
                        <a:rPr lang="fr-FR" altLang="fr-FR" sz="1200" dirty="0" smtClean="0">
                          <a:latin typeface="Wingdings" pitchFamily="2" charset="2"/>
                        </a:rPr>
                        <a:t>ð </a:t>
                      </a: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perfusion </a:t>
                      </a:r>
                      <a:r>
                        <a:rPr lang="fr-FR" sz="1200" b="1" kern="1200" dirty="0" smtClean="0">
                          <a:solidFill>
                            <a:schemeClr val="tx1"/>
                          </a:solidFill>
                          <a:latin typeface="Comic Sans MS" pitchFamily="66" charset="0"/>
                          <a:ea typeface="+mn-ea"/>
                          <a:cs typeface="Arial" pitchFamily="34" charset="0"/>
                        </a:rPr>
                        <a:t>⇗ </a:t>
                      </a:r>
                      <a:r>
                        <a:rPr lang="fr-FR" sz="1200" b="0" kern="1200" dirty="0" smtClean="0">
                          <a:solidFill>
                            <a:schemeClr val="tx1"/>
                          </a:solidFill>
                          <a:latin typeface="Comic Sans MS" pitchFamily="66" charset="0"/>
                          <a:ea typeface="+mn-ea"/>
                          <a:cs typeface="Arial" pitchFamily="34" charset="0"/>
                        </a:rPr>
                        <a:t>&amp;</a:t>
                      </a:r>
                      <a:r>
                        <a:rPr lang="fr-FR" sz="1200" b="1" kern="1200" dirty="0" smtClean="0">
                          <a:solidFill>
                            <a:schemeClr val="tx1"/>
                          </a:solidFill>
                          <a:latin typeface="Comic Sans MS" pitchFamily="66" charset="0"/>
                          <a:ea typeface="+mn-ea"/>
                          <a:cs typeface="Arial" pitchFamily="34" charset="0"/>
                        </a:rPr>
                        <a:t> </a:t>
                      </a:r>
                      <a:r>
                        <a:rPr kumimoji="0" lang="fr-FR" altLang="fr-FR" sz="1200" b="0" i="0" u="none" strike="noStrike" kern="1200" cap="none" normalizeH="0" baseline="0" dirty="0" smtClean="0">
                          <a:ln>
                            <a:noFill/>
                          </a:ln>
                          <a:solidFill>
                            <a:schemeClr val="tx1"/>
                          </a:solidFill>
                          <a:effectLst/>
                          <a:latin typeface="Comic Sans MS" pitchFamily="66" charset="0"/>
                          <a:ea typeface="+mn-ea"/>
                          <a:cs typeface="Times New Roman" pitchFamily="18" charset="0"/>
                        </a:rPr>
                        <a:t>⇗ échanges gazeux par diffusion : </a:t>
                      </a:r>
                      <a:r>
                        <a:rPr kumimoji="0" lang="fr-FR" altLang="fr-FR" sz="1200" b="1" i="0" u="none" strike="noStrike" kern="1200" cap="none" normalizeH="0" baseline="0" dirty="0" smtClean="0">
                          <a:ln>
                            <a:noFill/>
                          </a:ln>
                          <a:solidFill>
                            <a:srgbClr val="C00000"/>
                          </a:solidFill>
                          <a:effectLst/>
                          <a:latin typeface="Comic Sans MS" pitchFamily="66" charset="0"/>
                          <a:ea typeface="+mn-ea"/>
                          <a:cs typeface="Times New Roman" pitchFamily="18" charset="0"/>
                        </a:rPr>
                        <a:t>Remplissage accéléré</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35000">
                          <a:srgbClr val="FFFF66">
                            <a:gamma/>
                            <a:shade val="70196"/>
                            <a:invGamma/>
                            <a:alpha val="38000"/>
                          </a:srgbClr>
                        </a:gs>
                        <a:gs pos="35000">
                          <a:srgbClr val="FFFF66"/>
                        </a:gs>
                        <a:gs pos="100000">
                          <a:srgbClr val="FFFF99"/>
                        </a:gs>
                      </a:gsLst>
                      <a:lin ang="5400000" scaled="1"/>
                      <a:tileRect/>
                    </a:gradFill>
                  </a:tcPr>
                </a:tc>
              </a:tr>
              <a:tr h="468000">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tab pos="449263" algn="r"/>
                        </a:tabLst>
                      </a:pPr>
                      <a:r>
                        <a:rPr kumimoji="0" lang="fr-FR" altLang="fr-FR" sz="1400" b="1" i="0" u="none" strike="noStrike" cap="none" normalizeH="0" baseline="0" dirty="0" smtClean="0">
                          <a:ln>
                            <a:noFill/>
                          </a:ln>
                          <a:solidFill>
                            <a:schemeClr val="tx1"/>
                          </a:solidFill>
                          <a:effectLst/>
                          <a:latin typeface="Comic Sans MS" pitchFamily="66" charset="0"/>
                          <a:cs typeface="Times New Roman" pitchFamily="18" charset="0"/>
                        </a:rPr>
                        <a:t>Température </a:t>
                      </a:r>
                      <a:endParaRPr kumimoji="0" lang="fr-FR" altLang="fr-FR" sz="20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Température corps humain </a:t>
                      </a:r>
                    </a:p>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(régulée à ~37°C)</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La température diminue (hypothermie)</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3789">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tab pos="449263" algn="r"/>
                        </a:tabLst>
                      </a:pPr>
                      <a:r>
                        <a:rPr kumimoji="0" lang="fr-FR" altLang="fr-FR" sz="1400" b="1" i="0" u="none" strike="noStrike" cap="none" normalizeH="0" baseline="0" dirty="0" smtClean="0">
                          <a:ln>
                            <a:noFill/>
                          </a:ln>
                          <a:solidFill>
                            <a:schemeClr val="tx1"/>
                          </a:solidFill>
                          <a:effectLst/>
                          <a:latin typeface="Comic Sans MS" pitchFamily="66" charset="0"/>
                          <a:cs typeface="Times New Roman" pitchFamily="18" charset="0"/>
                        </a:rPr>
                        <a:t>Nature du gaz</a:t>
                      </a:r>
                      <a:endParaRPr kumimoji="0" lang="fr-FR" altLang="fr-FR" sz="20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Gaz dissous = diluant = Azote</a:t>
                      </a:r>
                    </a:p>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 Hélium si trimix)</a:t>
                      </a:r>
                    </a:p>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N2: Air = 80% – </a:t>
                      </a:r>
                      <a:r>
                        <a:rPr kumimoji="0" lang="fr-FR" altLang="fr-FR" sz="1200" b="0" i="0" u="none" strike="noStrike" cap="none" normalizeH="0" baseline="0" dirty="0" err="1" smtClean="0">
                          <a:ln>
                            <a:noFill/>
                          </a:ln>
                          <a:solidFill>
                            <a:schemeClr val="tx1"/>
                          </a:solidFill>
                          <a:effectLst/>
                          <a:latin typeface="Comic Sans MS" pitchFamily="66" charset="0"/>
                          <a:cs typeface="Times New Roman" pitchFamily="18" charset="0"/>
                        </a:rPr>
                        <a:t>Nitrox</a:t>
                      </a: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 </a:t>
                      </a:r>
                      <a:r>
                        <a:rPr kumimoji="0" lang="fr-FR" altLang="fr-FR" sz="1400" b="0" i="0" u="none" strike="noStrike" cap="none" normalizeH="0" baseline="0" dirty="0" smtClean="0">
                          <a:ln>
                            <a:noFill/>
                          </a:ln>
                          <a:solidFill>
                            <a:schemeClr val="tx1"/>
                          </a:solidFill>
                          <a:effectLst/>
                          <a:latin typeface="Comic Sans MS" pitchFamily="66" charset="0"/>
                          <a:cs typeface="Times New Roman" pitchFamily="18" charset="0"/>
                        </a:rPr>
                        <a:t>&lt;</a:t>
                      </a: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 80% </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La solubilité </a:t>
                      </a:r>
                      <a:r>
                        <a:rPr lang="fr-FR" sz="1200" b="1" kern="1200" dirty="0">
                          <a:solidFill>
                            <a:schemeClr val="tx1"/>
                          </a:solidFill>
                          <a:latin typeface="Comic Sans MS" pitchFamily="66" charset="0"/>
                          <a:ea typeface="+mn-ea"/>
                          <a:cs typeface="Arial" pitchFamily="34" charset="0"/>
                        </a:rPr>
                        <a:t>⇗</a:t>
                      </a:r>
                      <a:r>
                        <a:rPr lang="fr-FR" sz="1200" kern="1200" dirty="0" smtClean="0">
                          <a:solidFill>
                            <a:schemeClr val="tx1"/>
                          </a:solidFill>
                          <a:latin typeface="Comic Sans MS" pitchFamily="66" charset="0"/>
                          <a:ea typeface="+mn-ea"/>
                          <a:cs typeface="Arial" pitchFamily="34" charset="0"/>
                        </a:rPr>
                        <a:t> :</a:t>
                      </a:r>
                      <a:r>
                        <a:rPr lang="fr-FR" sz="1200" kern="1200" baseline="0" dirty="0" smtClean="0">
                          <a:solidFill>
                            <a:schemeClr val="tx1"/>
                          </a:solidFill>
                          <a:latin typeface="Comic Sans MS" pitchFamily="66" charset="0"/>
                          <a:ea typeface="+mn-ea"/>
                          <a:cs typeface="Arial" pitchFamily="34" charset="0"/>
                        </a:rPr>
                        <a:t> </a:t>
                      </a:r>
                      <a:r>
                        <a:rPr kumimoji="0" lang="fr-FR" sz="1200" b="0" i="0" u="none" strike="noStrike" kern="1200" cap="none" normalizeH="0" baseline="0" dirty="0" smtClean="0">
                          <a:ln>
                            <a:noFill/>
                          </a:ln>
                          <a:solidFill>
                            <a:schemeClr val="tx1"/>
                          </a:solidFill>
                          <a:effectLst/>
                          <a:latin typeface="Comic Sans MS" pitchFamily="66" charset="0"/>
                          <a:ea typeface="+mn-ea"/>
                          <a:cs typeface="Times New Roman" pitchFamily="18" charset="0"/>
                        </a:rPr>
                        <a:t>celle </a:t>
                      </a: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de l’azote est supérieure à celle de l’hélium (corrélation avec l’effet narcotique ?)</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40128">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tab pos="449263" algn="r"/>
                        </a:tabLst>
                      </a:pPr>
                      <a:r>
                        <a:rPr kumimoji="0" lang="fr-FR" altLang="fr-FR" sz="1400" b="1" i="0" u="none" strike="noStrike" cap="none" normalizeH="0" baseline="0" dirty="0" smtClean="0">
                          <a:ln>
                            <a:noFill/>
                          </a:ln>
                          <a:solidFill>
                            <a:schemeClr val="tx1"/>
                          </a:solidFill>
                          <a:effectLst/>
                          <a:latin typeface="Comic Sans MS" pitchFamily="66" charset="0"/>
                          <a:cs typeface="Times New Roman" pitchFamily="18" charset="0"/>
                        </a:rPr>
                        <a:t>Nature du liquide</a:t>
                      </a:r>
                      <a:endParaRPr kumimoji="0" lang="fr-FR" altLang="fr-FR" sz="20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Le corps humain : ~ 65% d’eau – </a:t>
                      </a:r>
                    </a:p>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la répartition diffère selon les tissus </a:t>
                      </a:r>
                    </a:p>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r>
                        <a:rPr kumimoji="0" lang="fr-FR" altLang="fr-FR" sz="1200" b="0" i="0" u="none" strike="noStrike" cap="none" normalizeH="0" baseline="0" dirty="0" smtClean="0">
                          <a:ln>
                            <a:noFill/>
                          </a:ln>
                          <a:solidFill>
                            <a:srgbClr val="C00000"/>
                          </a:solidFill>
                          <a:effectLst/>
                          <a:latin typeface="Comic Sans MS" pitchFamily="66" charset="0"/>
                          <a:cs typeface="Times New Roman" pitchFamily="18" charset="0"/>
                        </a:rPr>
                        <a:t>Attention surcharge pondérale</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49263" algn="r"/>
                        </a:tabLst>
                      </a:pP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La solubilité </a:t>
                      </a:r>
                      <a:r>
                        <a:rPr lang="fr-FR" sz="1200" b="1" kern="1200" dirty="0" smtClean="0">
                          <a:solidFill>
                            <a:schemeClr val="tx1"/>
                          </a:solidFill>
                          <a:latin typeface="Comic Sans MS" pitchFamily="66" charset="0"/>
                          <a:ea typeface="+mn-ea"/>
                          <a:cs typeface="Arial" pitchFamily="34" charset="0"/>
                        </a:rPr>
                        <a:t>⇗</a:t>
                      </a:r>
                      <a:r>
                        <a:rPr lang="fr-FR" sz="1200" kern="1200" dirty="0" smtClean="0">
                          <a:solidFill>
                            <a:schemeClr val="tx1"/>
                          </a:solidFill>
                          <a:latin typeface="Comic Sans MS" pitchFamily="66" charset="0"/>
                          <a:ea typeface="+mn-ea"/>
                          <a:cs typeface="Arial" pitchFamily="34" charset="0"/>
                        </a:rPr>
                        <a:t> :</a:t>
                      </a:r>
                      <a:r>
                        <a:rPr lang="fr-FR" sz="1200" kern="1200" baseline="0" dirty="0" smtClean="0">
                          <a:solidFill>
                            <a:schemeClr val="tx1"/>
                          </a:solidFill>
                          <a:latin typeface="Comic Sans MS" pitchFamily="66" charset="0"/>
                          <a:ea typeface="+mn-ea"/>
                          <a:cs typeface="Arial" pitchFamily="34" charset="0"/>
                        </a:rPr>
                        <a:t> </a:t>
                      </a: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La solubilité de l’azote n’est pas identique dans tous les tissus (plasma, graisse…)</a:t>
                      </a:r>
                      <a:endParaRPr kumimoji="0" lang="fr-FR" altLang="fr-FR" sz="1800" b="0" i="0" u="none" strike="noStrike" cap="none" normalizeH="0" baseline="0" dirty="0" smtClean="0">
                        <a:ln>
                          <a:noFill/>
                        </a:ln>
                        <a:solidFill>
                          <a:schemeClr val="tx1"/>
                        </a:solidFill>
                        <a:effectLst/>
                        <a:latin typeface="Comic Sans MS" pitchFamily="66"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7686">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tab pos="449263" algn="r"/>
                        </a:tabLst>
                      </a:pPr>
                      <a:r>
                        <a:rPr kumimoji="0" lang="fr-FR" altLang="fr-FR" sz="1400" b="1" i="0" u="none" strike="noStrike" cap="none" normalizeH="0" baseline="0" dirty="0" smtClean="0">
                          <a:ln>
                            <a:noFill/>
                          </a:ln>
                          <a:solidFill>
                            <a:schemeClr val="tx1"/>
                          </a:solidFill>
                          <a:effectLst/>
                          <a:latin typeface="Comic Sans MS" pitchFamily="66" charset="0"/>
                          <a:cs typeface="Times New Roman" pitchFamily="18" charset="0"/>
                        </a:rPr>
                        <a:t>Surface de contact</a:t>
                      </a:r>
                      <a:endParaRPr kumimoji="0" lang="fr-FR" altLang="fr-FR" sz="20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449263" algn="r"/>
                        </a:tabLst>
                      </a:pP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Poumons – tissus physiologiques plus ou moins bien vascularisés</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tabLst>
                          <a:tab pos="449263" algn="r"/>
                        </a:tabLst>
                        <a:defRPr sz="2800">
                          <a:solidFill>
                            <a:schemeClr val="tx1"/>
                          </a:solidFill>
                          <a:latin typeface="Arial" pitchFamily="34" charset="0"/>
                          <a:cs typeface="Arial" pitchFamily="34" charset="0"/>
                        </a:defRPr>
                      </a:lvl1pPr>
                      <a:lvl2pPr marL="742950" indent="-285750" eaLnBrk="0" hangingPunct="0">
                        <a:spcBef>
                          <a:spcPct val="20000"/>
                        </a:spcBef>
                        <a:tabLst>
                          <a:tab pos="449263" algn="r"/>
                        </a:tabLst>
                        <a:defRPr sz="2400">
                          <a:solidFill>
                            <a:schemeClr val="tx1"/>
                          </a:solidFill>
                          <a:latin typeface="Arial" pitchFamily="34" charset="0"/>
                          <a:cs typeface="Arial" pitchFamily="34" charset="0"/>
                        </a:defRPr>
                      </a:lvl2pPr>
                      <a:lvl3pPr marL="1143000" indent="-228600" eaLnBrk="0" hangingPunct="0">
                        <a:spcBef>
                          <a:spcPct val="20000"/>
                        </a:spcBef>
                        <a:tabLst>
                          <a:tab pos="449263" algn="r"/>
                        </a:tabLst>
                        <a:defRPr sz="2000">
                          <a:solidFill>
                            <a:schemeClr val="tx1"/>
                          </a:solidFill>
                          <a:latin typeface="Arial" pitchFamily="34" charset="0"/>
                          <a:cs typeface="Arial" pitchFamily="34" charset="0"/>
                        </a:defRPr>
                      </a:lvl3pPr>
                      <a:lvl4pPr marL="1600200" indent="-228600" eaLnBrk="0" hangingPunct="0">
                        <a:spcBef>
                          <a:spcPct val="20000"/>
                        </a:spcBef>
                        <a:tabLst>
                          <a:tab pos="449263" algn="r"/>
                        </a:tabLst>
                        <a:defRPr>
                          <a:solidFill>
                            <a:schemeClr val="tx1"/>
                          </a:solidFill>
                          <a:latin typeface="Arial" pitchFamily="34" charset="0"/>
                          <a:cs typeface="Arial" pitchFamily="34" charset="0"/>
                        </a:defRPr>
                      </a:lvl4pPr>
                      <a:lvl5pPr marL="2057400" indent="-228600" eaLnBrk="0" hangingPunct="0">
                        <a:spcBef>
                          <a:spcPct val="20000"/>
                        </a:spcBef>
                        <a:tabLst>
                          <a:tab pos="449263" algn="r"/>
                        </a:tabLst>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tabLst>
                          <a:tab pos="449263" algn="r"/>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49263" algn="r"/>
                        </a:tabLst>
                        <a:defRPr/>
                      </a:pP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La vascularisation </a:t>
                      </a:r>
                      <a:r>
                        <a:rPr lang="fr-FR" sz="1200" b="1" kern="1200" dirty="0" smtClean="0">
                          <a:solidFill>
                            <a:schemeClr val="tx1"/>
                          </a:solidFill>
                          <a:latin typeface="Comic Sans MS" pitchFamily="66" charset="0"/>
                          <a:ea typeface="+mn-ea"/>
                          <a:cs typeface="Arial" pitchFamily="34" charset="0"/>
                        </a:rPr>
                        <a:t>⇗ </a:t>
                      </a:r>
                      <a:r>
                        <a:rPr lang="fr-FR" sz="1200" b="0" kern="1200" dirty="0" smtClean="0">
                          <a:solidFill>
                            <a:schemeClr val="tx1"/>
                          </a:solidFill>
                          <a:latin typeface="Comic Sans MS" pitchFamily="66" charset="0"/>
                          <a:ea typeface="+mn-ea"/>
                          <a:cs typeface="Arial" pitchFamily="34" charset="0"/>
                        </a:rPr>
                        <a:t>:</a:t>
                      </a:r>
                      <a:r>
                        <a:rPr lang="fr-FR" sz="1200" b="1" kern="1200" dirty="0" smtClean="0">
                          <a:solidFill>
                            <a:schemeClr val="tx1"/>
                          </a:solidFill>
                          <a:latin typeface="Comic Sans MS" pitchFamily="66" charset="0"/>
                          <a:ea typeface="+mn-ea"/>
                          <a:cs typeface="Arial" pitchFamily="34" charset="0"/>
                        </a:rPr>
                        <a:t> </a:t>
                      </a:r>
                      <a:r>
                        <a:rPr kumimoji="0" lang="fr-FR" altLang="fr-FR" sz="1200" b="0" i="0" u="none" strike="noStrike" cap="none" normalizeH="0" baseline="0" dirty="0" smtClean="0">
                          <a:ln>
                            <a:noFill/>
                          </a:ln>
                          <a:solidFill>
                            <a:schemeClr val="tx1"/>
                          </a:solidFill>
                          <a:effectLst/>
                          <a:latin typeface="Comic Sans MS" pitchFamily="66" charset="0"/>
                          <a:cs typeface="Times New Roman" pitchFamily="18" charset="0"/>
                        </a:rPr>
                        <a:t>La vitesse de diffusion </a:t>
                      </a:r>
                      <a:r>
                        <a:rPr lang="fr-FR" sz="1400" b="1" kern="1200" dirty="0" smtClean="0">
                          <a:solidFill>
                            <a:schemeClr val="tx1"/>
                          </a:solidFill>
                          <a:latin typeface="Comic Sans MS" pitchFamily="66" charset="0"/>
                          <a:ea typeface="+mn-ea"/>
                          <a:cs typeface="Arial" pitchFamily="34" charset="0"/>
                        </a:rPr>
                        <a:t>⇗</a:t>
                      </a:r>
                      <a:r>
                        <a:rPr lang="fr-FR" sz="1400" kern="1200" dirty="0" smtClean="0">
                          <a:solidFill>
                            <a:schemeClr val="tx1"/>
                          </a:solidFill>
                          <a:latin typeface="Comic Sans MS" pitchFamily="66" charset="0"/>
                          <a:ea typeface="+mn-ea"/>
                          <a:cs typeface="Arial" pitchFamily="34" charset="0"/>
                        </a:rPr>
                        <a:t> </a:t>
                      </a:r>
                      <a:r>
                        <a:rPr kumimoji="0" lang="fr-FR" sz="1200" b="0" i="0" u="none" strike="noStrike" kern="1200" cap="none" normalizeH="0" baseline="0" dirty="0" smtClean="0">
                          <a:ln>
                            <a:noFill/>
                          </a:ln>
                          <a:solidFill>
                            <a:schemeClr val="tx1"/>
                          </a:solidFill>
                          <a:effectLst/>
                          <a:latin typeface="Comic Sans MS" pitchFamily="66" charset="0"/>
                          <a:ea typeface="+mn-ea"/>
                          <a:cs typeface="Times New Roman" pitchFamily="18" charset="0"/>
                        </a:rPr>
                        <a:t>pour les tissus mieux perfusés</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
        <p:nvSpPr>
          <p:cNvPr id="30761" name="Text Box 44"/>
          <p:cNvSpPr txBox="1">
            <a:spLocks noChangeArrowheads="1"/>
          </p:cNvSpPr>
          <p:nvPr/>
        </p:nvSpPr>
        <p:spPr bwMode="auto">
          <a:xfrm>
            <a:off x="519113" y="6105525"/>
            <a:ext cx="466826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fr-FR" altLang="fr-FR" sz="1200" i="1" dirty="0">
                <a:latin typeface="Verdana" pitchFamily="34" charset="0"/>
              </a:rPr>
              <a:t>Surligné jaune : les facteurs </a:t>
            </a:r>
            <a:r>
              <a:rPr lang="fr-FR" altLang="fr-FR" sz="1200" i="1" dirty="0" smtClean="0">
                <a:latin typeface="Verdana" pitchFamily="34" charset="0"/>
              </a:rPr>
              <a:t>variables pendant la plongée</a:t>
            </a:r>
            <a:endParaRPr lang="fr-FR" altLang="fr-FR" sz="1200" i="1" dirty="0">
              <a:latin typeface="Verdana" pitchFamily="34" charset="0"/>
            </a:endParaRPr>
          </a:p>
        </p:txBody>
      </p:sp>
      <p:sp>
        <p:nvSpPr>
          <p:cNvPr id="2" name="Espace réservé de la date 1"/>
          <p:cNvSpPr>
            <a:spLocks noGrp="1"/>
          </p:cNvSpPr>
          <p:nvPr>
            <p:ph type="dt" sz="quarter" idx="10"/>
          </p:nvPr>
        </p:nvSpPr>
        <p:spPr/>
        <p:txBody>
          <a:bodyPr/>
          <a:lstStyle/>
          <a:p>
            <a:pPr>
              <a:defRPr/>
            </a:pPr>
            <a:r>
              <a:rPr lang="fr-FR" smtClean="0"/>
              <a:t>22/01/2022</a:t>
            </a:r>
            <a:endParaRPr lang="fr-FR" dirty="0"/>
          </a:p>
        </p:txBody>
      </p:sp>
      <p:sp>
        <p:nvSpPr>
          <p:cNvPr id="3" name="Espace réservé du pied de page 2"/>
          <p:cNvSpPr>
            <a:spLocks noGrp="1"/>
          </p:cNvSpPr>
          <p:nvPr>
            <p:ph type="ftr" sz="quarter" idx="11"/>
          </p:nvPr>
        </p:nvSpPr>
        <p:spPr/>
        <p:txBody>
          <a:bodyPr/>
          <a:lstStyle/>
          <a:p>
            <a:pPr>
              <a:defRPr/>
            </a:pPr>
            <a:r>
              <a:rPr lang="fr-FR" dirty="0"/>
              <a:t>Alain BERTRAND - Formation GP Codep01</a:t>
            </a:r>
          </a:p>
        </p:txBody>
      </p:sp>
      <p:sp>
        <p:nvSpPr>
          <p:cNvPr id="4" name="Espace réservé du numéro de diapositive 3"/>
          <p:cNvSpPr>
            <a:spLocks noGrp="1"/>
          </p:cNvSpPr>
          <p:nvPr>
            <p:ph type="sldNum" sz="quarter" idx="12"/>
          </p:nvPr>
        </p:nvSpPr>
        <p:spPr/>
        <p:txBody>
          <a:bodyPr/>
          <a:lstStyle/>
          <a:p>
            <a:pPr>
              <a:defRPr/>
            </a:pPr>
            <a:fld id="{8B82058D-D8FF-48CE-BAC7-28C25926D79D}" type="slidenum">
              <a:rPr lang="fr-FR" smtClean="0"/>
              <a:pPr>
                <a:defRPr/>
              </a:pPr>
              <a:t>12</a:t>
            </a:fld>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79838" y="3933825"/>
            <a:ext cx="4936388" cy="24367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699" name="Titre 1"/>
          <p:cNvSpPr>
            <a:spLocks noGrp="1"/>
          </p:cNvSpPr>
          <p:nvPr>
            <p:ph type="title"/>
          </p:nvPr>
        </p:nvSpPr>
        <p:spPr/>
        <p:txBody>
          <a:bodyPr/>
          <a:lstStyle/>
          <a:p>
            <a:pPr eaLnBrk="1" hangingPunct="1"/>
            <a:r>
              <a:rPr lang="fr-FR" altLang="fr-FR" dirty="0" smtClean="0"/>
              <a:t>La problématique: </a:t>
            </a:r>
            <a:br>
              <a:rPr lang="fr-FR" altLang="fr-FR" dirty="0" smtClean="0"/>
            </a:br>
            <a:r>
              <a:rPr lang="fr-FR" altLang="fr-FR" sz="3200" dirty="0" smtClean="0"/>
              <a:t>passer de la physiologie au calcul</a:t>
            </a:r>
            <a:endParaRPr lang="fr-FR" altLang="fr-FR" dirty="0" smtClean="0"/>
          </a:p>
        </p:txBody>
      </p:sp>
      <p:sp>
        <p:nvSpPr>
          <p:cNvPr id="3" name="Espace réservé du contenu 2"/>
          <p:cNvSpPr>
            <a:spLocks noGrp="1"/>
          </p:cNvSpPr>
          <p:nvPr>
            <p:ph idx="1"/>
          </p:nvPr>
        </p:nvSpPr>
        <p:spPr>
          <a:xfrm>
            <a:off x="457200" y="1600200"/>
            <a:ext cx="8352000" cy="2412000"/>
          </a:xfrm>
        </p:spPr>
        <p:txBody>
          <a:bodyPr rtlCol="0">
            <a:normAutofit fontScale="55000" lnSpcReduction="20000"/>
          </a:bodyPr>
          <a:lstStyle/>
          <a:p>
            <a:pPr marL="0" indent="0" algn="ctr" eaLnBrk="1" fontAlgn="auto" hangingPunct="1">
              <a:spcAft>
                <a:spcPts val="0"/>
              </a:spcAft>
              <a:buNone/>
              <a:defRPr/>
            </a:pPr>
            <a:r>
              <a:rPr lang="fr-FR" altLang="fr-FR" sz="3600" dirty="0" smtClean="0">
                <a:latin typeface="Wingdings" panose="05000000000000000000" pitchFamily="2" charset="2"/>
              </a:rPr>
              <a:t>ð</a:t>
            </a:r>
            <a:r>
              <a:rPr lang="fr-FR" sz="3600" dirty="0" smtClean="0"/>
              <a:t> </a:t>
            </a:r>
            <a:r>
              <a:rPr lang="fr-FR" sz="3600" dirty="0"/>
              <a:t>Établir un </a:t>
            </a:r>
            <a:r>
              <a:rPr lang="fr-FR" sz="3600" b="1" dirty="0">
                <a:solidFill>
                  <a:srgbClr val="C00000"/>
                </a:solidFill>
              </a:rPr>
              <a:t>modèle</a:t>
            </a:r>
            <a:r>
              <a:rPr lang="fr-FR" sz="3600" dirty="0">
                <a:solidFill>
                  <a:srgbClr val="C00000"/>
                </a:solidFill>
              </a:rPr>
              <a:t> </a:t>
            </a:r>
            <a:endParaRPr lang="fr-FR" sz="2500" dirty="0" smtClean="0"/>
          </a:p>
          <a:p>
            <a:pPr eaLnBrk="1" fontAlgn="auto" hangingPunct="1">
              <a:spcAft>
                <a:spcPts val="0"/>
              </a:spcAft>
              <a:buNone/>
              <a:defRPr/>
            </a:pPr>
            <a:r>
              <a:rPr lang="fr-FR" sz="3400" dirty="0" smtClean="0"/>
              <a:t>Modèle = </a:t>
            </a:r>
          </a:p>
          <a:p>
            <a:pPr eaLnBrk="1" fontAlgn="auto" hangingPunct="1">
              <a:spcAft>
                <a:spcPts val="0"/>
              </a:spcAft>
              <a:buFont typeface="Arial" panose="020B0604020202020204" pitchFamily="34" charset="0"/>
              <a:buChar char="•"/>
              <a:defRPr/>
            </a:pPr>
            <a:r>
              <a:rPr lang="fr-FR" sz="3400" dirty="0" smtClean="0"/>
              <a:t>outil </a:t>
            </a:r>
            <a:r>
              <a:rPr lang="fr-FR" sz="3400" b="1" u="sng" dirty="0" smtClean="0"/>
              <a:t>simplificateur</a:t>
            </a:r>
            <a:r>
              <a:rPr lang="fr-FR" sz="3400" dirty="0" smtClean="0"/>
              <a:t> d’une réalité complexe </a:t>
            </a:r>
          </a:p>
          <a:p>
            <a:pPr eaLnBrk="1" fontAlgn="auto" hangingPunct="1">
              <a:spcAft>
                <a:spcPts val="0"/>
              </a:spcAft>
              <a:buFont typeface="Arial" panose="020B0604020202020204" pitchFamily="34" charset="0"/>
              <a:buChar char="•"/>
              <a:defRPr/>
            </a:pPr>
            <a:r>
              <a:rPr lang="fr-FR" sz="3400" dirty="0" smtClean="0"/>
              <a:t>Outil « mathématique » permettant la représentation et l’approche de phénomènes physiques et physiologique.</a:t>
            </a:r>
          </a:p>
          <a:p>
            <a:pPr eaLnBrk="1" fontAlgn="auto" hangingPunct="1">
              <a:spcAft>
                <a:spcPts val="0"/>
              </a:spcAft>
              <a:buFont typeface="Arial" panose="020B0604020202020204" pitchFamily="34" charset="0"/>
              <a:buChar char="•"/>
              <a:defRPr/>
            </a:pPr>
            <a:r>
              <a:rPr lang="fr-FR" sz="3400" dirty="0" smtClean="0"/>
              <a:t>Traduction </a:t>
            </a:r>
            <a:r>
              <a:rPr lang="fr-FR" sz="3400" b="1" u="sng" dirty="0" smtClean="0"/>
              <a:t>imparfaite</a:t>
            </a:r>
            <a:r>
              <a:rPr lang="fr-FR" sz="3400" dirty="0" smtClean="0"/>
              <a:t> de la réalité physiologique</a:t>
            </a:r>
          </a:p>
          <a:p>
            <a:pPr eaLnBrk="1" fontAlgn="auto" hangingPunct="1">
              <a:spcAft>
                <a:spcPts val="0"/>
              </a:spcAft>
              <a:buNone/>
              <a:defRPr/>
            </a:pPr>
            <a:endParaRPr lang="fr-FR" sz="3400" dirty="0" smtClean="0"/>
          </a:p>
          <a:p>
            <a:pPr eaLnBrk="1" fontAlgn="auto" hangingPunct="1">
              <a:spcAft>
                <a:spcPts val="0"/>
              </a:spcAft>
              <a:buNone/>
              <a:defRPr/>
            </a:pPr>
            <a:r>
              <a:rPr lang="fr-FR" sz="3400" dirty="0" smtClean="0"/>
              <a:t>Repose sur la loi de Henry </a:t>
            </a:r>
          </a:p>
        </p:txBody>
      </p:sp>
      <p:sp>
        <p:nvSpPr>
          <p:cNvPr id="6" name="Espace réservé de la date 5"/>
          <p:cNvSpPr>
            <a:spLocks noGrp="1"/>
          </p:cNvSpPr>
          <p:nvPr>
            <p:ph type="dt" sz="quarter" idx="10"/>
          </p:nvPr>
        </p:nvSpPr>
        <p:spPr/>
        <p:txBody>
          <a:bodyPr/>
          <a:lstStyle/>
          <a:p>
            <a:pPr>
              <a:defRPr/>
            </a:pPr>
            <a:r>
              <a:rPr lang="fr-FR" smtClean="0"/>
              <a:t>22/01/2022</a:t>
            </a:r>
            <a:endParaRPr lang="fr-FR"/>
          </a:p>
        </p:txBody>
      </p:sp>
      <p:sp>
        <p:nvSpPr>
          <p:cNvPr id="7" name="Espace réservé du numéro de diapositive 6"/>
          <p:cNvSpPr>
            <a:spLocks noGrp="1"/>
          </p:cNvSpPr>
          <p:nvPr>
            <p:ph type="sldNum" sz="quarter" idx="12"/>
          </p:nvPr>
        </p:nvSpPr>
        <p:spPr/>
        <p:txBody>
          <a:bodyPr/>
          <a:lstStyle/>
          <a:p>
            <a:pPr>
              <a:defRPr/>
            </a:pPr>
            <a:fld id="{74CEC869-6589-43A0-9559-A20B16EFEA65}" type="slidenum">
              <a:rPr lang="fr-FR"/>
              <a:pPr>
                <a:defRPr/>
              </a:pPr>
              <a:t>13</a:t>
            </a:fld>
            <a:endParaRPr lang="fr-FR"/>
          </a:p>
        </p:txBody>
      </p:sp>
      <p:sp>
        <p:nvSpPr>
          <p:cNvPr id="8" name="Espace réservé du pied de page 7"/>
          <p:cNvSpPr>
            <a:spLocks noGrp="1"/>
          </p:cNvSpPr>
          <p:nvPr>
            <p:ph type="ftr" sz="quarter" idx="11"/>
          </p:nvPr>
        </p:nvSpPr>
        <p:spPr/>
        <p:txBody>
          <a:bodyPr/>
          <a:lstStyle/>
          <a:p>
            <a:pPr>
              <a:defRPr/>
            </a:pPr>
            <a:r>
              <a:rPr lang="fr-FR" smtClean="0"/>
              <a:t>Alain BERTRAND - Formation GP Codep01</a:t>
            </a:r>
            <a:endParaRPr lang="fr-FR" dirty="0"/>
          </a:p>
        </p:txBody>
      </p:sp>
      <p:sp>
        <p:nvSpPr>
          <p:cNvPr id="9" name="ZoneTexte 8"/>
          <p:cNvSpPr txBox="1"/>
          <p:nvPr/>
        </p:nvSpPr>
        <p:spPr>
          <a:xfrm>
            <a:off x="323529" y="4038972"/>
            <a:ext cx="3456384" cy="2308324"/>
          </a:xfrm>
          <a:prstGeom prst="rect">
            <a:avLst/>
          </a:prstGeom>
          <a:noFill/>
        </p:spPr>
        <p:txBody>
          <a:bodyPr wrap="square" rtlCol="0">
            <a:spAutoFit/>
          </a:bodyPr>
          <a:lstStyle/>
          <a:p>
            <a:pPr eaLnBrk="1" fontAlgn="auto" hangingPunct="1">
              <a:spcAft>
                <a:spcPts val="0"/>
              </a:spcAft>
              <a:buFont typeface="Arial" charset="0"/>
              <a:buNone/>
              <a:defRPr/>
            </a:pPr>
            <a:r>
              <a:rPr lang="fr-FR" dirty="0" smtClean="0"/>
              <a:t>Comment valider le modèle ?</a:t>
            </a:r>
          </a:p>
          <a:p>
            <a:pPr eaLnBrk="1" fontAlgn="auto" hangingPunct="1">
              <a:spcAft>
                <a:spcPts val="0"/>
              </a:spcAft>
              <a:buFont typeface="Arial" charset="0"/>
              <a:buNone/>
              <a:defRPr/>
            </a:pPr>
            <a:r>
              <a:rPr lang="fr-FR" sz="1000" dirty="0" smtClean="0"/>
              <a:t> </a:t>
            </a:r>
          </a:p>
          <a:p>
            <a:pPr eaLnBrk="1" fontAlgn="auto" hangingPunct="1">
              <a:spcAft>
                <a:spcPts val="0"/>
              </a:spcAft>
              <a:buFont typeface="Wingdings"/>
              <a:buChar char="ð"/>
              <a:defRPr/>
            </a:pPr>
            <a:r>
              <a:rPr lang="fr-FR" b="1" dirty="0" smtClean="0"/>
              <a:t> Expérimentation</a:t>
            </a:r>
            <a:r>
              <a:rPr lang="fr-FR" dirty="0" smtClean="0"/>
              <a:t> ! </a:t>
            </a:r>
          </a:p>
          <a:p>
            <a:pPr eaLnBrk="1" fontAlgn="auto" hangingPunct="1">
              <a:spcAft>
                <a:spcPts val="0"/>
              </a:spcAft>
              <a:buNone/>
              <a:defRPr/>
            </a:pPr>
            <a:r>
              <a:rPr lang="fr-FR" dirty="0" smtClean="0"/>
              <a:t>	et /ou </a:t>
            </a:r>
            <a:r>
              <a:rPr lang="fr-FR" b="1" dirty="0" smtClean="0"/>
              <a:t>Étude statistique </a:t>
            </a:r>
            <a:r>
              <a:rPr lang="fr-FR" sz="1600" dirty="0" smtClean="0"/>
              <a:t>banques de données (Marines – Comex) – Notion de </a:t>
            </a:r>
            <a:r>
              <a:rPr lang="fr-FR" sz="1600" b="1" dirty="0" smtClean="0"/>
              <a:t>risque accepté</a:t>
            </a:r>
            <a:endParaRPr lang="fr-FR" b="1" dirty="0" smtClean="0"/>
          </a:p>
          <a:p>
            <a:pPr eaLnBrk="1" fontAlgn="auto" hangingPunct="1">
              <a:spcAft>
                <a:spcPts val="0"/>
              </a:spcAft>
              <a:buFont typeface="Arial" charset="0"/>
              <a:buNone/>
              <a:defRPr/>
            </a:pPr>
            <a:r>
              <a:rPr lang="fr-FR" sz="1600" dirty="0" smtClean="0"/>
              <a:t>Risque global actuel évalué à</a:t>
            </a:r>
          </a:p>
          <a:p>
            <a:pPr eaLnBrk="1" fontAlgn="auto" hangingPunct="1">
              <a:spcAft>
                <a:spcPts val="0"/>
              </a:spcAft>
              <a:buFont typeface="Arial" charset="0"/>
              <a:buNone/>
              <a:defRPr/>
            </a:pPr>
            <a:r>
              <a:rPr lang="fr-FR" sz="1600" dirty="0" smtClean="0"/>
              <a:t>5 accidents pour 10 000 plongées selon [3]</a:t>
            </a:r>
            <a:endParaRPr lang="fr-FR"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69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modèle et ses limites:</a:t>
            </a:r>
            <a:br>
              <a:rPr lang="fr-FR" dirty="0" smtClean="0"/>
            </a:br>
            <a:r>
              <a:rPr lang="fr-FR" sz="3200" dirty="0" smtClean="0"/>
              <a:t>facteurs de risque</a:t>
            </a:r>
            <a:endParaRPr lang="fr-FR" dirty="0"/>
          </a:p>
        </p:txBody>
      </p:sp>
      <p:sp>
        <p:nvSpPr>
          <p:cNvPr id="3" name="Espace réservé du contenu 2"/>
          <p:cNvSpPr>
            <a:spLocks noGrp="1"/>
          </p:cNvSpPr>
          <p:nvPr>
            <p:ph idx="1"/>
          </p:nvPr>
        </p:nvSpPr>
        <p:spPr>
          <a:xfrm>
            <a:off x="457200" y="1562100"/>
            <a:ext cx="8280000" cy="4896000"/>
          </a:xfrm>
        </p:spPr>
        <p:txBody>
          <a:bodyPr>
            <a:normAutofit fontScale="62500" lnSpcReduction="20000"/>
          </a:bodyPr>
          <a:lstStyle/>
          <a:p>
            <a:pPr>
              <a:spcBef>
                <a:spcPts val="300"/>
              </a:spcBef>
              <a:buNone/>
            </a:pPr>
            <a:r>
              <a:rPr lang="fr-FR" b="1" dirty="0" smtClean="0">
                <a:solidFill>
                  <a:schemeClr val="tx2">
                    <a:lumMod val="75000"/>
                  </a:schemeClr>
                </a:solidFill>
              </a:rPr>
              <a:t>Modèle</a:t>
            </a:r>
            <a:r>
              <a:rPr lang="fr-FR" dirty="0" smtClean="0"/>
              <a:t> </a:t>
            </a:r>
            <a:r>
              <a:rPr lang="fr-FR" altLang="fr-FR" dirty="0" smtClean="0">
                <a:latin typeface="Wingdings" panose="05000000000000000000" pitchFamily="2" charset="2"/>
              </a:rPr>
              <a:t>ð</a:t>
            </a:r>
            <a:r>
              <a:rPr lang="fr-FR" dirty="0" smtClean="0"/>
              <a:t> Protocole de désaturation « </a:t>
            </a:r>
            <a:r>
              <a:rPr lang="fr-FR" b="1" dirty="0" smtClean="0">
                <a:solidFill>
                  <a:schemeClr val="tx2">
                    <a:lumMod val="75000"/>
                  </a:schemeClr>
                </a:solidFill>
              </a:rPr>
              <a:t>standardisé</a:t>
            </a:r>
            <a:r>
              <a:rPr lang="fr-FR" dirty="0" smtClean="0"/>
              <a:t> » basé sur: </a:t>
            </a:r>
          </a:p>
          <a:p>
            <a:pPr>
              <a:spcBef>
                <a:spcPts val="300"/>
              </a:spcBef>
              <a:buNone/>
            </a:pPr>
            <a:r>
              <a:rPr lang="fr-FR" sz="2600" dirty="0" smtClean="0"/>
              <a:t>	mesures:</a:t>
            </a:r>
            <a:r>
              <a:rPr lang="fr-FR" dirty="0" smtClean="0"/>
              <a:t>	</a:t>
            </a:r>
            <a:r>
              <a:rPr lang="fr-FR" sz="2600" dirty="0" smtClean="0"/>
              <a:t>Temps de plongée – Profondeur			 </a:t>
            </a:r>
          </a:p>
          <a:p>
            <a:pPr>
              <a:spcBef>
                <a:spcPts val="300"/>
              </a:spcBef>
              <a:buNone/>
            </a:pPr>
            <a:r>
              <a:rPr lang="fr-FR" sz="2600" dirty="0" smtClean="0"/>
              <a:t>	hypothèse: 	Consommation air</a:t>
            </a:r>
          </a:p>
          <a:p>
            <a:pPr>
              <a:spcBef>
                <a:spcPts val="300"/>
              </a:spcBef>
              <a:buNone/>
            </a:pPr>
            <a:r>
              <a:rPr lang="fr-FR" sz="2600" dirty="0" smtClean="0"/>
              <a:t>	hypothèse:	efficacité élimination N</a:t>
            </a:r>
            <a:r>
              <a:rPr lang="fr-FR" sz="2600" baseline="-25000" dirty="0" smtClean="0"/>
              <a:t>2</a:t>
            </a:r>
            <a:r>
              <a:rPr lang="fr-FR" sz="2600" dirty="0" smtClean="0"/>
              <a:t> par filtre pulmonaire (N2 dissous + gazeux)</a:t>
            </a:r>
          </a:p>
          <a:p>
            <a:pPr>
              <a:spcBef>
                <a:spcPts val="300"/>
              </a:spcBef>
              <a:buNone/>
            </a:pPr>
            <a:r>
              <a:rPr lang="fr-FR" sz="2600" dirty="0" smtClean="0"/>
              <a:t>	</a:t>
            </a:r>
            <a:r>
              <a:rPr lang="fr-FR" sz="2000" dirty="0" smtClean="0"/>
              <a:t>autres hypothèses: 	Physiologie , modélisation mathématique</a:t>
            </a:r>
            <a:endParaRPr lang="fr-FR" sz="1400" dirty="0" smtClean="0"/>
          </a:p>
          <a:p>
            <a:pPr>
              <a:spcBef>
                <a:spcPts val="600"/>
              </a:spcBef>
              <a:spcAft>
                <a:spcPts val="300"/>
              </a:spcAft>
              <a:buNone/>
            </a:pPr>
            <a:r>
              <a:rPr lang="fr-FR" sz="2600" b="1" dirty="0" smtClean="0">
                <a:solidFill>
                  <a:schemeClr val="tx2">
                    <a:lumMod val="75000"/>
                  </a:schemeClr>
                </a:solidFill>
              </a:rPr>
              <a:t>facteur de risque théorique </a:t>
            </a:r>
            <a:r>
              <a:rPr lang="fr-FR" sz="2600" b="1" dirty="0" smtClean="0">
                <a:solidFill>
                  <a:srgbClr val="C00000"/>
                </a:solidFill>
              </a:rPr>
              <a:t>qui augmente avec la profondeur et la durée de la plongée   </a:t>
            </a:r>
          </a:p>
          <a:p>
            <a:pPr>
              <a:spcBef>
                <a:spcPts val="300"/>
              </a:spcBef>
              <a:spcAft>
                <a:spcPts val="600"/>
              </a:spcAft>
              <a:buNone/>
            </a:pPr>
            <a:endParaRPr lang="fr-FR" sz="2600" b="1" dirty="0" smtClean="0">
              <a:solidFill>
                <a:srgbClr val="C00000"/>
              </a:solidFill>
            </a:endParaRPr>
          </a:p>
          <a:p>
            <a:pPr>
              <a:spcBef>
                <a:spcPts val="300"/>
              </a:spcBef>
              <a:buNone/>
            </a:pPr>
            <a:endParaRPr lang="fr-FR" sz="2300" dirty="0" smtClean="0"/>
          </a:p>
          <a:p>
            <a:pPr>
              <a:spcBef>
                <a:spcPts val="300"/>
              </a:spcBef>
              <a:buNone/>
            </a:pPr>
            <a:r>
              <a:rPr lang="fr-FR" b="1" dirty="0" smtClean="0">
                <a:solidFill>
                  <a:srgbClr val="C00000"/>
                </a:solidFill>
              </a:rPr>
              <a:t>Hors Modèle:</a:t>
            </a:r>
          </a:p>
          <a:p>
            <a:pPr>
              <a:spcBef>
                <a:spcPts val="300"/>
              </a:spcBef>
              <a:buNone/>
            </a:pPr>
            <a:r>
              <a:rPr lang="fr-FR" sz="2200" dirty="0" smtClean="0"/>
              <a:t>Variabilité des facteurs physiologiques d’un individu à l’autre et pour un même individu d’un jour sur l’autre </a:t>
            </a:r>
            <a:r>
              <a:rPr lang="fr-FR" altLang="fr-FR" sz="2000" dirty="0" smtClean="0">
                <a:latin typeface="Wingdings" panose="05000000000000000000" pitchFamily="2" charset="2"/>
              </a:rPr>
              <a:t>ð</a:t>
            </a:r>
            <a:r>
              <a:rPr lang="fr-FR" sz="2000" dirty="0" smtClean="0"/>
              <a:t> </a:t>
            </a:r>
            <a:r>
              <a:rPr lang="fr-FR" sz="2000" dirty="0" smtClean="0">
                <a:solidFill>
                  <a:srgbClr val="C00000"/>
                </a:solidFill>
              </a:rPr>
              <a:t>« jouer » avec les limites du modèle = DANGER !</a:t>
            </a:r>
          </a:p>
          <a:p>
            <a:pPr>
              <a:spcBef>
                <a:spcPts val="300"/>
              </a:spcBef>
              <a:buNone/>
            </a:pPr>
            <a:endParaRPr lang="fr-FR" sz="1400" dirty="0" smtClean="0">
              <a:solidFill>
                <a:srgbClr val="C00000"/>
              </a:solidFill>
            </a:endParaRPr>
          </a:p>
          <a:p>
            <a:pPr>
              <a:spcBef>
                <a:spcPts val="300"/>
              </a:spcBef>
              <a:buNone/>
            </a:pPr>
            <a:r>
              <a:rPr lang="fr-FR" sz="2000" i="1" u="sng" dirty="0" smtClean="0"/>
              <a:t>Nota</a:t>
            </a:r>
            <a:r>
              <a:rPr lang="fr-FR" sz="2000" dirty="0" smtClean="0"/>
              <a:t>:  	</a:t>
            </a:r>
            <a:r>
              <a:rPr lang="fr-FR" sz="2300" dirty="0" smtClean="0"/>
              <a:t>efforts, début essoufflement, stress, froid </a:t>
            </a:r>
            <a:r>
              <a:rPr lang="fr-FR" altLang="fr-FR" sz="2000" dirty="0" smtClean="0">
                <a:latin typeface="Wingdings" panose="05000000000000000000" pitchFamily="2" charset="2"/>
              </a:rPr>
              <a:t>ð</a:t>
            </a:r>
            <a:r>
              <a:rPr lang="fr-FR" altLang="fr-FR" sz="2300" dirty="0" smtClean="0">
                <a:latin typeface="Wingdings" panose="05000000000000000000" pitchFamily="2" charset="2"/>
              </a:rPr>
              <a:t> </a:t>
            </a:r>
            <a:r>
              <a:rPr lang="fr-FR" altLang="fr-FR" sz="2300" b="1" dirty="0" smtClean="0">
                <a:solidFill>
                  <a:srgbClr val="C00000"/>
                </a:solidFill>
                <a:latin typeface="Calibri" pitchFamily="34" charset="0"/>
                <a:cs typeface="Arial" charset="0"/>
              </a:rPr>
              <a:t>⇗ </a:t>
            </a:r>
            <a:r>
              <a:rPr lang="fr-FR" sz="2300" b="1" dirty="0" smtClean="0">
                <a:solidFill>
                  <a:srgbClr val="C00000"/>
                </a:solidFill>
                <a:latin typeface="Calibri" pitchFamily="34" charset="0"/>
                <a:cs typeface="Arial" charset="0"/>
              </a:rPr>
              <a:t>Consommation air</a:t>
            </a:r>
            <a:r>
              <a:rPr lang="fr-FR" sz="2000" dirty="0" smtClean="0">
                <a:latin typeface="Wingdings" panose="05000000000000000000" pitchFamily="2" charset="2"/>
              </a:rPr>
              <a:t> </a:t>
            </a:r>
            <a:r>
              <a:rPr lang="fr-FR" altLang="fr-FR" sz="2000" dirty="0" smtClean="0">
                <a:latin typeface="Wingdings" panose="05000000000000000000" pitchFamily="2" charset="2"/>
              </a:rPr>
              <a:t>ð</a:t>
            </a:r>
            <a:r>
              <a:rPr lang="fr-FR" altLang="fr-FR" sz="2000" b="1" dirty="0" smtClean="0">
                <a:solidFill>
                  <a:srgbClr val="C00000"/>
                </a:solidFill>
                <a:latin typeface="Calibri" pitchFamily="34" charset="0"/>
                <a:cs typeface="Arial" charset="0"/>
              </a:rPr>
              <a:t> ⇗ </a:t>
            </a:r>
            <a:r>
              <a:rPr lang="fr-FR" sz="2000" b="1" dirty="0" smtClean="0">
                <a:solidFill>
                  <a:srgbClr val="C00000"/>
                </a:solidFill>
                <a:latin typeface="Calibri" pitchFamily="34" charset="0"/>
                <a:cs typeface="Arial" charset="0"/>
              </a:rPr>
              <a:t>N2 dissous</a:t>
            </a:r>
            <a:r>
              <a:rPr lang="fr-FR" sz="1800" dirty="0" smtClean="0">
                <a:latin typeface="Wingdings" panose="05000000000000000000" pitchFamily="2" charset="2"/>
              </a:rPr>
              <a:t> </a:t>
            </a:r>
            <a:endParaRPr lang="fr-FR" sz="2000" dirty="0" smtClean="0">
              <a:solidFill>
                <a:srgbClr val="C00000"/>
              </a:solidFill>
            </a:endParaRPr>
          </a:p>
          <a:p>
            <a:pPr>
              <a:spcBef>
                <a:spcPts val="300"/>
              </a:spcBef>
              <a:buNone/>
            </a:pPr>
            <a:endParaRPr lang="fr-FR" sz="1400" dirty="0" smtClean="0">
              <a:solidFill>
                <a:srgbClr val="C00000"/>
              </a:solidFill>
            </a:endParaRPr>
          </a:p>
          <a:p>
            <a:pPr lvl="1">
              <a:spcBef>
                <a:spcPts val="300"/>
              </a:spcBef>
            </a:pPr>
            <a:r>
              <a:rPr lang="fr-FR" dirty="0" smtClean="0">
                <a:solidFill>
                  <a:srgbClr val="C00000"/>
                </a:solidFill>
              </a:rPr>
              <a:t>Facteurs personnels</a:t>
            </a:r>
            <a:r>
              <a:rPr lang="fr-FR" dirty="0" smtClean="0"/>
              <a:t>: </a:t>
            </a:r>
            <a:r>
              <a:rPr lang="fr-FR" sz="2000" dirty="0" smtClean="0"/>
              <a:t>méforme, hygiène de vie, âge &gt; 40 ans, surcharge pondérale, antécédent médicaux, sédentarité, déshydratation, stress , froid …</a:t>
            </a:r>
            <a:endParaRPr lang="fr-FR" dirty="0" smtClean="0"/>
          </a:p>
          <a:p>
            <a:pPr lvl="1">
              <a:spcBef>
                <a:spcPts val="300"/>
              </a:spcBef>
            </a:pPr>
            <a:r>
              <a:rPr lang="fr-FR" dirty="0" smtClean="0">
                <a:solidFill>
                  <a:srgbClr val="C00000"/>
                </a:solidFill>
              </a:rPr>
              <a:t>Comportements à risque </a:t>
            </a:r>
            <a:r>
              <a:rPr lang="fr-FR" dirty="0" smtClean="0"/>
              <a:t>: </a:t>
            </a:r>
            <a:r>
              <a:rPr lang="fr-FR" sz="2000" dirty="0" smtClean="0"/>
              <a:t>efforts en plongée, hyperpression thoracique en fin de plongée (Valsalva, effort à glotte fermée), efforts ou apnée ou altitude ou avion après plongée, &gt; 2 plongées / jour, pratique irrégulière…</a:t>
            </a:r>
            <a:endParaRPr lang="fr-FR" dirty="0" smtClean="0"/>
          </a:p>
          <a:p>
            <a:pPr lvl="1">
              <a:spcBef>
                <a:spcPts val="300"/>
              </a:spcBef>
            </a:pPr>
            <a:r>
              <a:rPr lang="fr-FR" dirty="0" smtClean="0">
                <a:solidFill>
                  <a:srgbClr val="C00000"/>
                </a:solidFill>
              </a:rPr>
              <a:t>Profils à risque </a:t>
            </a:r>
            <a:r>
              <a:rPr lang="fr-FR" dirty="0" smtClean="0"/>
              <a:t>: </a:t>
            </a:r>
            <a:r>
              <a:rPr lang="fr-FR" sz="2000" dirty="0" smtClean="0"/>
              <a:t>yoyos, dents de scie, remontées rapides, consécutive/successive rapprochée, profils inversés…</a:t>
            </a:r>
            <a:endParaRPr lang="fr-FR" dirty="0" smtClean="0"/>
          </a:p>
        </p:txBody>
      </p:sp>
      <p:sp>
        <p:nvSpPr>
          <p:cNvPr id="4" name="Espace réservé de la date 3"/>
          <p:cNvSpPr>
            <a:spLocks noGrp="1"/>
          </p:cNvSpPr>
          <p:nvPr>
            <p:ph type="dt" sz="half" idx="10"/>
          </p:nvPr>
        </p:nvSpPr>
        <p:spPr/>
        <p:txBody>
          <a:bodyPr/>
          <a:lstStyle/>
          <a:p>
            <a:pPr>
              <a:defRPr/>
            </a:pPr>
            <a:r>
              <a:rPr lang="fr-FR" smtClean="0"/>
              <a:t>22/01/2022</a:t>
            </a:r>
            <a:endParaRPr lang="fr-FR" dirty="0"/>
          </a:p>
        </p:txBody>
      </p:sp>
      <p:sp>
        <p:nvSpPr>
          <p:cNvPr id="5" name="Espace réservé du pied de page 4"/>
          <p:cNvSpPr>
            <a:spLocks noGrp="1"/>
          </p:cNvSpPr>
          <p:nvPr>
            <p:ph type="ftr" sz="quarter" idx="11"/>
          </p:nvPr>
        </p:nvSpPr>
        <p:spPr/>
        <p:txBody>
          <a:bodyPr/>
          <a:lstStyle/>
          <a:p>
            <a:pPr>
              <a:defRPr/>
            </a:pPr>
            <a:r>
              <a:rPr lang="fr-FR" smtClean="0"/>
              <a:t>Alain BERTRAND - Formation GP Codep01</a:t>
            </a:r>
            <a:endParaRPr lang="fr-FR"/>
          </a:p>
        </p:txBody>
      </p:sp>
      <p:sp>
        <p:nvSpPr>
          <p:cNvPr id="6" name="Espace réservé du numéro de diapositive 5"/>
          <p:cNvSpPr>
            <a:spLocks noGrp="1"/>
          </p:cNvSpPr>
          <p:nvPr>
            <p:ph type="sldNum" sz="quarter" idx="12"/>
          </p:nvPr>
        </p:nvSpPr>
        <p:spPr/>
        <p:txBody>
          <a:bodyPr/>
          <a:lstStyle/>
          <a:p>
            <a:pPr>
              <a:defRPr/>
            </a:pPr>
            <a:fld id="{67A8630D-99C1-4C0F-A7C8-FB608CCC0BAD}" type="slidenum">
              <a:rPr lang="fr-FR" smtClean="0"/>
              <a:pPr>
                <a:defRPr/>
              </a:pPr>
              <a:t>14</a:t>
            </a:fld>
            <a:r>
              <a:rPr lang="fr-FR" smtClean="0"/>
              <a:t>/NUMPAGES </a:t>
            </a:r>
            <a:endParaRPr lang="fr-FR" dirty="0"/>
          </a:p>
        </p:txBody>
      </p:sp>
      <p:sp>
        <p:nvSpPr>
          <p:cNvPr id="7" name="Accolade fermante 6"/>
          <p:cNvSpPr/>
          <p:nvPr/>
        </p:nvSpPr>
        <p:spPr>
          <a:xfrm>
            <a:off x="5508104" y="1924464"/>
            <a:ext cx="155448" cy="468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ZoneTexte 7"/>
          <p:cNvSpPr txBox="1"/>
          <p:nvPr/>
        </p:nvSpPr>
        <p:spPr>
          <a:xfrm>
            <a:off x="5786611" y="1835299"/>
            <a:ext cx="2879571" cy="584775"/>
          </a:xfrm>
          <a:prstGeom prst="rect">
            <a:avLst/>
          </a:prstGeom>
          <a:noFill/>
        </p:spPr>
        <p:txBody>
          <a:bodyPr wrap="none" rtlCol="0">
            <a:spAutoFit/>
          </a:bodyPr>
          <a:lstStyle/>
          <a:p>
            <a:r>
              <a:rPr lang="fr-FR" sz="1600" b="1" dirty="0" smtClean="0">
                <a:solidFill>
                  <a:schemeClr val="tx2">
                    <a:lumMod val="75000"/>
                  </a:schemeClr>
                </a:solidFill>
              </a:rPr>
              <a:t>Quantité N</a:t>
            </a:r>
            <a:r>
              <a:rPr lang="fr-FR" sz="1600" b="1" baseline="-25000" dirty="0" smtClean="0">
                <a:solidFill>
                  <a:schemeClr val="tx2">
                    <a:lumMod val="75000"/>
                  </a:schemeClr>
                </a:solidFill>
              </a:rPr>
              <a:t>2</a:t>
            </a:r>
            <a:r>
              <a:rPr lang="fr-FR" sz="1600" b="1" dirty="0" smtClean="0">
                <a:solidFill>
                  <a:schemeClr val="tx2">
                    <a:lumMod val="75000"/>
                  </a:schemeClr>
                </a:solidFill>
              </a:rPr>
              <a:t> dissous </a:t>
            </a:r>
            <a:r>
              <a:rPr lang="fr-FR" sz="1600" b="1" u="sng" dirty="0" smtClean="0">
                <a:solidFill>
                  <a:schemeClr val="tx2">
                    <a:lumMod val="75000"/>
                  </a:schemeClr>
                </a:solidFill>
              </a:rPr>
              <a:t>prévue </a:t>
            </a:r>
            <a:r>
              <a:rPr lang="fr-FR" sz="1600" b="1" dirty="0" smtClean="0">
                <a:solidFill>
                  <a:schemeClr val="tx2">
                    <a:lumMod val="75000"/>
                  </a:schemeClr>
                </a:solidFill>
              </a:rPr>
              <a:t>par </a:t>
            </a:r>
          </a:p>
          <a:p>
            <a:r>
              <a:rPr lang="fr-FR" sz="1600" b="1" dirty="0" smtClean="0">
                <a:solidFill>
                  <a:schemeClr val="tx2">
                    <a:lumMod val="75000"/>
                  </a:schemeClr>
                </a:solidFill>
              </a:rPr>
              <a:t>le modèle</a:t>
            </a:r>
            <a:endParaRPr lang="fr-FR" sz="1600" b="1" dirty="0">
              <a:solidFill>
                <a:schemeClr val="tx2">
                  <a:lumMod val="75000"/>
                </a:schemeClr>
              </a:solidFill>
            </a:endParaRPr>
          </a:p>
        </p:txBody>
      </p:sp>
      <p:sp>
        <p:nvSpPr>
          <p:cNvPr id="9" name="ZoneTexte 8"/>
          <p:cNvSpPr txBox="1"/>
          <p:nvPr/>
        </p:nvSpPr>
        <p:spPr>
          <a:xfrm>
            <a:off x="275903" y="3133879"/>
            <a:ext cx="8460000" cy="338554"/>
          </a:xfrm>
          <a:prstGeom prst="rect">
            <a:avLst/>
          </a:prstGeom>
          <a:noFill/>
        </p:spPr>
        <p:txBody>
          <a:bodyPr wrap="square" rtlCol="0" anchor="ctr">
            <a:spAutoFit/>
          </a:bodyPr>
          <a:lstStyle/>
          <a:p>
            <a:pPr algn="ctr">
              <a:spcBef>
                <a:spcPts val="600"/>
              </a:spcBef>
              <a:buFont typeface="Wingdings"/>
              <a:buChar char="ö"/>
            </a:pPr>
            <a:r>
              <a:rPr lang="fr-FR" sz="1600" b="1" dirty="0" smtClean="0">
                <a:solidFill>
                  <a:schemeClr val="tx2">
                    <a:lumMod val="75000"/>
                  </a:schemeClr>
                </a:solidFill>
              </a:rPr>
              <a:t> Quantité N</a:t>
            </a:r>
            <a:r>
              <a:rPr lang="fr-FR" sz="1600" b="1" baseline="-25000" dirty="0" smtClean="0">
                <a:solidFill>
                  <a:schemeClr val="tx2">
                    <a:lumMod val="75000"/>
                  </a:schemeClr>
                </a:solidFill>
              </a:rPr>
              <a:t>2</a:t>
            </a:r>
            <a:r>
              <a:rPr lang="fr-FR" sz="1600" b="1" dirty="0" smtClean="0">
                <a:solidFill>
                  <a:schemeClr val="tx2">
                    <a:lumMod val="75000"/>
                  </a:schemeClr>
                </a:solidFill>
              </a:rPr>
              <a:t> dissous  </a:t>
            </a:r>
            <a:r>
              <a:rPr lang="fr-FR" sz="1600" b="1" dirty="0" smtClean="0">
                <a:latin typeface="Wingdings" pitchFamily="2" charset="2"/>
              </a:rPr>
              <a:t>ó</a:t>
            </a:r>
            <a:r>
              <a:rPr lang="fr-FR" sz="1600" b="1" dirty="0" smtClean="0">
                <a:cs typeface="Calibri" pitchFamily="34" charset="0"/>
              </a:rPr>
              <a:t> </a:t>
            </a:r>
            <a:r>
              <a:rPr lang="fr-FR" sz="1600" b="1" dirty="0" smtClean="0">
                <a:solidFill>
                  <a:srgbClr val="C00000"/>
                </a:solidFill>
                <a:latin typeface="Wingdings" pitchFamily="2" charset="2"/>
              </a:rPr>
              <a:t>ö</a:t>
            </a:r>
            <a:r>
              <a:rPr lang="fr-FR" sz="1600" dirty="0" smtClean="0">
                <a:solidFill>
                  <a:srgbClr val="C00000"/>
                </a:solidFill>
              </a:rPr>
              <a:t> </a:t>
            </a:r>
            <a:r>
              <a:rPr lang="fr-FR" sz="1600" b="1" dirty="0" smtClean="0">
                <a:solidFill>
                  <a:srgbClr val="C00000"/>
                </a:solidFill>
              </a:rPr>
              <a:t>Risque !</a:t>
            </a:r>
            <a:endParaRPr lang="fr-FR" sz="1600" b="1" dirty="0" smtClean="0">
              <a:solidFill>
                <a:srgbClr val="C00000"/>
              </a:solidFill>
              <a:latin typeface="Wingdings" pitchFamily="2" charset="2"/>
            </a:endParaRPr>
          </a:p>
        </p:txBody>
      </p:sp>
      <p:sp>
        <p:nvSpPr>
          <p:cNvPr id="10" name="Rectangle à coins arrondis 9"/>
          <p:cNvSpPr/>
          <p:nvPr/>
        </p:nvSpPr>
        <p:spPr>
          <a:xfrm>
            <a:off x="275903" y="1484784"/>
            <a:ext cx="8460000" cy="198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275903" y="3525391"/>
            <a:ext cx="8460000" cy="2880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
                                            <p:txEl>
                                              <p:pRg st="15" end="15"/>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2D6D661-3F0E-41EC-8CCC-79375A559569}"/>
              </a:ext>
            </a:extLst>
          </p:cNvPr>
          <p:cNvSpPr>
            <a:spLocks noGrp="1"/>
          </p:cNvSpPr>
          <p:nvPr>
            <p:ph type="title"/>
          </p:nvPr>
        </p:nvSpPr>
        <p:spPr/>
        <p:txBody>
          <a:bodyPr anchor="t"/>
          <a:lstStyle/>
          <a:p>
            <a:r>
              <a:rPr lang="fr-FR" dirty="0"/>
              <a:t>Les modèles de décompression</a:t>
            </a:r>
          </a:p>
        </p:txBody>
      </p:sp>
      <p:sp>
        <p:nvSpPr>
          <p:cNvPr id="3" name="Espace réservé du contenu 2">
            <a:extLst>
              <a:ext uri="{FF2B5EF4-FFF2-40B4-BE49-F238E27FC236}">
                <a16:creationId xmlns="" xmlns:a16="http://schemas.microsoft.com/office/drawing/2014/main" id="{2FE276B5-862C-4C12-B44B-8C8BFC5A31D0}"/>
              </a:ext>
            </a:extLst>
          </p:cNvPr>
          <p:cNvSpPr>
            <a:spLocks noGrp="1"/>
          </p:cNvSpPr>
          <p:nvPr>
            <p:ph idx="1"/>
          </p:nvPr>
        </p:nvSpPr>
        <p:spPr>
          <a:xfrm>
            <a:off x="395536" y="3861048"/>
            <a:ext cx="8363272" cy="1707913"/>
          </a:xfrm>
        </p:spPr>
        <p:txBody>
          <a:bodyPr>
            <a:normAutofit fontScale="70000" lnSpcReduction="20000"/>
          </a:bodyPr>
          <a:lstStyle/>
          <a:p>
            <a:pPr marL="0" indent="0">
              <a:buNone/>
            </a:pPr>
            <a:r>
              <a:rPr lang="fr-FR" dirty="0"/>
              <a:t>3 grandes familles:</a:t>
            </a:r>
          </a:p>
          <a:p>
            <a:r>
              <a:rPr lang="fr-FR" sz="2900" dirty="0"/>
              <a:t>Modèle à Perfusion: </a:t>
            </a:r>
            <a:r>
              <a:rPr lang="fr-FR" sz="2300" dirty="0"/>
              <a:t>durée d’acheminement prépondérante </a:t>
            </a:r>
            <a:r>
              <a:rPr lang="fr-FR" sz="2600" dirty="0">
                <a:latin typeface="Wingdings" panose="05000000000000000000" pitchFamily="2" charset="2"/>
              </a:rPr>
              <a:t>ð</a:t>
            </a:r>
            <a:r>
              <a:rPr lang="fr-FR" sz="2300" dirty="0"/>
              <a:t> modèles Haldanien</a:t>
            </a:r>
            <a:endParaRPr lang="fr-FR" sz="2600" dirty="0"/>
          </a:p>
          <a:p>
            <a:r>
              <a:rPr lang="fr-FR" sz="2900" dirty="0"/>
              <a:t>Modèle à Diffusion:  </a:t>
            </a:r>
            <a:r>
              <a:rPr lang="fr-FR" sz="2300" dirty="0"/>
              <a:t>durée de diffusion prépondérante</a:t>
            </a:r>
            <a:endParaRPr lang="fr-FR" sz="2600" dirty="0"/>
          </a:p>
          <a:p>
            <a:pPr marL="0" indent="0" algn="ctr">
              <a:buNone/>
            </a:pPr>
            <a:r>
              <a:rPr lang="fr-FR" sz="2300" dirty="0">
                <a:solidFill>
                  <a:srgbClr val="C00000"/>
                </a:solidFill>
              </a:rPr>
              <a:t>(aucune bulle n’est prise en compte dans la modélisation)</a:t>
            </a:r>
          </a:p>
          <a:p>
            <a:r>
              <a:rPr lang="fr-FR" sz="2900" dirty="0"/>
              <a:t>Modèle à Microbulles: </a:t>
            </a:r>
            <a:r>
              <a:rPr lang="fr-FR" sz="2600" dirty="0"/>
              <a:t>prise en compte des microbulles</a:t>
            </a:r>
            <a:endParaRPr lang="fr-FR" dirty="0"/>
          </a:p>
        </p:txBody>
      </p:sp>
      <p:sp>
        <p:nvSpPr>
          <p:cNvPr id="4" name="Espace réservé de la date 3">
            <a:extLst>
              <a:ext uri="{FF2B5EF4-FFF2-40B4-BE49-F238E27FC236}">
                <a16:creationId xmlns="" xmlns:a16="http://schemas.microsoft.com/office/drawing/2014/main" id="{079F1C10-C950-4BBB-A76D-861530214975}"/>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000000">
                    <a:lumMod val="50000"/>
                    <a:lumOff val="50000"/>
                  </a:srgbClr>
                </a:solidFill>
                <a:effectLst/>
                <a:uLnTx/>
                <a:uFillTx/>
                <a:latin typeface="Arial" pitchFamily="34" charset="0"/>
                <a:ea typeface="+mn-ea"/>
                <a:cs typeface="Arial" pitchFamily="34" charset="0"/>
              </a:rPr>
              <a:t>22/01/2022</a:t>
            </a:r>
            <a:endParaRPr kumimoji="0" lang="fr-FR" sz="1200" b="0" i="0" u="none" strike="noStrike" kern="1200" cap="none" spc="0" normalizeH="0" baseline="0" noProof="0" dirty="0">
              <a:ln>
                <a:noFill/>
              </a:ln>
              <a:solidFill>
                <a:srgbClr val="000000">
                  <a:lumMod val="50000"/>
                  <a:lumOff val="50000"/>
                </a:srgbClr>
              </a:solidFill>
              <a:effectLst/>
              <a:uLnTx/>
              <a:uFillTx/>
              <a:latin typeface="Arial" pitchFamily="34" charset="0"/>
              <a:ea typeface="+mn-ea"/>
              <a:cs typeface="Arial" pitchFamily="34" charset="0"/>
            </a:endParaRPr>
          </a:p>
        </p:txBody>
      </p:sp>
      <p:sp>
        <p:nvSpPr>
          <p:cNvPr id="5" name="Espace réservé du pied de page 4">
            <a:extLst>
              <a:ext uri="{FF2B5EF4-FFF2-40B4-BE49-F238E27FC236}">
                <a16:creationId xmlns="" xmlns:a16="http://schemas.microsoft.com/office/drawing/2014/main" id="{E3241BF7-82E4-4A5A-A79A-562572164615}"/>
              </a:ext>
            </a:extLst>
          </p:cNvPr>
          <p:cNvSpPr>
            <a:spLocks noGrp="1"/>
          </p:cNvSpPr>
          <p:nvPr>
            <p:ph type="ftr" sz="quarter" idx="11"/>
          </p:nvPr>
        </p:nvSpPr>
        <p:spPr>
          <a:xfrm>
            <a:off x="3124200" y="6356350"/>
            <a:ext cx="3240000" cy="3651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lumMod val="50000"/>
                    <a:lumOff val="50000"/>
                  </a:srgbClr>
                </a:solidFill>
                <a:effectLst/>
                <a:uLnTx/>
                <a:uFillTx/>
                <a:latin typeface="Arial" pitchFamily="34" charset="0"/>
                <a:ea typeface="+mn-ea"/>
                <a:cs typeface="Arial" pitchFamily="34" charset="0"/>
              </a:rPr>
              <a:t>Alain BERTRAND - Formation GP Codep01</a:t>
            </a:r>
            <a:endParaRPr kumimoji="0" lang="fr-FR" sz="1200" b="0" i="0" u="none" strike="noStrike" kern="1200" cap="none" spc="0" normalizeH="0" baseline="0" noProof="0" dirty="0">
              <a:ln>
                <a:noFill/>
              </a:ln>
              <a:solidFill>
                <a:srgbClr val="000000">
                  <a:lumMod val="50000"/>
                  <a:lumOff val="50000"/>
                </a:srgbClr>
              </a:solidFill>
              <a:effectLst/>
              <a:uLnTx/>
              <a:uFillTx/>
              <a:latin typeface="Arial" pitchFamily="34" charset="0"/>
              <a:ea typeface="+mn-ea"/>
              <a:cs typeface="Arial" pitchFamily="34" charset="0"/>
            </a:endParaRPr>
          </a:p>
        </p:txBody>
      </p:sp>
      <p:sp>
        <p:nvSpPr>
          <p:cNvPr id="6" name="Espace réservé du numéro de diapositive 5">
            <a:extLst>
              <a:ext uri="{FF2B5EF4-FFF2-40B4-BE49-F238E27FC236}">
                <a16:creationId xmlns="" xmlns:a16="http://schemas.microsoft.com/office/drawing/2014/main" id="{EA13DC18-E101-41D6-9D3C-594E2D44311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33187F-F30B-4AE4-93E0-2496F9DB8006}" type="slidenum">
              <a:rPr kumimoji="0" lang="fr-FR" sz="1200" b="0" i="0" u="none" strike="noStrike" kern="1200" cap="none" spc="0" normalizeH="0" baseline="0" noProof="0" smtClean="0">
                <a:ln>
                  <a:noFill/>
                </a:ln>
                <a:solidFill>
                  <a:srgbClr val="000000">
                    <a:lumMod val="75000"/>
                    <a:lumOff val="25000"/>
                  </a:srgbClr>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fr-FR" sz="1200" b="0" i="0" u="none" strike="noStrike" kern="1200" cap="none" spc="0" normalizeH="0" baseline="0" noProof="0" dirty="0">
              <a:ln>
                <a:noFill/>
              </a:ln>
              <a:solidFill>
                <a:srgbClr val="000000">
                  <a:lumMod val="75000"/>
                  <a:lumOff val="25000"/>
                </a:srgbClr>
              </a:solidFill>
              <a:effectLst/>
              <a:uLnTx/>
              <a:uFillTx/>
              <a:latin typeface="Arial" pitchFamily="34" charset="0"/>
              <a:ea typeface="+mn-ea"/>
              <a:cs typeface="Arial" pitchFamily="34" charset="0"/>
            </a:endParaRPr>
          </a:p>
        </p:txBody>
      </p:sp>
      <p:grpSp>
        <p:nvGrpSpPr>
          <p:cNvPr id="18" name="Groupe 17">
            <a:extLst>
              <a:ext uri="{FF2B5EF4-FFF2-40B4-BE49-F238E27FC236}">
                <a16:creationId xmlns="" xmlns:a16="http://schemas.microsoft.com/office/drawing/2014/main" id="{20D57D23-09E4-4751-8B21-AB255BA375C9}"/>
              </a:ext>
            </a:extLst>
          </p:cNvPr>
          <p:cNvGrpSpPr/>
          <p:nvPr/>
        </p:nvGrpSpPr>
        <p:grpSpPr>
          <a:xfrm>
            <a:off x="1331640" y="1202085"/>
            <a:ext cx="6480720" cy="2664284"/>
            <a:chOff x="1455738" y="1773238"/>
            <a:chExt cx="7031037" cy="4464050"/>
          </a:xfrm>
        </p:grpSpPr>
        <p:pic>
          <p:nvPicPr>
            <p:cNvPr id="7" name="Picture 5" descr="HUMN187C">
              <a:extLst>
                <a:ext uri="{FF2B5EF4-FFF2-40B4-BE49-F238E27FC236}">
                  <a16:creationId xmlns="" xmlns:a16="http://schemas.microsoft.com/office/drawing/2014/main" id="{02AB2607-A14D-455B-A56F-A97545505D42}"/>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156325" y="1773238"/>
              <a:ext cx="2330450" cy="446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9">
              <a:extLst>
                <a:ext uri="{FF2B5EF4-FFF2-40B4-BE49-F238E27FC236}">
                  <a16:creationId xmlns="" xmlns:a16="http://schemas.microsoft.com/office/drawing/2014/main" id="{EB820422-01B4-41BA-BE59-C237F0544B9D}"/>
                </a:ext>
              </a:extLst>
            </p:cNvPr>
            <p:cNvSpPr txBox="1">
              <a:spLocks noChangeArrowheads="1"/>
            </p:cNvSpPr>
            <p:nvPr/>
          </p:nvSpPr>
          <p:spPr bwMode="auto">
            <a:xfrm>
              <a:off x="2423749" y="4508501"/>
              <a:ext cx="1523222" cy="6714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pPr>
                <a:defRPr/>
              </a:pPr>
              <a:r>
                <a:rPr lang="fr-FR" altLang="fr-FR" sz="2000" b="1" dirty="0">
                  <a:solidFill>
                    <a:srgbClr val="C00000"/>
                  </a:solidFill>
                  <a:latin typeface="Tahoma" pitchFamily="34" charset="0"/>
                  <a:ea typeface="Tahoma" pitchFamily="34" charset="0"/>
                  <a:cs typeface="Tahoma" pitchFamily="34" charset="0"/>
                </a:rPr>
                <a:t>Perfusion</a:t>
              </a:r>
            </a:p>
          </p:txBody>
        </p:sp>
        <p:sp>
          <p:nvSpPr>
            <p:cNvPr id="9" name="Text Box 10">
              <a:extLst>
                <a:ext uri="{FF2B5EF4-FFF2-40B4-BE49-F238E27FC236}">
                  <a16:creationId xmlns="" xmlns:a16="http://schemas.microsoft.com/office/drawing/2014/main" id="{8A42789B-FD68-4480-965F-1B55F316EC3E}"/>
                </a:ext>
              </a:extLst>
            </p:cNvPr>
            <p:cNvSpPr txBox="1">
              <a:spLocks noChangeArrowheads="1"/>
            </p:cNvSpPr>
            <p:nvPr/>
          </p:nvSpPr>
          <p:spPr bwMode="auto">
            <a:xfrm>
              <a:off x="2423749" y="2428908"/>
              <a:ext cx="1523222" cy="6714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pPr>
                <a:defRPr/>
              </a:pPr>
              <a:r>
                <a:rPr lang="fr-FR" altLang="fr-FR" sz="2000" b="1" dirty="0">
                  <a:solidFill>
                    <a:schemeClr val="tx2"/>
                  </a:solidFill>
                  <a:latin typeface="Tahoma" pitchFamily="34" charset="0"/>
                  <a:ea typeface="Tahoma" pitchFamily="34" charset="0"/>
                  <a:cs typeface="Tahoma" pitchFamily="34" charset="0"/>
                </a:rPr>
                <a:t>Diffusion</a:t>
              </a:r>
            </a:p>
          </p:txBody>
        </p:sp>
        <p:sp>
          <p:nvSpPr>
            <p:cNvPr id="10" name="Line 11">
              <a:extLst>
                <a:ext uri="{FF2B5EF4-FFF2-40B4-BE49-F238E27FC236}">
                  <a16:creationId xmlns="" xmlns:a16="http://schemas.microsoft.com/office/drawing/2014/main" id="{31A26A2F-7A25-43A6-9F3C-87477EA57901}"/>
                </a:ext>
              </a:extLst>
            </p:cNvPr>
            <p:cNvSpPr>
              <a:spLocks noChangeShapeType="1"/>
            </p:cNvSpPr>
            <p:nvPr/>
          </p:nvSpPr>
          <p:spPr bwMode="auto">
            <a:xfrm>
              <a:off x="3995738" y="2852738"/>
              <a:ext cx="2447925" cy="288925"/>
            </a:xfrm>
            <a:prstGeom prst="line">
              <a:avLst/>
            </a:prstGeom>
            <a:noFill/>
            <a:ln w="19050">
              <a:solidFill>
                <a:schemeClr val="accent1">
                  <a:lumMod val="40000"/>
                  <a:lumOff val="60000"/>
                </a:schemeClr>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fr-FR"/>
            </a:p>
          </p:txBody>
        </p:sp>
        <p:sp>
          <p:nvSpPr>
            <p:cNvPr id="11" name="Line 12">
              <a:extLst>
                <a:ext uri="{FF2B5EF4-FFF2-40B4-BE49-F238E27FC236}">
                  <a16:creationId xmlns="" xmlns:a16="http://schemas.microsoft.com/office/drawing/2014/main" id="{3E4EBF19-8067-4315-988C-1B364D2BA61E}"/>
                </a:ext>
              </a:extLst>
            </p:cNvPr>
            <p:cNvSpPr>
              <a:spLocks noChangeShapeType="1"/>
            </p:cNvSpPr>
            <p:nvPr/>
          </p:nvSpPr>
          <p:spPr bwMode="auto">
            <a:xfrm flipV="1">
              <a:off x="3995738" y="2060575"/>
              <a:ext cx="3168650" cy="792163"/>
            </a:xfrm>
            <a:prstGeom prst="line">
              <a:avLst/>
            </a:prstGeom>
            <a:noFill/>
            <a:ln w="19050">
              <a:solidFill>
                <a:schemeClr val="accent1">
                  <a:lumMod val="40000"/>
                  <a:lumOff val="60000"/>
                </a:schemeClr>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fr-FR"/>
            </a:p>
          </p:txBody>
        </p:sp>
        <p:sp>
          <p:nvSpPr>
            <p:cNvPr id="12" name="Line 13">
              <a:extLst>
                <a:ext uri="{FF2B5EF4-FFF2-40B4-BE49-F238E27FC236}">
                  <a16:creationId xmlns="" xmlns:a16="http://schemas.microsoft.com/office/drawing/2014/main" id="{C7F978BC-5B37-4C92-95FA-D7F1A5E2B638}"/>
                </a:ext>
              </a:extLst>
            </p:cNvPr>
            <p:cNvSpPr>
              <a:spLocks noChangeShapeType="1"/>
            </p:cNvSpPr>
            <p:nvPr/>
          </p:nvSpPr>
          <p:spPr bwMode="auto">
            <a:xfrm>
              <a:off x="3995738" y="2852738"/>
              <a:ext cx="3313112" cy="2089150"/>
            </a:xfrm>
            <a:prstGeom prst="line">
              <a:avLst/>
            </a:prstGeom>
            <a:noFill/>
            <a:ln w="19050">
              <a:solidFill>
                <a:schemeClr val="accent1">
                  <a:lumMod val="40000"/>
                  <a:lumOff val="60000"/>
                </a:schemeClr>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fr-FR"/>
            </a:p>
          </p:txBody>
        </p:sp>
        <p:sp>
          <p:nvSpPr>
            <p:cNvPr id="13" name="Line 14">
              <a:extLst>
                <a:ext uri="{FF2B5EF4-FFF2-40B4-BE49-F238E27FC236}">
                  <a16:creationId xmlns="" xmlns:a16="http://schemas.microsoft.com/office/drawing/2014/main" id="{AFD7D8BD-EFCD-4DB6-9E7F-BB707495C232}"/>
                </a:ext>
              </a:extLst>
            </p:cNvPr>
            <p:cNvSpPr>
              <a:spLocks noChangeShapeType="1"/>
            </p:cNvSpPr>
            <p:nvPr/>
          </p:nvSpPr>
          <p:spPr bwMode="auto">
            <a:xfrm>
              <a:off x="3995738" y="2852738"/>
              <a:ext cx="3240087" cy="2736850"/>
            </a:xfrm>
            <a:prstGeom prst="line">
              <a:avLst/>
            </a:prstGeom>
            <a:noFill/>
            <a:ln w="19050">
              <a:solidFill>
                <a:schemeClr val="accent1">
                  <a:lumMod val="40000"/>
                  <a:lumOff val="60000"/>
                </a:schemeClr>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fr-FR"/>
            </a:p>
          </p:txBody>
        </p:sp>
        <p:sp>
          <p:nvSpPr>
            <p:cNvPr id="14" name="Line 15">
              <a:extLst>
                <a:ext uri="{FF2B5EF4-FFF2-40B4-BE49-F238E27FC236}">
                  <a16:creationId xmlns="" xmlns:a16="http://schemas.microsoft.com/office/drawing/2014/main" id="{55C487C2-57B5-45AB-B368-1DC5CEA910C8}"/>
                </a:ext>
              </a:extLst>
            </p:cNvPr>
            <p:cNvSpPr>
              <a:spLocks noChangeShapeType="1"/>
            </p:cNvSpPr>
            <p:nvPr/>
          </p:nvSpPr>
          <p:spPr bwMode="auto">
            <a:xfrm>
              <a:off x="4067175" y="4797425"/>
              <a:ext cx="3960813" cy="576263"/>
            </a:xfrm>
            <a:prstGeom prst="line">
              <a:avLst/>
            </a:prstGeom>
            <a:noFill/>
            <a:ln w="19050">
              <a:solidFill>
                <a:srgbClr val="FF6699"/>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fr-FR"/>
            </a:p>
          </p:txBody>
        </p:sp>
        <p:sp>
          <p:nvSpPr>
            <p:cNvPr id="15" name="Line 16">
              <a:extLst>
                <a:ext uri="{FF2B5EF4-FFF2-40B4-BE49-F238E27FC236}">
                  <a16:creationId xmlns="" xmlns:a16="http://schemas.microsoft.com/office/drawing/2014/main" id="{9C91A2C8-7E36-449A-87C7-1E095AA02E25}"/>
                </a:ext>
              </a:extLst>
            </p:cNvPr>
            <p:cNvSpPr>
              <a:spLocks noChangeShapeType="1"/>
            </p:cNvSpPr>
            <p:nvPr/>
          </p:nvSpPr>
          <p:spPr bwMode="auto">
            <a:xfrm flipV="1">
              <a:off x="4067175" y="3716338"/>
              <a:ext cx="3744913" cy="1081087"/>
            </a:xfrm>
            <a:prstGeom prst="line">
              <a:avLst/>
            </a:prstGeom>
            <a:noFill/>
            <a:ln w="19050">
              <a:solidFill>
                <a:srgbClr val="FF6699"/>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fr-FR"/>
            </a:p>
          </p:txBody>
        </p:sp>
        <p:sp>
          <p:nvSpPr>
            <p:cNvPr id="16" name="Text Box 17">
              <a:extLst>
                <a:ext uri="{FF2B5EF4-FFF2-40B4-BE49-F238E27FC236}">
                  <a16:creationId xmlns="" xmlns:a16="http://schemas.microsoft.com/office/drawing/2014/main" id="{191FCB3C-88E0-4486-962D-487E582D9025}"/>
                </a:ext>
              </a:extLst>
            </p:cNvPr>
            <p:cNvSpPr txBox="1">
              <a:spLocks noChangeArrowheads="1"/>
            </p:cNvSpPr>
            <p:nvPr/>
          </p:nvSpPr>
          <p:spPr bwMode="auto">
            <a:xfrm>
              <a:off x="1455738" y="5100638"/>
              <a:ext cx="4005843" cy="9808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075" tIns="46038" rIns="92075" bIns="46038">
              <a:no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pPr>
                <a:defRPr/>
              </a:pPr>
              <a:r>
                <a:rPr lang="fr-FR" altLang="fr-FR" sz="1600" dirty="0" smtClean="0">
                  <a:latin typeface="+mn-lt"/>
                  <a:cs typeface="+mn-cs"/>
                </a:rPr>
                <a:t>(vitesse</a:t>
              </a:r>
              <a:r>
                <a:rPr lang="fr-FR" altLang="fr-FR" sz="1600" dirty="0" smtClean="0">
                  <a:solidFill>
                    <a:srgbClr val="FF6600"/>
                  </a:solidFill>
                </a:rPr>
                <a:t> </a:t>
              </a:r>
              <a:r>
                <a:rPr lang="fr-FR" altLang="fr-FR" sz="1600" dirty="0" smtClean="0">
                  <a:latin typeface="+mn-lt"/>
                  <a:cs typeface="+mn-cs"/>
                </a:rPr>
                <a:t>de </a:t>
              </a:r>
              <a:r>
                <a:rPr lang="fr-FR" altLang="fr-FR" sz="1600" dirty="0">
                  <a:latin typeface="+mn-lt"/>
                  <a:cs typeface="+mn-cs"/>
                </a:rPr>
                <a:t>remplissage d’un tissu)</a:t>
              </a:r>
            </a:p>
            <a:p>
              <a:pPr>
                <a:defRPr/>
              </a:pPr>
              <a:r>
                <a:rPr lang="fr-FR" altLang="fr-FR" sz="1200" dirty="0">
                  <a:latin typeface="+mn-lt"/>
                  <a:cs typeface="+mn-cs"/>
                </a:rPr>
                <a:t>Acheminement d’un gaz </a:t>
              </a:r>
              <a:r>
                <a:rPr lang="fr-FR" altLang="fr-FR" sz="1200" u="sng" dirty="0">
                  <a:latin typeface="+mn-lt"/>
                  <a:cs typeface="+mn-cs"/>
                </a:rPr>
                <a:t>dissous</a:t>
              </a:r>
              <a:r>
                <a:rPr lang="fr-FR" altLang="fr-FR" sz="1200" dirty="0">
                  <a:latin typeface="+mn-lt"/>
                  <a:cs typeface="+mn-cs"/>
                </a:rPr>
                <a:t> vers un tissu</a:t>
              </a:r>
            </a:p>
          </p:txBody>
        </p:sp>
        <p:sp>
          <p:nvSpPr>
            <p:cNvPr id="17" name="Text Box 18">
              <a:extLst>
                <a:ext uri="{FF2B5EF4-FFF2-40B4-BE49-F238E27FC236}">
                  <a16:creationId xmlns="" xmlns:a16="http://schemas.microsoft.com/office/drawing/2014/main" id="{68D9764B-2359-4CE2-903A-B936CD2CD2DE}"/>
                </a:ext>
              </a:extLst>
            </p:cNvPr>
            <p:cNvSpPr txBox="1">
              <a:spLocks noChangeAspect="1" noChangeArrowheads="1"/>
            </p:cNvSpPr>
            <p:nvPr/>
          </p:nvSpPr>
          <p:spPr bwMode="auto">
            <a:xfrm>
              <a:off x="1562709" y="2979723"/>
              <a:ext cx="3220496" cy="14965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lIns="92075" tIns="46038" rIns="92075" bIns="46038">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pPr>
                <a:defRPr/>
              </a:pPr>
              <a:r>
                <a:rPr lang="fr-FR" altLang="fr-FR" sz="1600" dirty="0" smtClean="0">
                  <a:latin typeface="+mn-lt"/>
                  <a:cs typeface="+mn-cs"/>
                </a:rPr>
                <a:t>(vitesse</a:t>
              </a:r>
              <a:r>
                <a:rPr lang="fr-FR" altLang="fr-FR" sz="1600" dirty="0" smtClean="0">
                  <a:solidFill>
                    <a:srgbClr val="FF6600"/>
                  </a:solidFill>
                  <a:latin typeface="+mn-lt"/>
                  <a:cs typeface="+mn-cs"/>
                </a:rPr>
                <a:t> </a:t>
              </a:r>
              <a:r>
                <a:rPr lang="fr-FR" altLang="fr-FR" sz="1600" dirty="0" smtClean="0">
                  <a:latin typeface="+mn-lt"/>
                  <a:cs typeface="+mn-cs"/>
                </a:rPr>
                <a:t>de </a:t>
              </a:r>
              <a:r>
                <a:rPr lang="fr-FR" altLang="fr-FR" sz="1600" dirty="0">
                  <a:latin typeface="+mn-lt"/>
                  <a:cs typeface="+mn-cs"/>
                </a:rPr>
                <a:t>dissolution)</a:t>
              </a:r>
            </a:p>
            <a:p>
              <a:pPr>
                <a:defRPr/>
              </a:pPr>
              <a:r>
                <a:rPr lang="fr-FR" altLang="fr-FR" sz="1200" dirty="0">
                  <a:latin typeface="+mn-lt"/>
                  <a:cs typeface="+mn-cs"/>
                </a:rPr>
                <a:t>1. alvéolo-capillaire – 2. tissulaire</a:t>
              </a:r>
            </a:p>
            <a:p>
              <a:pPr>
                <a:defRPr/>
              </a:pPr>
              <a:r>
                <a:rPr lang="fr-FR" altLang="fr-FR" sz="1200" dirty="0">
                  <a:latin typeface="+mn-lt"/>
                  <a:cs typeface="+mn-cs"/>
                </a:rPr>
                <a:t>Absorption / restitution gaz </a:t>
              </a:r>
              <a:r>
                <a:rPr lang="fr-FR" altLang="fr-FR" sz="1200" u="sng" dirty="0">
                  <a:latin typeface="+mn-lt"/>
                  <a:cs typeface="+mn-cs"/>
                </a:rPr>
                <a:t>dissous</a:t>
              </a:r>
              <a:r>
                <a:rPr lang="fr-FR" altLang="fr-FR" sz="1200" dirty="0">
                  <a:latin typeface="+mn-lt"/>
                  <a:cs typeface="+mn-cs"/>
                </a:rPr>
                <a:t> par un tissu</a:t>
              </a:r>
            </a:p>
          </p:txBody>
        </p:sp>
      </p:grpSp>
      <p:sp>
        <p:nvSpPr>
          <p:cNvPr id="19" name="ZoneTexte 18">
            <a:extLst>
              <a:ext uri="{FF2B5EF4-FFF2-40B4-BE49-F238E27FC236}">
                <a16:creationId xmlns="" xmlns:a16="http://schemas.microsoft.com/office/drawing/2014/main" id="{D8785A3E-B90C-4D5B-85E0-7FEDBF01B13C}"/>
              </a:ext>
            </a:extLst>
          </p:cNvPr>
          <p:cNvSpPr txBox="1"/>
          <p:nvPr/>
        </p:nvSpPr>
        <p:spPr>
          <a:xfrm>
            <a:off x="4994523" y="1687091"/>
            <a:ext cx="288862" cy="338554"/>
          </a:xfrm>
          <a:prstGeom prst="rect">
            <a:avLst/>
          </a:prstGeom>
          <a:noFill/>
        </p:spPr>
        <p:txBody>
          <a:bodyPr wrap="none" rtlCol="0">
            <a:spAutoFit/>
          </a:bodyPr>
          <a:lstStyle/>
          <a:p>
            <a:r>
              <a:rPr lang="fr-FR" sz="1600" dirty="0">
                <a:solidFill>
                  <a:schemeClr val="tx2"/>
                </a:solidFill>
              </a:rPr>
              <a:t>1</a:t>
            </a:r>
          </a:p>
        </p:txBody>
      </p:sp>
      <p:sp>
        <p:nvSpPr>
          <p:cNvPr id="20" name="ZoneTexte 19">
            <a:extLst>
              <a:ext uri="{FF2B5EF4-FFF2-40B4-BE49-F238E27FC236}">
                <a16:creationId xmlns="" xmlns:a16="http://schemas.microsoft.com/office/drawing/2014/main" id="{CEF2ECAF-9214-4F18-AA37-D55A562E1329}"/>
              </a:ext>
            </a:extLst>
          </p:cNvPr>
          <p:cNvSpPr txBox="1"/>
          <p:nvPr/>
        </p:nvSpPr>
        <p:spPr>
          <a:xfrm>
            <a:off x="4994523" y="1312193"/>
            <a:ext cx="288862" cy="338554"/>
          </a:xfrm>
          <a:prstGeom prst="rect">
            <a:avLst/>
          </a:prstGeom>
          <a:noFill/>
        </p:spPr>
        <p:txBody>
          <a:bodyPr wrap="none" rtlCol="0">
            <a:spAutoFit/>
          </a:bodyPr>
          <a:lstStyle/>
          <a:p>
            <a:r>
              <a:rPr lang="fr-FR" sz="1600" dirty="0">
                <a:solidFill>
                  <a:schemeClr val="tx2"/>
                </a:solidFill>
              </a:rPr>
              <a:t>2</a:t>
            </a:r>
          </a:p>
        </p:txBody>
      </p:sp>
      <p:sp>
        <p:nvSpPr>
          <p:cNvPr id="21" name="ZoneTexte 20">
            <a:extLst>
              <a:ext uri="{FF2B5EF4-FFF2-40B4-BE49-F238E27FC236}">
                <a16:creationId xmlns="" xmlns:a16="http://schemas.microsoft.com/office/drawing/2014/main" id="{C14DD654-163F-4B73-9666-3244FEBAEE27}"/>
              </a:ext>
            </a:extLst>
          </p:cNvPr>
          <p:cNvSpPr txBox="1"/>
          <p:nvPr/>
        </p:nvSpPr>
        <p:spPr>
          <a:xfrm>
            <a:off x="4994523" y="2377455"/>
            <a:ext cx="288862" cy="338554"/>
          </a:xfrm>
          <a:prstGeom prst="rect">
            <a:avLst/>
          </a:prstGeom>
          <a:noFill/>
        </p:spPr>
        <p:txBody>
          <a:bodyPr wrap="none" rtlCol="0">
            <a:spAutoFit/>
          </a:bodyPr>
          <a:lstStyle/>
          <a:p>
            <a:r>
              <a:rPr lang="fr-FR" sz="1600" dirty="0">
                <a:solidFill>
                  <a:schemeClr val="tx2"/>
                </a:solidFill>
              </a:rPr>
              <a:t>2</a:t>
            </a:r>
          </a:p>
        </p:txBody>
      </p:sp>
      <p:graphicFrame>
        <p:nvGraphicFramePr>
          <p:cNvPr id="22" name="Tableau 21"/>
          <p:cNvGraphicFramePr>
            <a:graphicFrameLocks noGrp="1"/>
          </p:cNvGraphicFramePr>
          <p:nvPr/>
        </p:nvGraphicFramePr>
        <p:xfrm>
          <a:off x="395536" y="4221058"/>
          <a:ext cx="8102530" cy="2164080"/>
        </p:xfrm>
        <a:graphic>
          <a:graphicData uri="http://schemas.openxmlformats.org/drawingml/2006/table">
            <a:tbl>
              <a:tblPr firstRow="1" bandRow="1">
                <a:tableStyleId>{5C22544A-7EE6-4342-B048-85BDC9FD1C3A}</a:tableStyleId>
              </a:tblPr>
              <a:tblGrid>
                <a:gridCol w="1620000"/>
                <a:gridCol w="1296000"/>
                <a:gridCol w="2060396"/>
                <a:gridCol w="1563067"/>
                <a:gridCol w="1563067"/>
              </a:tblGrid>
              <a:tr h="149736">
                <a:tc gridSpan="2">
                  <a:txBody>
                    <a:bodyPr/>
                    <a:lstStyle/>
                    <a:p>
                      <a:r>
                        <a:rPr lang="fr-FR" dirty="0" smtClean="0"/>
                        <a:t>Type Modèle</a:t>
                      </a:r>
                      <a:endParaRPr lang="fr-FR" dirty="0"/>
                    </a:p>
                  </a:txBody>
                  <a:tcPr/>
                </a:tc>
                <a:tc hMerge="1">
                  <a:txBody>
                    <a:bodyPr/>
                    <a:lstStyle/>
                    <a:p>
                      <a:endParaRPr lang="fr-FR" dirty="0"/>
                    </a:p>
                  </a:txBody>
                  <a:tcPr/>
                </a:tc>
                <a:tc>
                  <a:txBody>
                    <a:bodyPr/>
                    <a:lstStyle/>
                    <a:p>
                      <a:r>
                        <a:rPr lang="fr-FR" dirty="0" smtClean="0"/>
                        <a:t>Facteur limitant</a:t>
                      </a:r>
                      <a:endParaRPr lang="fr-FR" dirty="0"/>
                    </a:p>
                  </a:txBody>
                  <a:tcPr/>
                </a:tc>
                <a:tc>
                  <a:txBody>
                    <a:bodyPr/>
                    <a:lstStyle/>
                    <a:p>
                      <a:r>
                        <a:rPr lang="fr-FR" dirty="0" smtClean="0"/>
                        <a:t>Famille</a:t>
                      </a:r>
                      <a:endParaRPr lang="fr-FR" dirty="0"/>
                    </a:p>
                  </a:txBody>
                  <a:tcPr/>
                </a:tc>
                <a:tc>
                  <a:txBody>
                    <a:bodyPr/>
                    <a:lstStyle/>
                    <a:p>
                      <a:r>
                        <a:rPr lang="fr-FR" dirty="0" smtClean="0"/>
                        <a:t>Algorithmes</a:t>
                      </a:r>
                      <a:endParaRPr lang="fr-FR" dirty="0"/>
                    </a:p>
                  </a:txBody>
                  <a:tcPr/>
                </a:tc>
              </a:tr>
              <a:tr h="370840">
                <a:tc rowSpan="2">
                  <a:txBody>
                    <a:bodyPr/>
                    <a:lstStyle/>
                    <a:p>
                      <a:r>
                        <a:rPr lang="fr-FR" dirty="0" smtClean="0"/>
                        <a:t>Monophasique</a:t>
                      </a:r>
                      <a:endParaRPr lang="fr-FR" dirty="0"/>
                    </a:p>
                  </a:txBody>
                  <a:tcPr>
                    <a:solidFill>
                      <a:srgbClr val="E9EDF4"/>
                    </a:solidFill>
                  </a:tcPr>
                </a:tc>
                <a:tc>
                  <a:txBody>
                    <a:bodyPr/>
                    <a:lstStyle/>
                    <a:p>
                      <a:r>
                        <a:rPr lang="fr-FR" dirty="0" smtClean="0"/>
                        <a:t>Perfusion</a:t>
                      </a:r>
                      <a:endParaRPr lang="fr-FR" dirty="0"/>
                    </a:p>
                  </a:txBody>
                  <a:tcPr/>
                </a:tc>
                <a:tc>
                  <a:txBody>
                    <a:bodyPr/>
                    <a:lstStyle/>
                    <a:p>
                      <a:r>
                        <a:rPr lang="fr-FR" sz="1600" dirty="0" smtClean="0"/>
                        <a:t>Gaz dissous</a:t>
                      </a:r>
                      <a:r>
                        <a:rPr lang="fr-FR" sz="1600" baseline="0" dirty="0" smtClean="0"/>
                        <a:t> &amp; durée d’acheminement</a:t>
                      </a:r>
                      <a:endParaRPr lang="fr-FR" sz="1600" dirty="0"/>
                    </a:p>
                  </a:txBody>
                  <a:tcPr/>
                </a:tc>
                <a:tc>
                  <a:txBody>
                    <a:bodyPr/>
                    <a:lstStyle/>
                    <a:p>
                      <a:r>
                        <a:rPr lang="fr-FR" sz="1600" dirty="0" smtClean="0"/>
                        <a:t>Haldane et dérivés</a:t>
                      </a:r>
                      <a:endParaRPr lang="fr-FR" sz="1600" dirty="0"/>
                    </a:p>
                  </a:txBody>
                  <a:tcPr/>
                </a:tc>
                <a:tc>
                  <a:txBody>
                    <a:bodyPr/>
                    <a:lstStyle/>
                    <a:p>
                      <a:r>
                        <a:rPr lang="fr-FR" dirty="0" err="1" smtClean="0"/>
                        <a:t>Bühlmann</a:t>
                      </a:r>
                      <a:endParaRPr lang="fr-FR" dirty="0" smtClean="0"/>
                    </a:p>
                    <a:p>
                      <a:r>
                        <a:rPr lang="fr-FR" sz="1400" dirty="0" smtClean="0"/>
                        <a:t>(MN90)</a:t>
                      </a:r>
                      <a:endParaRPr lang="fr-FR" sz="1400" dirty="0"/>
                    </a:p>
                  </a:txBody>
                  <a:tcPr/>
                </a:tc>
              </a:tr>
              <a:tr h="343520">
                <a:tc vMerge="1">
                  <a:txBody>
                    <a:bodyPr/>
                    <a:lstStyle/>
                    <a:p>
                      <a:endParaRPr lang="fr-FR" dirty="0"/>
                    </a:p>
                  </a:txBody>
                  <a:tcPr/>
                </a:tc>
                <a:tc>
                  <a:txBody>
                    <a:bodyPr/>
                    <a:lstStyle/>
                    <a:p>
                      <a:r>
                        <a:rPr lang="fr-FR" sz="1800" dirty="0" smtClean="0"/>
                        <a:t>Diffusion</a:t>
                      </a:r>
                      <a:endParaRPr lang="fr-FR" dirty="0"/>
                    </a:p>
                  </a:txBody>
                  <a:tcPr/>
                </a:tc>
                <a:tc>
                  <a:txBody>
                    <a:bodyPr/>
                    <a:lstStyle/>
                    <a:p>
                      <a:r>
                        <a:rPr lang="fr-FR" sz="1600" dirty="0" smtClean="0"/>
                        <a:t>Gaz dissous</a:t>
                      </a:r>
                      <a:r>
                        <a:rPr lang="fr-FR" sz="1600" baseline="0" dirty="0" smtClean="0"/>
                        <a:t> &amp; </a:t>
                      </a:r>
                      <a:r>
                        <a:rPr lang="fr-FR" sz="1600" dirty="0" smtClean="0"/>
                        <a:t>durée de diffusion </a:t>
                      </a:r>
                      <a:endParaRPr lang="fr-FR" sz="1600" dirty="0"/>
                    </a:p>
                  </a:txBody>
                  <a:tcPr/>
                </a:tc>
                <a:tc>
                  <a:txBody>
                    <a:bodyPr/>
                    <a:lstStyle/>
                    <a:p>
                      <a:r>
                        <a:rPr lang="fr-FR" sz="1600" dirty="0" smtClean="0"/>
                        <a:t>Concept de </a:t>
                      </a:r>
                      <a:r>
                        <a:rPr lang="fr-FR" sz="1600" dirty="0" err="1" smtClean="0"/>
                        <a:t>Hempleman</a:t>
                      </a:r>
                      <a:endParaRPr lang="fr-FR" sz="1600" dirty="0"/>
                    </a:p>
                  </a:txBody>
                  <a:tcPr/>
                </a:tc>
                <a:tc>
                  <a:txBody>
                    <a:bodyPr/>
                    <a:lstStyle/>
                    <a:p>
                      <a:endParaRPr lang="fr-FR" dirty="0"/>
                    </a:p>
                  </a:txBody>
                  <a:tcPr/>
                </a:tc>
              </a:tr>
              <a:tr h="370840">
                <a:tc>
                  <a:txBody>
                    <a:bodyPr/>
                    <a:lstStyle/>
                    <a:p>
                      <a:r>
                        <a:rPr lang="fr-FR" dirty="0" smtClean="0"/>
                        <a:t>Diphasique</a:t>
                      </a:r>
                      <a:endParaRPr lang="fr-FR" dirty="0"/>
                    </a:p>
                  </a:txBody>
                  <a:tcPr/>
                </a:tc>
                <a:tc>
                  <a:txBody>
                    <a:bodyPr/>
                    <a:lstStyle/>
                    <a:p>
                      <a:r>
                        <a:rPr lang="fr-FR" sz="1800" dirty="0" smtClean="0"/>
                        <a:t>Microbulles + perfusion</a:t>
                      </a:r>
                      <a:endParaRPr lang="fr-FR" dirty="0"/>
                    </a:p>
                  </a:txBody>
                  <a:tcPr/>
                </a:tc>
                <a:tc>
                  <a:txBody>
                    <a:bodyPr/>
                    <a:lstStyle/>
                    <a:p>
                      <a:r>
                        <a:rPr lang="fr-FR" sz="1600" dirty="0" smtClean="0"/>
                        <a:t>Gaz dissous</a:t>
                      </a:r>
                      <a:r>
                        <a:rPr lang="fr-FR" sz="1600" baseline="0" dirty="0" smtClean="0"/>
                        <a:t> + noyaux gazeux</a:t>
                      </a:r>
                      <a:endParaRPr lang="fr-FR" sz="1600" dirty="0"/>
                    </a:p>
                  </a:txBody>
                  <a:tcPr/>
                </a:tc>
                <a:tc>
                  <a:txBody>
                    <a:bodyPr/>
                    <a:lstStyle/>
                    <a:p>
                      <a:r>
                        <a:rPr lang="fr-FR" sz="1600" dirty="0" smtClean="0"/>
                        <a:t>Prise en compte MicroBulles</a:t>
                      </a:r>
                      <a:endParaRPr lang="fr-FR" sz="1600" dirty="0"/>
                    </a:p>
                  </a:txBody>
                  <a:tcPr/>
                </a:tc>
                <a:tc>
                  <a:txBody>
                    <a:bodyPr/>
                    <a:lstStyle/>
                    <a:p>
                      <a:r>
                        <a:rPr lang="fr-FR" dirty="0" smtClean="0"/>
                        <a:t>VPM – RGBM Bühlmann MB</a:t>
                      </a:r>
                      <a:endParaRPr lang="fr-FR" dirty="0"/>
                    </a:p>
                  </a:txBody>
                  <a:tcPr/>
                </a:tc>
              </a:tr>
            </a:tbl>
          </a:graphicData>
        </a:graphic>
      </p:graphicFrame>
    </p:spTree>
    <p:extLst>
      <p:ext uri="{BB962C8B-B14F-4D97-AF65-F5344CB8AC3E}">
        <p14:creationId xmlns="" xmlns:p14="http://schemas.microsoft.com/office/powerpoint/2010/main" val="40648481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22" name="Titre 1"/>
          <p:cNvSpPr>
            <a:spLocks noGrp="1"/>
          </p:cNvSpPr>
          <p:nvPr>
            <p:ph type="title"/>
          </p:nvPr>
        </p:nvSpPr>
        <p:spPr/>
        <p:txBody>
          <a:bodyPr anchor="t"/>
          <a:lstStyle/>
          <a:p>
            <a:pPr algn="l" eaLnBrk="1" hangingPunct="1"/>
            <a:r>
              <a:rPr lang="fr-FR" altLang="fr-FR" dirty="0" smtClean="0"/>
              <a:t>Les Hypothèses de Haldane</a:t>
            </a:r>
          </a:p>
        </p:txBody>
      </p:sp>
      <p:sp>
        <p:nvSpPr>
          <p:cNvPr id="3" name="Espace réservé du contenu 2"/>
          <p:cNvSpPr>
            <a:spLocks noGrp="1"/>
          </p:cNvSpPr>
          <p:nvPr>
            <p:ph idx="1"/>
          </p:nvPr>
        </p:nvSpPr>
        <p:spPr>
          <a:xfrm>
            <a:off x="457200" y="1340769"/>
            <a:ext cx="8435975" cy="5112420"/>
          </a:xfrm>
        </p:spPr>
        <p:txBody>
          <a:bodyPr rtlCol="0">
            <a:normAutofit fontScale="40000" lnSpcReduction="20000"/>
          </a:bodyPr>
          <a:lstStyle/>
          <a:p>
            <a:pPr marL="0" indent="0" eaLnBrk="1" fontAlgn="auto" hangingPunct="1">
              <a:spcAft>
                <a:spcPts val="0"/>
              </a:spcAft>
              <a:buFont typeface="Arial" charset="0"/>
              <a:buNone/>
              <a:defRPr/>
            </a:pPr>
            <a:r>
              <a:rPr lang="fr-FR" sz="4000" u="sng" dirty="0" smtClean="0"/>
              <a:t>Hypothèses physiologiques</a:t>
            </a:r>
            <a:r>
              <a:rPr lang="fr-FR" sz="4000" dirty="0" smtClean="0"/>
              <a:t>:</a:t>
            </a:r>
          </a:p>
          <a:p>
            <a:pPr marL="324000" indent="-252000" eaLnBrk="1" fontAlgn="auto" hangingPunct="1">
              <a:spcAft>
                <a:spcPts val="0"/>
              </a:spcAft>
              <a:defRPr/>
            </a:pPr>
            <a:r>
              <a:rPr lang="fr-FR" sz="3500" dirty="0" smtClean="0"/>
              <a:t>L'équilibre des pressions au niveau alvéolaire (poumons / sang) est instantané</a:t>
            </a:r>
            <a:endParaRPr lang="fr-FR" sz="2800" dirty="0" smtClean="0"/>
          </a:p>
          <a:p>
            <a:pPr marL="324000" indent="-252000" eaLnBrk="1" fontAlgn="auto" hangingPunct="1">
              <a:spcAft>
                <a:spcPts val="0"/>
              </a:spcAft>
              <a:defRPr/>
            </a:pPr>
            <a:r>
              <a:rPr lang="fr-FR" sz="3500" dirty="0" smtClean="0"/>
              <a:t>L'équilibre des pressions au niveau tissulaire (sang / tissus) est instantané</a:t>
            </a:r>
          </a:p>
          <a:p>
            <a:pPr marL="324000" indent="-252000" eaLnBrk="1" fontAlgn="auto" hangingPunct="1">
              <a:spcAft>
                <a:spcPts val="0"/>
              </a:spcAft>
              <a:defRPr/>
            </a:pPr>
            <a:r>
              <a:rPr lang="fr-FR" sz="3500" dirty="0" smtClean="0"/>
              <a:t>PpN2 air Alvéolaire = PpN2 inspirée</a:t>
            </a:r>
          </a:p>
          <a:p>
            <a:pPr marL="0" indent="0" eaLnBrk="1" fontAlgn="auto" hangingPunct="1">
              <a:spcAft>
                <a:spcPts val="0"/>
              </a:spcAft>
              <a:buFont typeface="Arial" charset="0"/>
              <a:buNone/>
              <a:defRPr/>
            </a:pPr>
            <a:endParaRPr lang="fr-FR" sz="3000" dirty="0"/>
          </a:p>
          <a:p>
            <a:pPr marL="0" indent="0" eaLnBrk="1" fontAlgn="auto" hangingPunct="1">
              <a:spcAft>
                <a:spcPts val="0"/>
              </a:spcAft>
              <a:buFont typeface="Arial" charset="0"/>
              <a:buNone/>
              <a:defRPr/>
            </a:pPr>
            <a:r>
              <a:rPr lang="fr-FR" sz="4000" u="sng" dirty="0" smtClean="0"/>
              <a:t>Hypothèses liées à la </a:t>
            </a:r>
            <a:r>
              <a:rPr lang="fr-FR" sz="4000" u="sng" dirty="0"/>
              <a:t>modélisation </a:t>
            </a:r>
            <a:r>
              <a:rPr lang="fr-FR" sz="4000" u="sng" dirty="0" smtClean="0"/>
              <a:t>mathématique</a:t>
            </a:r>
            <a:r>
              <a:rPr lang="fr-FR" sz="4000" dirty="0" smtClean="0"/>
              <a:t>:</a:t>
            </a:r>
            <a:endParaRPr lang="fr-FR" sz="2800" dirty="0" smtClean="0"/>
          </a:p>
          <a:p>
            <a:pPr marL="324000" indent="-252000" eaLnBrk="1" fontAlgn="auto" hangingPunct="1">
              <a:spcAft>
                <a:spcPts val="0"/>
              </a:spcAft>
              <a:defRPr/>
            </a:pPr>
            <a:r>
              <a:rPr lang="fr-FR" sz="3500" dirty="0" smtClean="0"/>
              <a:t>Le corps humain est représenté par des « compartiments » (*)</a:t>
            </a:r>
          </a:p>
          <a:p>
            <a:pPr marL="324000" indent="-252000" eaLnBrk="1" fontAlgn="auto" hangingPunct="1">
              <a:spcAft>
                <a:spcPts val="0"/>
              </a:spcAft>
              <a:buFont typeface="+mj-lt"/>
              <a:buAutoNum type="arabicPeriod" startAt="3"/>
              <a:defRPr/>
            </a:pPr>
            <a:endParaRPr lang="fr-FR" sz="2500" dirty="0" smtClean="0"/>
          </a:p>
          <a:p>
            <a:pPr marL="324000" indent="-252000" eaLnBrk="1" fontAlgn="auto" hangingPunct="1">
              <a:spcAft>
                <a:spcPts val="0"/>
              </a:spcAft>
              <a:defRPr/>
            </a:pPr>
            <a:r>
              <a:rPr lang="fr-FR" sz="3500" dirty="0"/>
              <a:t>Chaque compartiment est </a:t>
            </a:r>
            <a:r>
              <a:rPr lang="fr-FR" sz="3500" u="sng" dirty="0"/>
              <a:t>isolé</a:t>
            </a:r>
            <a:r>
              <a:rPr lang="fr-FR" sz="3500" dirty="0"/>
              <a:t>. Il n’échange de gaz qu’avec la circulation sanguine et elle </a:t>
            </a:r>
            <a:r>
              <a:rPr lang="fr-FR" sz="3500" dirty="0" smtClean="0"/>
              <a:t>seule                  </a:t>
            </a:r>
          </a:p>
          <a:p>
            <a:pPr marL="324000" indent="-252000" eaLnBrk="1" fontAlgn="auto" hangingPunct="1">
              <a:spcAft>
                <a:spcPts val="0"/>
              </a:spcAft>
              <a:buNone/>
              <a:defRPr/>
            </a:pPr>
            <a:r>
              <a:rPr lang="fr-FR" sz="3500" dirty="0" smtClean="0">
                <a:latin typeface="Wingdings" panose="05000000000000000000" pitchFamily="2" charset="2"/>
              </a:rPr>
              <a:t>	ð </a:t>
            </a:r>
            <a:r>
              <a:rPr lang="fr-FR" sz="4000" b="1" dirty="0" smtClean="0"/>
              <a:t>Modèle </a:t>
            </a:r>
            <a:r>
              <a:rPr lang="fr-FR" sz="4000" b="1" dirty="0"/>
              <a:t>à </a:t>
            </a:r>
            <a:r>
              <a:rPr lang="fr-FR" sz="4000" b="1" dirty="0" smtClean="0"/>
              <a:t>perfusion </a:t>
            </a:r>
            <a:r>
              <a:rPr lang="fr-FR" sz="3500" dirty="0" smtClean="0"/>
              <a:t>(transport N2  par le sang vers l’ensemble du corps)</a:t>
            </a:r>
          </a:p>
          <a:p>
            <a:pPr marL="324000" indent="-252000" eaLnBrk="1" fontAlgn="auto" hangingPunct="1">
              <a:spcAft>
                <a:spcPts val="0"/>
              </a:spcAft>
              <a:buFont typeface="+mj-lt"/>
              <a:buAutoNum type="arabicPeriod" startAt="3"/>
              <a:defRPr/>
            </a:pPr>
            <a:endParaRPr lang="fr-FR" sz="2500" b="1" dirty="0"/>
          </a:p>
          <a:p>
            <a:pPr marL="324000" indent="-252000" eaLnBrk="1" fontAlgn="auto" hangingPunct="1">
              <a:spcAft>
                <a:spcPts val="0"/>
              </a:spcAft>
              <a:defRPr/>
            </a:pPr>
            <a:r>
              <a:rPr lang="fr-FR" sz="3500" dirty="0" smtClean="0"/>
              <a:t>Chaque compartiment a un comportement homogène vis à vis de la charge et de la décharge en gaz inerte</a:t>
            </a:r>
            <a:r>
              <a:rPr lang="fr-FR" dirty="0" smtClean="0"/>
              <a:t>. </a:t>
            </a:r>
          </a:p>
          <a:p>
            <a:pPr marL="324000" indent="-252000" eaLnBrk="1" fontAlgn="auto" hangingPunct="1">
              <a:spcAft>
                <a:spcPts val="0"/>
              </a:spcAft>
              <a:buNone/>
              <a:defRPr/>
            </a:pPr>
            <a:r>
              <a:rPr lang="fr-FR" dirty="0" smtClean="0"/>
              <a:t>	</a:t>
            </a:r>
            <a:r>
              <a:rPr lang="fr-FR" sz="3500" dirty="0" smtClean="0"/>
              <a:t>La tension de gaz dissous est uniforme à l’intérieur d’un compartiment. Charge &amp; décharge sont </a:t>
            </a:r>
            <a:r>
              <a:rPr lang="fr-FR" sz="3500" u="sng" dirty="0" smtClean="0"/>
              <a:t>symétriques</a:t>
            </a:r>
          </a:p>
          <a:p>
            <a:pPr marL="0" indent="0" eaLnBrk="1" fontAlgn="auto" hangingPunct="1">
              <a:spcAft>
                <a:spcPts val="0"/>
              </a:spcAft>
              <a:buNone/>
              <a:defRPr/>
            </a:pPr>
            <a:endParaRPr lang="fr-FR" dirty="0" smtClean="0"/>
          </a:p>
          <a:p>
            <a:pPr marL="324000" indent="-252000" eaLnBrk="1" fontAlgn="auto" hangingPunct="1">
              <a:spcAft>
                <a:spcPts val="0"/>
              </a:spcAft>
              <a:defRPr/>
            </a:pPr>
            <a:r>
              <a:rPr lang="fr-FR" sz="3500" dirty="0" smtClean="0"/>
              <a:t>Chaque compartiment est défini par sa période (*) qui caractérise sa vitesse d’absorption </a:t>
            </a:r>
          </a:p>
          <a:p>
            <a:pPr marL="324000" indent="-252000" eaLnBrk="1" fontAlgn="auto" hangingPunct="1">
              <a:spcAft>
                <a:spcPts val="0"/>
              </a:spcAft>
              <a:buFont typeface="Arial" charset="0"/>
              <a:buNone/>
              <a:defRPr/>
            </a:pPr>
            <a:r>
              <a:rPr lang="fr-FR" sz="3500" dirty="0" smtClean="0"/>
              <a:t>	Les compartiments les mieux « perfusés » ont les périodes les plus courtes (saturent plus rapidement).</a:t>
            </a:r>
          </a:p>
          <a:p>
            <a:pPr marL="324000" indent="-252000" eaLnBrk="1" fontAlgn="auto" hangingPunct="1">
              <a:spcAft>
                <a:spcPts val="0"/>
              </a:spcAft>
              <a:buNone/>
              <a:defRPr/>
            </a:pPr>
            <a:endParaRPr lang="fr-FR" u="sng" dirty="0" smtClean="0"/>
          </a:p>
          <a:p>
            <a:pPr marL="0" indent="0" eaLnBrk="1" fontAlgn="auto" hangingPunct="1">
              <a:spcAft>
                <a:spcPts val="0"/>
              </a:spcAft>
              <a:buFont typeface="Arial" panose="020B0604020202020204" pitchFamily="34" charset="0"/>
              <a:buNone/>
              <a:defRPr/>
            </a:pPr>
            <a:r>
              <a:rPr lang="fr-FR" dirty="0" smtClean="0"/>
              <a:t>(*)</a:t>
            </a:r>
            <a:r>
              <a:rPr lang="fr-FR" b="1" dirty="0" smtClean="0"/>
              <a:t> </a:t>
            </a:r>
            <a:r>
              <a:rPr lang="fr-FR" sz="3500" b="1" dirty="0" smtClean="0">
                <a:solidFill>
                  <a:srgbClr val="C00000"/>
                </a:solidFill>
              </a:rPr>
              <a:t>Compartiment</a:t>
            </a:r>
            <a:r>
              <a:rPr lang="fr-FR" sz="3500" dirty="0" smtClean="0">
                <a:solidFill>
                  <a:srgbClr val="C00000"/>
                </a:solidFill>
              </a:rPr>
              <a:t> = découpage artificiel du corps humain - région anatomique factice qui regroupe un ensemble de tissus physiologiques ayant le même comportement vis-à-vis de la charge &amp; décharge en gaz dissous (possédant un </a:t>
            </a:r>
            <a:r>
              <a:rPr lang="fr-FR" sz="3500" b="1" dirty="0" smtClean="0">
                <a:solidFill>
                  <a:srgbClr val="C00000"/>
                </a:solidFill>
              </a:rPr>
              <a:t>taux de perfusion homogène</a:t>
            </a:r>
            <a:r>
              <a:rPr lang="fr-FR" sz="3500" dirty="0" smtClean="0">
                <a:solidFill>
                  <a:srgbClr val="C00000"/>
                </a:solidFill>
              </a:rPr>
              <a:t>)</a:t>
            </a:r>
            <a:endParaRPr lang="fr-FR" dirty="0" smtClean="0">
              <a:solidFill>
                <a:srgbClr val="C00000"/>
              </a:solidFill>
            </a:endParaRPr>
          </a:p>
          <a:p>
            <a:pPr marL="0" indent="0" eaLnBrk="1" fontAlgn="auto" hangingPunct="1">
              <a:spcAft>
                <a:spcPts val="0"/>
              </a:spcAft>
              <a:buFont typeface="Arial" panose="020B0604020202020204" pitchFamily="34" charset="0"/>
              <a:buNone/>
              <a:defRPr/>
            </a:pPr>
            <a:endParaRPr lang="fr-FR" sz="3000" dirty="0" smtClean="0"/>
          </a:p>
          <a:p>
            <a:pPr marL="0" indent="0" eaLnBrk="1" fontAlgn="auto" hangingPunct="1">
              <a:spcAft>
                <a:spcPts val="0"/>
              </a:spcAft>
              <a:buFont typeface="Arial" panose="020B0604020202020204" pitchFamily="34" charset="0"/>
              <a:buNone/>
              <a:defRPr/>
            </a:pPr>
            <a:r>
              <a:rPr lang="fr-FR" sz="3500" dirty="0" smtClean="0"/>
              <a:t>(*)</a:t>
            </a:r>
            <a:r>
              <a:rPr lang="fr-FR" sz="3500" b="1" dirty="0" smtClean="0">
                <a:solidFill>
                  <a:srgbClr val="C00000"/>
                </a:solidFill>
              </a:rPr>
              <a:t> Période</a:t>
            </a:r>
            <a:r>
              <a:rPr lang="fr-FR" sz="3500" dirty="0" smtClean="0">
                <a:solidFill>
                  <a:srgbClr val="C00000"/>
                </a:solidFill>
              </a:rPr>
              <a:t> = temps constant (exprimé en mn) mis par un compartiment :</a:t>
            </a:r>
          </a:p>
          <a:p>
            <a:pPr eaLnBrk="1" fontAlgn="auto" hangingPunct="1">
              <a:spcAft>
                <a:spcPts val="0"/>
              </a:spcAft>
              <a:defRPr/>
            </a:pPr>
            <a:r>
              <a:rPr lang="fr-FR" dirty="0" smtClean="0">
                <a:solidFill>
                  <a:srgbClr val="C00000"/>
                </a:solidFill>
              </a:rPr>
              <a:t>En phase de charge: pour qu’il absorbe la moitié </a:t>
            </a:r>
            <a:r>
              <a:rPr lang="fr-FR" dirty="0">
                <a:solidFill>
                  <a:srgbClr val="C00000"/>
                </a:solidFill>
              </a:rPr>
              <a:t>du </a:t>
            </a:r>
            <a:r>
              <a:rPr lang="fr-FR" dirty="0" smtClean="0">
                <a:solidFill>
                  <a:srgbClr val="C00000"/>
                </a:solidFill>
              </a:rPr>
              <a:t>gaz qui </a:t>
            </a:r>
            <a:r>
              <a:rPr lang="fr-FR" dirty="0">
                <a:solidFill>
                  <a:srgbClr val="C00000"/>
                </a:solidFill>
              </a:rPr>
              <a:t>lui </a:t>
            </a:r>
            <a:r>
              <a:rPr lang="fr-FR" dirty="0" smtClean="0">
                <a:solidFill>
                  <a:srgbClr val="C00000"/>
                </a:solidFill>
              </a:rPr>
              <a:t>manque pour </a:t>
            </a:r>
            <a:r>
              <a:rPr lang="fr-FR" dirty="0">
                <a:solidFill>
                  <a:srgbClr val="C00000"/>
                </a:solidFill>
              </a:rPr>
              <a:t>atteindre </a:t>
            </a:r>
            <a:r>
              <a:rPr lang="fr-FR" dirty="0" smtClean="0">
                <a:solidFill>
                  <a:srgbClr val="C00000"/>
                </a:solidFill>
              </a:rPr>
              <a:t>l’équilibre</a:t>
            </a:r>
          </a:p>
          <a:p>
            <a:pPr eaLnBrk="1" fontAlgn="auto" hangingPunct="1">
              <a:spcAft>
                <a:spcPts val="0"/>
              </a:spcAft>
              <a:defRPr/>
            </a:pPr>
            <a:r>
              <a:rPr lang="fr-FR" dirty="0" smtClean="0">
                <a:solidFill>
                  <a:srgbClr val="C00000"/>
                </a:solidFill>
              </a:rPr>
              <a:t>En phase de décharge</a:t>
            </a:r>
            <a:r>
              <a:rPr lang="fr-FR" dirty="0">
                <a:solidFill>
                  <a:srgbClr val="C00000"/>
                </a:solidFill>
              </a:rPr>
              <a:t>: pour qu’il </a:t>
            </a:r>
            <a:r>
              <a:rPr lang="fr-FR" dirty="0" smtClean="0">
                <a:solidFill>
                  <a:srgbClr val="C00000"/>
                </a:solidFill>
              </a:rPr>
              <a:t>restitue la </a:t>
            </a:r>
            <a:r>
              <a:rPr lang="fr-FR" dirty="0">
                <a:solidFill>
                  <a:srgbClr val="C00000"/>
                </a:solidFill>
              </a:rPr>
              <a:t>moitié du gaz qu’il a en </a:t>
            </a:r>
            <a:r>
              <a:rPr lang="fr-FR" dirty="0" smtClean="0">
                <a:solidFill>
                  <a:srgbClr val="C00000"/>
                </a:solidFill>
              </a:rPr>
              <a:t>trop pour </a:t>
            </a:r>
            <a:r>
              <a:rPr lang="fr-FR" dirty="0">
                <a:solidFill>
                  <a:srgbClr val="C00000"/>
                </a:solidFill>
              </a:rPr>
              <a:t>atteindre l’équilibre</a:t>
            </a:r>
            <a:endParaRPr lang="fr-FR" dirty="0" smtClean="0">
              <a:solidFill>
                <a:srgbClr val="C00000"/>
              </a:solidFill>
            </a:endParaRPr>
          </a:p>
        </p:txBody>
      </p:sp>
      <p:sp>
        <p:nvSpPr>
          <p:cNvPr id="2" name="Accolade fermante 1"/>
          <p:cNvSpPr/>
          <p:nvPr/>
        </p:nvSpPr>
        <p:spPr>
          <a:xfrm>
            <a:off x="6948264" y="1628800"/>
            <a:ext cx="144463" cy="401276"/>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9461" name="ZoneTexte 3"/>
          <p:cNvSpPr txBox="1">
            <a:spLocks noChangeArrowheads="1"/>
          </p:cNvSpPr>
          <p:nvPr/>
        </p:nvSpPr>
        <p:spPr bwMode="auto">
          <a:xfrm>
            <a:off x="7236296" y="1652550"/>
            <a:ext cx="1368425" cy="1076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600" b="1" dirty="0"/>
              <a:t>Diffusion</a:t>
            </a:r>
          </a:p>
          <a:p>
            <a:pPr eaLnBrk="1" hangingPunct="1"/>
            <a:r>
              <a:rPr lang="fr-FR" altLang="fr-FR" sz="1600" b="1" dirty="0"/>
              <a:t>Instantanée</a:t>
            </a:r>
          </a:p>
          <a:p>
            <a:pPr eaLnBrk="1" hangingPunct="1"/>
            <a:r>
              <a:rPr lang="fr-FR" altLang="fr-FR" sz="1600" b="1" dirty="0"/>
              <a:t>(= non prise en compte)</a:t>
            </a:r>
          </a:p>
        </p:txBody>
      </p:sp>
      <p:sp>
        <p:nvSpPr>
          <p:cNvPr id="6" name="Espace réservé de la date 5"/>
          <p:cNvSpPr>
            <a:spLocks noGrp="1"/>
          </p:cNvSpPr>
          <p:nvPr>
            <p:ph type="dt" sz="quarter" idx="10"/>
          </p:nvPr>
        </p:nvSpPr>
        <p:spPr/>
        <p:txBody>
          <a:bodyPr/>
          <a:lstStyle/>
          <a:p>
            <a:pPr>
              <a:defRPr/>
            </a:pPr>
            <a:r>
              <a:rPr lang="fr-FR" smtClean="0"/>
              <a:t>22/01/2022</a:t>
            </a:r>
            <a:endParaRPr lang="fr-FR"/>
          </a:p>
        </p:txBody>
      </p:sp>
      <p:sp>
        <p:nvSpPr>
          <p:cNvPr id="7" name="Espace réservé du numéro de diapositive 6"/>
          <p:cNvSpPr>
            <a:spLocks noGrp="1"/>
          </p:cNvSpPr>
          <p:nvPr>
            <p:ph type="sldNum" sz="quarter" idx="12"/>
          </p:nvPr>
        </p:nvSpPr>
        <p:spPr/>
        <p:txBody>
          <a:bodyPr/>
          <a:lstStyle/>
          <a:p>
            <a:pPr>
              <a:defRPr/>
            </a:pPr>
            <a:fld id="{4A3C34C9-E873-49F4-91DB-F94F697D234B}" type="slidenum">
              <a:rPr lang="fr-FR"/>
              <a:pPr>
                <a:defRPr/>
              </a:pPr>
              <a:t>16</a:t>
            </a:fld>
            <a:endParaRPr lang="fr-FR"/>
          </a:p>
        </p:txBody>
      </p:sp>
      <p:sp>
        <p:nvSpPr>
          <p:cNvPr id="8" name="Espace réservé du pied de page 7"/>
          <p:cNvSpPr>
            <a:spLocks noGrp="1"/>
          </p:cNvSpPr>
          <p:nvPr>
            <p:ph type="ftr" sz="quarter" idx="11"/>
          </p:nvPr>
        </p:nvSpPr>
        <p:spPr/>
        <p:txBody>
          <a:bodyPr/>
          <a:lstStyle/>
          <a:p>
            <a:pPr>
              <a:defRPr/>
            </a:pPr>
            <a:r>
              <a:rPr lang="fr-FR" smtClean="0"/>
              <a:t>Alain BERTRAND - Formation GP Codep01</a:t>
            </a:r>
            <a:endParaRPr lang="fr-FR"/>
          </a:p>
        </p:txBody>
      </p:sp>
      <p:pic>
        <p:nvPicPr>
          <p:cNvPr id="1026" name="Picture 2"/>
          <p:cNvPicPr>
            <a:picLocks noChangeAspect="1" noChangeArrowheads="1"/>
          </p:cNvPicPr>
          <p:nvPr/>
        </p:nvPicPr>
        <p:blipFill>
          <a:blip r:embed="rId4" cstate="print"/>
          <a:srcRect/>
          <a:stretch>
            <a:fillRect/>
          </a:stretch>
        </p:blipFill>
        <p:spPr bwMode="auto">
          <a:xfrm>
            <a:off x="7668344" y="188640"/>
            <a:ext cx="1028700" cy="1247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6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9" end="1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20" end="2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46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1746" name="Titre 1"/>
          <p:cNvSpPr>
            <a:spLocks noGrp="1"/>
          </p:cNvSpPr>
          <p:nvPr>
            <p:ph type="title"/>
          </p:nvPr>
        </p:nvSpPr>
        <p:spPr/>
        <p:txBody>
          <a:bodyPr/>
          <a:lstStyle/>
          <a:p>
            <a:pPr algn="l" eaLnBrk="1" hangingPunct="1"/>
            <a:r>
              <a:rPr lang="fr-FR" altLang="fr-FR" dirty="0" smtClean="0"/>
              <a:t>Le modèle de Haldane (1908)</a:t>
            </a:r>
          </a:p>
        </p:txBody>
      </p:sp>
      <p:sp>
        <p:nvSpPr>
          <p:cNvPr id="20483" name="Espace réservé du contenu 2"/>
          <p:cNvSpPr>
            <a:spLocks noGrp="1"/>
          </p:cNvSpPr>
          <p:nvPr>
            <p:ph idx="1"/>
          </p:nvPr>
        </p:nvSpPr>
        <p:spPr>
          <a:xfrm>
            <a:off x="457200" y="1556792"/>
            <a:ext cx="8229600" cy="4896544"/>
          </a:xfrm>
        </p:spPr>
        <p:txBody>
          <a:bodyPr>
            <a:normAutofit fontScale="55000" lnSpcReduction="20000"/>
          </a:bodyPr>
          <a:lstStyle/>
          <a:p>
            <a:pPr marL="0" indent="0" eaLnBrk="1" hangingPunct="1">
              <a:buNone/>
              <a:defRPr/>
            </a:pPr>
            <a:r>
              <a:rPr lang="fr-FR" altLang="fr-FR" u="sng" dirty="0" smtClean="0"/>
              <a:t>Constat</a:t>
            </a:r>
            <a:r>
              <a:rPr lang="fr-FR" altLang="fr-FR" dirty="0" smtClean="0"/>
              <a:t>:  des plongeurs peuvent remonter de 10 m à la surface sans problème (quelle que soit la durée passée au fond) </a:t>
            </a:r>
            <a:r>
              <a:rPr lang="fr-FR" altLang="fr-FR" dirty="0">
                <a:latin typeface="Wingdings" panose="05000000000000000000" pitchFamily="2" charset="2"/>
              </a:rPr>
              <a:t>ð</a:t>
            </a:r>
            <a:r>
              <a:rPr lang="fr-FR" altLang="fr-FR" dirty="0" smtClean="0"/>
              <a:t> </a:t>
            </a:r>
            <a:r>
              <a:rPr lang="fr-FR" altLang="fr-FR" b="1" dirty="0" smtClean="0"/>
              <a:t>rapport de pression de 2 acceptable</a:t>
            </a:r>
          </a:p>
          <a:p>
            <a:pPr marL="0" indent="0" eaLnBrk="1" hangingPunct="1">
              <a:buFont typeface="Arial" charset="0"/>
              <a:buNone/>
              <a:defRPr/>
            </a:pPr>
            <a:r>
              <a:rPr lang="fr-FR" altLang="fr-FR" dirty="0" smtClean="0"/>
              <a:t>Constat confirmé par expérimentation (chèvres)</a:t>
            </a:r>
          </a:p>
          <a:p>
            <a:pPr eaLnBrk="1" hangingPunct="1">
              <a:defRPr/>
            </a:pPr>
            <a:endParaRPr lang="fr-FR" altLang="fr-FR" dirty="0" smtClean="0"/>
          </a:p>
          <a:p>
            <a:pPr eaLnBrk="1" hangingPunct="1">
              <a:defRPr/>
            </a:pPr>
            <a:r>
              <a:rPr lang="fr-FR" altLang="fr-FR" dirty="0" smtClean="0"/>
              <a:t>Modèle avec 5 compartiments de périodes 5, 10, 20, 40 et 75 minutes</a:t>
            </a:r>
          </a:p>
          <a:p>
            <a:pPr eaLnBrk="1" hangingPunct="1">
              <a:defRPr/>
            </a:pPr>
            <a:endParaRPr lang="fr-FR" altLang="fr-FR" sz="2200" dirty="0" smtClean="0"/>
          </a:p>
          <a:p>
            <a:pPr eaLnBrk="1" hangingPunct="1">
              <a:defRPr/>
            </a:pPr>
            <a:r>
              <a:rPr lang="fr-FR" altLang="fr-FR" dirty="0" smtClean="0"/>
              <a:t>Tous </a:t>
            </a:r>
            <a:r>
              <a:rPr lang="fr-FR" altLang="fr-FR" dirty="0"/>
              <a:t>les </a:t>
            </a:r>
            <a:r>
              <a:rPr lang="fr-FR" altLang="fr-FR" dirty="0" smtClean="0"/>
              <a:t>compartiments « supportent » un </a:t>
            </a:r>
            <a:r>
              <a:rPr lang="fr-FR" altLang="fr-FR" b="1" dirty="0" smtClean="0"/>
              <a:t>rapport de sursaturation maxi</a:t>
            </a:r>
            <a:r>
              <a:rPr lang="fr-FR" altLang="fr-FR" dirty="0" smtClean="0"/>
              <a:t> = 2  (appelé coefficient de sursaturation critique Sc) : </a:t>
            </a:r>
            <a:r>
              <a:rPr lang="fr-FR" altLang="fr-FR" b="1" dirty="0" smtClean="0"/>
              <a:t>Sc = 2 unique</a:t>
            </a:r>
          </a:p>
          <a:p>
            <a:pPr eaLnBrk="1" hangingPunct="1">
              <a:defRPr/>
            </a:pPr>
            <a:endParaRPr lang="fr-FR" altLang="fr-FR" sz="2200" dirty="0" smtClean="0"/>
          </a:p>
          <a:p>
            <a:pPr eaLnBrk="1" hangingPunct="1">
              <a:defRPr/>
            </a:pPr>
            <a:r>
              <a:rPr lang="fr-FR" altLang="fr-FR" dirty="0" smtClean="0"/>
              <a:t>Lorsque cette valeur est dépassée </a:t>
            </a:r>
            <a:r>
              <a:rPr lang="fr-FR" altLang="fr-FR" dirty="0">
                <a:latin typeface="Wingdings" panose="05000000000000000000" pitchFamily="2" charset="2"/>
              </a:rPr>
              <a:t>ð</a:t>
            </a:r>
            <a:r>
              <a:rPr lang="fr-FR" altLang="fr-FR" dirty="0" smtClean="0"/>
              <a:t> respect d’un palier à la profondeur respectant le rapport 2 (défini modulo 10 pieds ~3m)</a:t>
            </a:r>
          </a:p>
          <a:p>
            <a:pPr eaLnBrk="1" hangingPunct="1">
              <a:defRPr/>
            </a:pPr>
            <a:endParaRPr lang="fr-FR" altLang="fr-FR" sz="2200" dirty="0" smtClean="0"/>
          </a:p>
          <a:p>
            <a:pPr eaLnBrk="1" hangingPunct="1">
              <a:defRPr/>
            </a:pPr>
            <a:r>
              <a:rPr lang="fr-FR" altLang="fr-FR" dirty="0" smtClean="0"/>
              <a:t>Vitesse de remontée « empirique » fixée à 10 m/mn</a:t>
            </a:r>
          </a:p>
          <a:p>
            <a:pPr eaLnBrk="1" hangingPunct="1">
              <a:defRPr/>
            </a:pPr>
            <a:endParaRPr lang="fr-FR" altLang="fr-FR" sz="2200" dirty="0" smtClean="0"/>
          </a:p>
          <a:p>
            <a:pPr eaLnBrk="1" hangingPunct="1">
              <a:defRPr/>
            </a:pPr>
            <a:r>
              <a:rPr lang="fr-FR" altLang="fr-FR" dirty="0" smtClean="0"/>
              <a:t>Plongée simple uniquement</a:t>
            </a:r>
          </a:p>
          <a:p>
            <a:pPr eaLnBrk="1" hangingPunct="1">
              <a:defRPr/>
            </a:pPr>
            <a:endParaRPr lang="fr-FR" altLang="fr-FR" sz="2200" dirty="0" smtClean="0"/>
          </a:p>
          <a:p>
            <a:pPr eaLnBrk="1" hangingPunct="1">
              <a:defRPr/>
            </a:pPr>
            <a:r>
              <a:rPr lang="fr-FR" altLang="fr-FR" dirty="0" smtClean="0"/>
              <a:t>Aucune bulle si le rapport 2 est respecté </a:t>
            </a:r>
            <a:r>
              <a:rPr lang="fr-FR" altLang="fr-FR" dirty="0">
                <a:latin typeface="Wingdings" panose="05000000000000000000" pitchFamily="2" charset="2"/>
              </a:rPr>
              <a:t>ð</a:t>
            </a:r>
            <a:r>
              <a:rPr lang="fr-FR" altLang="fr-FR" dirty="0" smtClean="0"/>
              <a:t> </a:t>
            </a:r>
            <a:r>
              <a:rPr lang="fr-FR" altLang="fr-FR" b="1" dirty="0" smtClean="0"/>
              <a:t>toute présence de bulle est pathogène</a:t>
            </a:r>
          </a:p>
          <a:p>
            <a:pPr eaLnBrk="1" hangingPunct="1">
              <a:buNone/>
              <a:defRPr/>
            </a:pPr>
            <a:r>
              <a:rPr lang="fr-FR" altLang="fr-FR" dirty="0" smtClean="0"/>
              <a:t>	</a:t>
            </a:r>
            <a:r>
              <a:rPr lang="fr-FR" altLang="fr-FR" dirty="0" smtClean="0">
                <a:latin typeface="Wingdings" panose="05000000000000000000" pitchFamily="2" charset="2"/>
              </a:rPr>
              <a:t> ð</a:t>
            </a:r>
            <a:r>
              <a:rPr lang="fr-FR" altLang="fr-FR" dirty="0" smtClean="0"/>
              <a:t> 	Modèle à gaz dissous uniquement </a:t>
            </a:r>
          </a:p>
          <a:p>
            <a:pPr eaLnBrk="1" hangingPunct="1">
              <a:buNone/>
              <a:defRPr/>
            </a:pPr>
            <a:r>
              <a:rPr lang="fr-FR" altLang="fr-FR" dirty="0" smtClean="0"/>
              <a:t>		(1 seule phase liquide:  </a:t>
            </a:r>
            <a:r>
              <a:rPr lang="fr-FR" altLang="fr-FR" b="1" dirty="0" smtClean="0">
                <a:solidFill>
                  <a:srgbClr val="C00000"/>
                </a:solidFill>
              </a:rPr>
              <a:t>modèle Monophasique</a:t>
            </a:r>
            <a:r>
              <a:rPr lang="fr-FR" altLang="fr-FR" dirty="0" smtClean="0"/>
              <a:t>)</a:t>
            </a:r>
          </a:p>
          <a:p>
            <a:pPr eaLnBrk="1" hangingPunct="1">
              <a:defRPr/>
            </a:pPr>
            <a:endParaRPr lang="fr-FR" altLang="fr-FR" dirty="0" smtClean="0"/>
          </a:p>
        </p:txBody>
      </p:sp>
      <p:sp>
        <p:nvSpPr>
          <p:cNvPr id="4" name="Espace réservé de la date 3"/>
          <p:cNvSpPr>
            <a:spLocks noGrp="1"/>
          </p:cNvSpPr>
          <p:nvPr>
            <p:ph type="dt" sz="quarter" idx="10"/>
          </p:nvPr>
        </p:nvSpPr>
        <p:spPr/>
        <p:txBody>
          <a:bodyPr/>
          <a:lstStyle/>
          <a:p>
            <a:pPr>
              <a:defRPr/>
            </a:pPr>
            <a:r>
              <a:rPr lang="fr-FR" smtClean="0"/>
              <a:t>22/01/2022</a:t>
            </a:r>
            <a:endParaRPr lang="fr-FR"/>
          </a:p>
        </p:txBody>
      </p:sp>
      <p:sp>
        <p:nvSpPr>
          <p:cNvPr id="5" name="Espace réservé du numéro de diapositive 4"/>
          <p:cNvSpPr>
            <a:spLocks noGrp="1"/>
          </p:cNvSpPr>
          <p:nvPr>
            <p:ph type="sldNum" sz="quarter" idx="12"/>
          </p:nvPr>
        </p:nvSpPr>
        <p:spPr/>
        <p:txBody>
          <a:bodyPr/>
          <a:lstStyle/>
          <a:p>
            <a:pPr>
              <a:defRPr/>
            </a:pPr>
            <a:fld id="{D07AADAD-ECDD-4A94-94FB-6AAE3646067F}" type="slidenum">
              <a:rPr lang="fr-FR"/>
              <a:pPr>
                <a:defRPr/>
              </a:pPr>
              <a:t>17</a:t>
            </a:fld>
            <a:endParaRPr lang="fr-FR"/>
          </a:p>
        </p:txBody>
      </p:sp>
      <p:sp>
        <p:nvSpPr>
          <p:cNvPr id="6" name="Espace réservé du pied de page 5"/>
          <p:cNvSpPr>
            <a:spLocks noGrp="1"/>
          </p:cNvSpPr>
          <p:nvPr>
            <p:ph type="ftr" sz="quarter" idx="11"/>
          </p:nvPr>
        </p:nvSpPr>
        <p:spPr/>
        <p:txBody>
          <a:bodyPr/>
          <a:lstStyle/>
          <a:p>
            <a:pPr>
              <a:defRPr/>
            </a:pPr>
            <a:r>
              <a:rPr lang="fr-FR" smtClean="0"/>
              <a:t>Alain BERTRAND - Formation GP Codep01</a:t>
            </a:r>
            <a:endParaRPr lang="fr-FR"/>
          </a:p>
        </p:txBody>
      </p:sp>
      <p:pic>
        <p:nvPicPr>
          <p:cNvPr id="9" name="Picture 2"/>
          <p:cNvPicPr>
            <a:picLocks noChangeAspect="1" noChangeArrowheads="1"/>
          </p:cNvPicPr>
          <p:nvPr/>
        </p:nvPicPr>
        <p:blipFill>
          <a:blip r:embed="rId4" cstate="print"/>
          <a:srcRect/>
          <a:stretch>
            <a:fillRect/>
          </a:stretch>
        </p:blipFill>
        <p:spPr bwMode="auto">
          <a:xfrm>
            <a:off x="7668344" y="188640"/>
            <a:ext cx="1028700" cy="124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2770" name="Titre 1"/>
          <p:cNvSpPr>
            <a:spLocks noGrp="1"/>
          </p:cNvSpPr>
          <p:nvPr>
            <p:ph type="title"/>
          </p:nvPr>
        </p:nvSpPr>
        <p:spPr/>
        <p:txBody>
          <a:bodyPr anchor="t"/>
          <a:lstStyle/>
          <a:p>
            <a:pPr eaLnBrk="1" hangingPunct="1"/>
            <a:r>
              <a:rPr lang="fr-FR" altLang="fr-FR" dirty="0" smtClean="0"/>
              <a:t>L’évolution vers les tables MN90</a:t>
            </a:r>
          </a:p>
        </p:txBody>
      </p:sp>
      <p:sp>
        <p:nvSpPr>
          <p:cNvPr id="21507" name="Espace réservé du contenu 2"/>
          <p:cNvSpPr>
            <a:spLocks noGrp="1"/>
          </p:cNvSpPr>
          <p:nvPr>
            <p:ph idx="1"/>
          </p:nvPr>
        </p:nvSpPr>
        <p:spPr>
          <a:xfrm>
            <a:off x="457200" y="1130076"/>
            <a:ext cx="8362950" cy="5251251"/>
          </a:xfrm>
        </p:spPr>
        <p:txBody>
          <a:bodyPr anchor="t">
            <a:normAutofit fontScale="55000" lnSpcReduction="20000"/>
          </a:bodyPr>
          <a:lstStyle/>
          <a:p>
            <a:pPr marL="0" indent="0" eaLnBrk="1" hangingPunct="1">
              <a:buNone/>
              <a:defRPr/>
            </a:pPr>
            <a:r>
              <a:rPr lang="fr-FR" altLang="fr-FR" dirty="0" smtClean="0"/>
              <a:t>Tables Haldane (1908) </a:t>
            </a:r>
            <a:r>
              <a:rPr lang="fr-FR" altLang="fr-FR" sz="3600" dirty="0" smtClean="0">
                <a:latin typeface="Wingdings" panose="05000000000000000000" pitchFamily="2" charset="2"/>
              </a:rPr>
              <a:t>ð</a:t>
            </a:r>
            <a:r>
              <a:rPr lang="fr-FR" altLang="fr-FR" dirty="0" smtClean="0"/>
              <a:t>	tables US </a:t>
            </a:r>
            <a:r>
              <a:rPr lang="fr-FR" altLang="fr-FR" dirty="0" err="1" smtClean="0"/>
              <a:t>Navy</a:t>
            </a:r>
            <a:r>
              <a:rPr lang="fr-FR" altLang="fr-FR" dirty="0" smtClean="0"/>
              <a:t>  : </a:t>
            </a:r>
          </a:p>
          <a:p>
            <a:pPr marL="400050" lvl="1" indent="0" eaLnBrk="1" hangingPunct="1">
              <a:buNone/>
              <a:defRPr/>
            </a:pPr>
            <a:r>
              <a:rPr lang="fr-FR" altLang="fr-FR" dirty="0" smtClean="0"/>
              <a:t>			-  en 1935: 1 Sc par compartiment  -  TN</a:t>
            </a:r>
            <a:r>
              <a:rPr lang="fr-FR" altLang="fr-FR" baseline="-25000" dirty="0" smtClean="0"/>
              <a:t>2</a:t>
            </a:r>
            <a:r>
              <a:rPr lang="fr-FR" altLang="fr-FR" dirty="0" smtClean="0"/>
              <a:t> au lieu de Pabs de l’air</a:t>
            </a:r>
          </a:p>
          <a:p>
            <a:pPr marL="400050" lvl="1" indent="0" eaLnBrk="1" hangingPunct="1">
              <a:buNone/>
              <a:defRPr/>
            </a:pPr>
            <a:r>
              <a:rPr lang="fr-FR" altLang="fr-FR" dirty="0" smtClean="0"/>
              <a:t>			-  en 1957: ajout C120 pour plongées successives</a:t>
            </a:r>
          </a:p>
          <a:p>
            <a:pPr marL="400050" lvl="1" indent="0" eaLnBrk="1" hangingPunct="1">
              <a:buFont typeface="Arial" charset="0"/>
              <a:buNone/>
              <a:defRPr/>
            </a:pPr>
            <a:r>
              <a:rPr lang="fr-FR" altLang="fr-FR" sz="2200" dirty="0" smtClean="0"/>
              <a:t>			</a:t>
            </a:r>
            <a:endParaRPr lang="fr-FR" altLang="fr-FR" sz="2000" dirty="0" smtClean="0"/>
          </a:p>
          <a:p>
            <a:pPr marL="0" indent="0" eaLnBrk="1" hangingPunct="1">
              <a:lnSpc>
                <a:spcPct val="110000"/>
              </a:lnSpc>
              <a:spcAft>
                <a:spcPts val="600"/>
              </a:spcAft>
              <a:buNone/>
              <a:defRPr/>
            </a:pPr>
            <a:r>
              <a:rPr lang="fr-FR" altLang="fr-FR" b="1" dirty="0" smtClean="0"/>
              <a:t>France</a:t>
            </a:r>
            <a:r>
              <a:rPr lang="fr-FR" altLang="fr-FR" dirty="0" smtClean="0"/>
              <a:t> (Marine Nationale): </a:t>
            </a:r>
            <a:r>
              <a:rPr lang="fr-FR" altLang="fr-FR" dirty="0"/>
              <a:t>tables US Navy traduites en système </a:t>
            </a:r>
            <a:r>
              <a:rPr lang="fr-FR" altLang="fr-FR" dirty="0" smtClean="0"/>
              <a:t>métrique: tables GRS (1948) </a:t>
            </a:r>
            <a:r>
              <a:rPr lang="fr-FR" altLang="fr-FR" dirty="0">
                <a:latin typeface="Wingdings" panose="05000000000000000000" pitchFamily="2" charset="2"/>
              </a:rPr>
              <a:t>ð</a:t>
            </a:r>
            <a:r>
              <a:rPr lang="fr-FR" altLang="fr-FR" dirty="0" smtClean="0"/>
              <a:t> tables GERS 1959 </a:t>
            </a:r>
            <a:r>
              <a:rPr lang="fr-FR" altLang="fr-FR" sz="2900" dirty="0" smtClean="0"/>
              <a:t>(3 compartiments – 15 m/mn)</a:t>
            </a:r>
            <a:r>
              <a:rPr lang="fr-FR" altLang="fr-FR" dirty="0" smtClean="0"/>
              <a:t> </a:t>
            </a:r>
            <a:r>
              <a:rPr lang="fr-FR" altLang="fr-FR" dirty="0"/>
              <a:t>puis GERS 1965</a:t>
            </a:r>
            <a:r>
              <a:rPr lang="fr-FR" altLang="fr-FR" sz="2900" dirty="0" smtClean="0">
                <a:solidFill>
                  <a:prstClr val="black"/>
                </a:solidFill>
              </a:rPr>
              <a:t> (4 </a:t>
            </a:r>
            <a:r>
              <a:rPr lang="fr-FR" altLang="fr-FR" sz="2900" dirty="0">
                <a:solidFill>
                  <a:prstClr val="black"/>
                </a:solidFill>
              </a:rPr>
              <a:t>compartiments – </a:t>
            </a:r>
            <a:r>
              <a:rPr lang="fr-FR" altLang="fr-FR" sz="2900" dirty="0" smtClean="0">
                <a:solidFill>
                  <a:prstClr val="black"/>
                </a:solidFill>
              </a:rPr>
              <a:t>20 </a:t>
            </a:r>
            <a:r>
              <a:rPr lang="fr-FR" altLang="fr-FR" sz="2900" dirty="0">
                <a:solidFill>
                  <a:prstClr val="black"/>
                </a:solidFill>
              </a:rPr>
              <a:t>m/mn</a:t>
            </a:r>
            <a:r>
              <a:rPr lang="fr-FR" altLang="fr-FR" sz="2900" dirty="0" smtClean="0">
                <a:solidFill>
                  <a:prstClr val="black"/>
                </a:solidFill>
              </a:rPr>
              <a:t>)</a:t>
            </a:r>
            <a:r>
              <a:rPr lang="fr-FR" altLang="fr-FR" dirty="0" smtClean="0"/>
              <a:t> </a:t>
            </a:r>
            <a:r>
              <a:rPr lang="fr-FR" altLang="fr-FR" dirty="0" smtClean="0">
                <a:latin typeface="Wingdings" panose="05000000000000000000" pitchFamily="2" charset="2"/>
              </a:rPr>
              <a:t>ð</a:t>
            </a:r>
            <a:endParaRPr lang="fr-FR" altLang="fr-FR" sz="2500" dirty="0" smtClean="0"/>
          </a:p>
          <a:p>
            <a:pPr marL="0" indent="0" eaLnBrk="1" hangingPunct="1">
              <a:buFont typeface="Arial" charset="0"/>
              <a:buNone/>
              <a:defRPr/>
            </a:pPr>
            <a:r>
              <a:rPr lang="fr-FR" altLang="fr-FR" b="1" dirty="0" smtClean="0"/>
              <a:t>Tables actuelles MN90 : </a:t>
            </a:r>
            <a:r>
              <a:rPr lang="fr-FR" altLang="fr-FR" sz="2900" dirty="0" smtClean="0"/>
              <a:t>La FFESSM impose leur utilisation pour les examens théoriques</a:t>
            </a:r>
          </a:p>
          <a:p>
            <a:pPr marL="0" indent="0" eaLnBrk="1" hangingPunct="1">
              <a:buFont typeface="Arial" charset="0"/>
              <a:buNone/>
              <a:defRPr/>
            </a:pPr>
            <a:endParaRPr lang="fr-FR" altLang="fr-FR" sz="2500" dirty="0" smtClean="0"/>
          </a:p>
          <a:p>
            <a:pPr eaLnBrk="1" hangingPunct="1">
              <a:buFont typeface="Arial" charset="0"/>
              <a:buNone/>
              <a:defRPr/>
            </a:pPr>
            <a:r>
              <a:rPr lang="fr-FR" altLang="fr-FR" sz="2900" dirty="0" smtClean="0"/>
              <a:t> </a:t>
            </a:r>
          </a:p>
          <a:p>
            <a:pPr eaLnBrk="1" hangingPunct="1">
              <a:buFont typeface="Arial" charset="0"/>
              <a:buNone/>
              <a:defRPr/>
            </a:pPr>
            <a:endParaRPr lang="fr-FR" altLang="fr-FR" sz="2900" dirty="0" smtClean="0"/>
          </a:p>
          <a:p>
            <a:pPr eaLnBrk="1" hangingPunct="1">
              <a:buFont typeface="Arial" charset="0"/>
              <a:buNone/>
              <a:defRPr/>
            </a:pPr>
            <a:endParaRPr lang="fr-FR" altLang="fr-FR" sz="2900" dirty="0" smtClean="0"/>
          </a:p>
          <a:p>
            <a:pPr eaLnBrk="1" hangingPunct="1">
              <a:buNone/>
              <a:defRPr/>
            </a:pPr>
            <a:endParaRPr lang="fr-FR" altLang="fr-FR" sz="2200" dirty="0" smtClean="0"/>
          </a:p>
          <a:p>
            <a:pPr defTabSz="360000" eaLnBrk="1" hangingPunct="1">
              <a:buNone/>
              <a:defRPr/>
            </a:pPr>
            <a:r>
              <a:rPr lang="fr-FR" altLang="fr-FR" dirty="0" smtClean="0"/>
              <a:t>Sc = 	coefficient de sursaturation critique</a:t>
            </a:r>
          </a:p>
          <a:p>
            <a:pPr marL="0" indent="0" defTabSz="360000" eaLnBrk="1" hangingPunct="1">
              <a:buNone/>
              <a:defRPr/>
            </a:pPr>
            <a:r>
              <a:rPr lang="fr-FR" altLang="fr-FR" dirty="0" smtClean="0">
                <a:latin typeface="Wingdings" pitchFamily="2" charset="2"/>
              </a:rPr>
              <a:t>	ó</a:t>
            </a:r>
            <a:r>
              <a:rPr lang="fr-FR" altLang="fr-FR" dirty="0" smtClean="0"/>
              <a:t>	</a:t>
            </a:r>
            <a:r>
              <a:rPr lang="fr-FR" altLang="fr-FR" dirty="0" smtClean="0">
                <a:solidFill>
                  <a:srgbClr val="C00000"/>
                </a:solidFill>
              </a:rPr>
              <a:t>rapport de sursaturation maximum admissible</a:t>
            </a:r>
          </a:p>
          <a:p>
            <a:pPr marL="0" indent="0" defTabSz="360000" eaLnBrk="1" hangingPunct="1">
              <a:buNone/>
              <a:defRPr/>
            </a:pPr>
            <a:endParaRPr lang="fr-FR" altLang="fr-FR" sz="2000" dirty="0" smtClean="0"/>
          </a:p>
          <a:p>
            <a:pPr eaLnBrk="1" hangingPunct="1">
              <a:defRPr/>
            </a:pPr>
            <a:r>
              <a:rPr lang="fr-FR" altLang="fr-FR" sz="2900" dirty="0" smtClean="0"/>
              <a:t>12 compartiments </a:t>
            </a:r>
            <a:r>
              <a:rPr lang="fr-FR" altLang="fr-FR" sz="2500" dirty="0" smtClean="0"/>
              <a:t>(+ C240 pour inhalation O</a:t>
            </a:r>
            <a:r>
              <a:rPr lang="fr-FR" altLang="fr-FR" sz="2500" baseline="-25000" dirty="0" smtClean="0"/>
              <a:t>2</a:t>
            </a:r>
            <a:r>
              <a:rPr lang="fr-FR" altLang="fr-FR" sz="2500" dirty="0" smtClean="0"/>
              <a:t>)</a:t>
            </a:r>
            <a:endParaRPr lang="fr-FR" altLang="fr-FR" sz="2900" dirty="0" smtClean="0"/>
          </a:p>
          <a:p>
            <a:pPr eaLnBrk="1" hangingPunct="1">
              <a:defRPr/>
            </a:pPr>
            <a:r>
              <a:rPr lang="fr-FR" altLang="fr-FR" sz="2900" dirty="0" smtClean="0"/>
              <a:t>Chaque compartiment possède un Sc propre</a:t>
            </a:r>
          </a:p>
          <a:p>
            <a:pPr eaLnBrk="1" hangingPunct="1">
              <a:defRPr/>
            </a:pPr>
            <a:r>
              <a:rPr lang="fr-FR" altLang="fr-FR" sz="2900" b="1" dirty="0" smtClean="0"/>
              <a:t>Chaque Sc est fixe </a:t>
            </a:r>
            <a:r>
              <a:rPr lang="fr-FR" altLang="fr-FR" sz="2500" dirty="0" smtClean="0"/>
              <a:t>(quelle que soit la profondeur)</a:t>
            </a:r>
          </a:p>
          <a:p>
            <a:pPr eaLnBrk="1" hangingPunct="1">
              <a:defRPr/>
            </a:pPr>
            <a:r>
              <a:rPr lang="fr-FR" altLang="fr-FR" sz="2900" dirty="0" smtClean="0"/>
              <a:t>Efforts modérés</a:t>
            </a:r>
          </a:p>
          <a:p>
            <a:pPr eaLnBrk="1" hangingPunct="1">
              <a:defRPr/>
            </a:pPr>
            <a:r>
              <a:rPr lang="fr-FR" altLang="fr-FR" sz="2900" dirty="0" smtClean="0"/>
              <a:t>Vitesses: 15 m/mn – 6 m/mn (paliers – surface)</a:t>
            </a:r>
            <a:endParaRPr lang="fr-FR" altLang="fr-FR" sz="2500" dirty="0" smtClean="0"/>
          </a:p>
        </p:txBody>
      </p:sp>
      <p:graphicFrame>
        <p:nvGraphicFramePr>
          <p:cNvPr id="2" name="Tableau 1"/>
          <p:cNvGraphicFramePr>
            <a:graphicFrameLocks noGrp="1"/>
          </p:cNvGraphicFramePr>
          <p:nvPr>
            <p:extLst>
              <p:ext uri="{D42A27DB-BD31-4B8C-83A1-F6EECF244321}">
                <p14:modId xmlns="" xmlns:p14="http://schemas.microsoft.com/office/powerpoint/2010/main" val="2330650588"/>
              </p:ext>
            </p:extLst>
          </p:nvPr>
        </p:nvGraphicFramePr>
        <p:xfrm>
          <a:off x="539750" y="3328417"/>
          <a:ext cx="6985002" cy="1008063"/>
        </p:xfrm>
        <a:graphic>
          <a:graphicData uri="http://schemas.openxmlformats.org/drawingml/2006/table">
            <a:tbl>
              <a:tblPr/>
              <a:tblGrid>
                <a:gridCol w="1214782"/>
                <a:gridCol w="425177"/>
                <a:gridCol w="485913"/>
                <a:gridCol w="485913"/>
                <a:gridCol w="485913"/>
                <a:gridCol w="485913"/>
                <a:gridCol w="485913"/>
                <a:gridCol w="485913"/>
                <a:gridCol w="485913"/>
                <a:gridCol w="485913"/>
                <a:gridCol w="485913"/>
                <a:gridCol w="485913"/>
                <a:gridCol w="485913"/>
              </a:tblGrid>
              <a:tr h="336021">
                <a:tc>
                  <a:txBody>
                    <a:bodyPr/>
                    <a:lstStyle/>
                    <a:p>
                      <a:pPr algn="l" fontAlgn="t"/>
                      <a:r>
                        <a:rPr lang="fr-FR" sz="1400" b="1" i="0" u="none" strike="noStrike" dirty="0">
                          <a:solidFill>
                            <a:srgbClr val="000000"/>
                          </a:solidFill>
                          <a:effectLst/>
                          <a:latin typeface="Calibri"/>
                        </a:rPr>
                        <a:t>Compartiment</a:t>
                      </a: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EECE1"/>
                    </a:solidFill>
                  </a:tcPr>
                </a:tc>
                <a:tc>
                  <a:txBody>
                    <a:bodyPr/>
                    <a:lstStyle/>
                    <a:p>
                      <a:pPr algn="r" fontAlgn="t"/>
                      <a:r>
                        <a:rPr lang="fr-FR" sz="1400" b="1" i="0" u="none" strike="noStrike" dirty="0" smtClean="0">
                          <a:solidFill>
                            <a:srgbClr val="000000"/>
                          </a:solidFill>
                          <a:effectLst/>
                          <a:latin typeface="Calibri"/>
                        </a:rPr>
                        <a:t>C5</a:t>
                      </a:r>
                      <a:endParaRPr lang="fr-FR" sz="1400" b="1" i="0" u="none" strike="noStrike" dirty="0">
                        <a:solidFill>
                          <a:srgbClr val="000000"/>
                        </a:solidFill>
                        <a:effectLst/>
                        <a:latin typeface="Calibri"/>
                      </a:endParaRP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EECE1"/>
                    </a:solidFill>
                  </a:tcPr>
                </a:tc>
                <a:tc>
                  <a:txBody>
                    <a:bodyPr/>
                    <a:lstStyle/>
                    <a:p>
                      <a:pPr algn="r" fontAlgn="t"/>
                      <a:r>
                        <a:rPr lang="fr-FR" sz="1400" b="0" i="0" u="none" strike="noStrike" dirty="0" smtClean="0">
                          <a:solidFill>
                            <a:srgbClr val="000000"/>
                          </a:solidFill>
                          <a:effectLst/>
                          <a:latin typeface="Calibri"/>
                        </a:rPr>
                        <a:t>C7</a:t>
                      </a:r>
                      <a:endParaRPr lang="fr-FR" sz="1400" b="0" i="0" u="none" strike="noStrike" dirty="0">
                        <a:solidFill>
                          <a:srgbClr val="000000"/>
                        </a:solidFill>
                        <a:effectLst/>
                        <a:latin typeface="Calibri"/>
                      </a:endParaRP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EECE1"/>
                    </a:solidFill>
                  </a:tcPr>
                </a:tc>
                <a:tc>
                  <a:txBody>
                    <a:bodyPr/>
                    <a:lstStyle/>
                    <a:p>
                      <a:pPr algn="r" fontAlgn="t"/>
                      <a:r>
                        <a:rPr lang="fr-FR" sz="1400" b="1" i="0" u="none" strike="noStrike" dirty="0" smtClean="0">
                          <a:solidFill>
                            <a:srgbClr val="000000"/>
                          </a:solidFill>
                          <a:effectLst/>
                          <a:latin typeface="Calibri"/>
                        </a:rPr>
                        <a:t>C10</a:t>
                      </a:r>
                      <a:endParaRPr lang="fr-FR" sz="1400" b="1" i="0" u="none" strike="noStrike" dirty="0">
                        <a:solidFill>
                          <a:srgbClr val="000000"/>
                        </a:solidFill>
                        <a:effectLst/>
                        <a:latin typeface="Calibri"/>
                      </a:endParaRP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EECE1"/>
                    </a:solidFill>
                  </a:tcPr>
                </a:tc>
                <a:tc>
                  <a:txBody>
                    <a:bodyPr/>
                    <a:lstStyle/>
                    <a:p>
                      <a:pPr algn="r" fontAlgn="t"/>
                      <a:r>
                        <a:rPr lang="fr-FR" sz="1400" b="0" i="0" u="none" strike="noStrike" dirty="0" smtClean="0">
                          <a:solidFill>
                            <a:srgbClr val="000000"/>
                          </a:solidFill>
                          <a:effectLst/>
                          <a:latin typeface="Calibri"/>
                        </a:rPr>
                        <a:t>C15</a:t>
                      </a:r>
                      <a:endParaRPr lang="fr-FR" sz="1400" b="0" i="0" u="none" strike="noStrike" dirty="0">
                        <a:solidFill>
                          <a:srgbClr val="000000"/>
                        </a:solidFill>
                        <a:effectLst/>
                        <a:latin typeface="Calibri"/>
                      </a:endParaRP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EECE1"/>
                    </a:solidFill>
                  </a:tcPr>
                </a:tc>
                <a:tc>
                  <a:txBody>
                    <a:bodyPr/>
                    <a:lstStyle/>
                    <a:p>
                      <a:pPr algn="r" fontAlgn="t"/>
                      <a:r>
                        <a:rPr lang="fr-FR" sz="1400" b="1" i="0" u="none" strike="noStrike" dirty="0" smtClean="0">
                          <a:solidFill>
                            <a:srgbClr val="000000"/>
                          </a:solidFill>
                          <a:effectLst/>
                          <a:latin typeface="Calibri"/>
                        </a:rPr>
                        <a:t>C20</a:t>
                      </a:r>
                      <a:endParaRPr lang="fr-FR" sz="1400" b="1" i="0" u="none" strike="noStrike" dirty="0">
                        <a:solidFill>
                          <a:srgbClr val="000000"/>
                        </a:solidFill>
                        <a:effectLst/>
                        <a:latin typeface="Calibri"/>
                      </a:endParaRP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EECE1"/>
                    </a:solidFill>
                  </a:tcPr>
                </a:tc>
                <a:tc>
                  <a:txBody>
                    <a:bodyPr/>
                    <a:lstStyle/>
                    <a:p>
                      <a:pPr algn="r" fontAlgn="t"/>
                      <a:r>
                        <a:rPr lang="fr-FR" sz="1400" b="0" i="0" u="none" strike="noStrike" dirty="0" smtClean="0">
                          <a:solidFill>
                            <a:srgbClr val="000000"/>
                          </a:solidFill>
                          <a:effectLst/>
                          <a:latin typeface="Calibri"/>
                        </a:rPr>
                        <a:t>C30</a:t>
                      </a:r>
                      <a:endParaRPr lang="fr-FR" sz="1400" b="0" i="0" u="none" strike="noStrike" dirty="0">
                        <a:solidFill>
                          <a:srgbClr val="000000"/>
                        </a:solidFill>
                        <a:effectLst/>
                        <a:latin typeface="Calibri"/>
                      </a:endParaRP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EECE1"/>
                    </a:solidFill>
                  </a:tcPr>
                </a:tc>
                <a:tc>
                  <a:txBody>
                    <a:bodyPr/>
                    <a:lstStyle/>
                    <a:p>
                      <a:pPr algn="r" fontAlgn="t"/>
                      <a:r>
                        <a:rPr lang="fr-FR" sz="1400" b="1" i="0" u="none" strike="noStrike" dirty="0" smtClean="0">
                          <a:solidFill>
                            <a:srgbClr val="000000"/>
                          </a:solidFill>
                          <a:effectLst/>
                          <a:latin typeface="Calibri"/>
                        </a:rPr>
                        <a:t>C40</a:t>
                      </a:r>
                      <a:endParaRPr lang="fr-FR" sz="1400" b="1" i="0" u="none" strike="noStrike" dirty="0">
                        <a:solidFill>
                          <a:srgbClr val="000000"/>
                        </a:solidFill>
                        <a:effectLst/>
                        <a:latin typeface="Calibri"/>
                      </a:endParaRP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EECE1"/>
                    </a:solidFill>
                  </a:tcPr>
                </a:tc>
                <a:tc>
                  <a:txBody>
                    <a:bodyPr/>
                    <a:lstStyle/>
                    <a:p>
                      <a:pPr algn="r" fontAlgn="t"/>
                      <a:r>
                        <a:rPr lang="fr-FR" sz="1400" b="0" i="0" u="none" strike="noStrike" dirty="0" smtClean="0">
                          <a:solidFill>
                            <a:srgbClr val="000000"/>
                          </a:solidFill>
                          <a:effectLst/>
                          <a:latin typeface="Calibri"/>
                        </a:rPr>
                        <a:t>C50</a:t>
                      </a:r>
                      <a:endParaRPr lang="fr-FR" sz="1400" b="0" i="0" u="none" strike="noStrike" dirty="0">
                        <a:solidFill>
                          <a:srgbClr val="000000"/>
                        </a:solidFill>
                        <a:effectLst/>
                        <a:latin typeface="Calibri"/>
                      </a:endParaRP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EECE1"/>
                    </a:solidFill>
                  </a:tcPr>
                </a:tc>
                <a:tc>
                  <a:txBody>
                    <a:bodyPr/>
                    <a:lstStyle/>
                    <a:p>
                      <a:pPr algn="r" fontAlgn="t"/>
                      <a:r>
                        <a:rPr lang="fr-FR" sz="1400" b="0" i="0" u="none" strike="noStrike" dirty="0" smtClean="0">
                          <a:solidFill>
                            <a:srgbClr val="000000"/>
                          </a:solidFill>
                          <a:effectLst/>
                          <a:latin typeface="Calibri"/>
                        </a:rPr>
                        <a:t>C60</a:t>
                      </a:r>
                      <a:endParaRPr lang="fr-FR" sz="1400" b="0" i="0" u="none" strike="noStrike" dirty="0">
                        <a:solidFill>
                          <a:srgbClr val="000000"/>
                        </a:solidFill>
                        <a:effectLst/>
                        <a:latin typeface="Calibri"/>
                      </a:endParaRP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EECE1"/>
                    </a:solidFill>
                  </a:tcPr>
                </a:tc>
                <a:tc>
                  <a:txBody>
                    <a:bodyPr/>
                    <a:lstStyle/>
                    <a:p>
                      <a:pPr algn="r" fontAlgn="t"/>
                      <a:r>
                        <a:rPr lang="fr-FR" sz="1400" b="0" i="0" u="none" strike="noStrike" dirty="0" smtClean="0">
                          <a:solidFill>
                            <a:srgbClr val="000000"/>
                          </a:solidFill>
                          <a:effectLst/>
                          <a:latin typeface="Calibri"/>
                        </a:rPr>
                        <a:t>C80</a:t>
                      </a:r>
                      <a:endParaRPr lang="fr-FR" sz="1400" b="0" i="0" u="none" strike="noStrike" dirty="0">
                        <a:solidFill>
                          <a:srgbClr val="000000"/>
                        </a:solidFill>
                        <a:effectLst/>
                        <a:latin typeface="Calibri"/>
                      </a:endParaRP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EECE1"/>
                    </a:solidFill>
                  </a:tcPr>
                </a:tc>
                <a:tc>
                  <a:txBody>
                    <a:bodyPr/>
                    <a:lstStyle/>
                    <a:p>
                      <a:pPr algn="r" fontAlgn="t"/>
                      <a:r>
                        <a:rPr lang="fr-FR" sz="1400" b="0" i="0" u="none" strike="noStrike" dirty="0" smtClean="0">
                          <a:solidFill>
                            <a:srgbClr val="000000"/>
                          </a:solidFill>
                          <a:effectLst/>
                          <a:latin typeface="Calibri"/>
                        </a:rPr>
                        <a:t>C100</a:t>
                      </a:r>
                      <a:endParaRPr lang="fr-FR" sz="1400" b="0" i="0" u="none" strike="noStrike" dirty="0">
                        <a:solidFill>
                          <a:srgbClr val="000000"/>
                        </a:solidFill>
                        <a:effectLst/>
                        <a:latin typeface="Calibri"/>
                      </a:endParaRP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EECE1"/>
                    </a:solidFill>
                  </a:tcPr>
                </a:tc>
                <a:tc>
                  <a:txBody>
                    <a:bodyPr/>
                    <a:lstStyle/>
                    <a:p>
                      <a:pPr algn="r" fontAlgn="t"/>
                      <a:r>
                        <a:rPr lang="fr-FR" sz="1400" b="0" i="0" u="none" strike="noStrike" dirty="0" smtClean="0">
                          <a:solidFill>
                            <a:srgbClr val="000000"/>
                          </a:solidFill>
                          <a:effectLst/>
                          <a:latin typeface="Calibri"/>
                        </a:rPr>
                        <a:t>C120</a:t>
                      </a:r>
                      <a:endParaRPr lang="fr-FR" sz="1400" b="0" i="0" u="none" strike="noStrike" dirty="0">
                        <a:solidFill>
                          <a:srgbClr val="000000"/>
                        </a:solidFill>
                        <a:effectLst/>
                        <a:latin typeface="Calibri"/>
                      </a:endParaRP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EECE1"/>
                    </a:solidFill>
                  </a:tcPr>
                </a:tc>
              </a:tr>
              <a:tr h="336021">
                <a:tc>
                  <a:txBody>
                    <a:bodyPr/>
                    <a:lstStyle/>
                    <a:p>
                      <a:pPr algn="l" fontAlgn="t"/>
                      <a:r>
                        <a:rPr lang="fr-FR" sz="1400" b="1" i="0" u="none" strike="noStrike" dirty="0" smtClean="0">
                          <a:solidFill>
                            <a:srgbClr val="000000"/>
                          </a:solidFill>
                          <a:effectLst/>
                          <a:latin typeface="Calibri"/>
                        </a:rPr>
                        <a:t>Période </a:t>
                      </a:r>
                      <a:r>
                        <a:rPr lang="fr-FR" sz="1400" b="0" i="0" u="none" strike="noStrike" dirty="0" smtClean="0">
                          <a:solidFill>
                            <a:srgbClr val="000000"/>
                          </a:solidFill>
                          <a:effectLst/>
                          <a:latin typeface="Calibri"/>
                        </a:rPr>
                        <a:t>(mn)</a:t>
                      </a:r>
                      <a:endParaRPr lang="fr-FR" sz="1400" b="0" i="0" u="none" strike="noStrike" dirty="0">
                        <a:solidFill>
                          <a:srgbClr val="000000"/>
                        </a:solidFill>
                        <a:effectLst/>
                        <a:latin typeface="Calibri"/>
                      </a:endParaRP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400" b="0" i="0" u="none" strike="noStrike" dirty="0">
                          <a:solidFill>
                            <a:srgbClr val="000000"/>
                          </a:solidFill>
                          <a:effectLst/>
                          <a:latin typeface="Calibri"/>
                        </a:rPr>
                        <a:t>5</a:t>
                      </a: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400" b="0" i="0" u="none" strike="noStrike">
                          <a:solidFill>
                            <a:srgbClr val="000000"/>
                          </a:solidFill>
                          <a:effectLst/>
                          <a:latin typeface="Calibri"/>
                        </a:rPr>
                        <a:t>7</a:t>
                      </a: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400" b="0" i="0" u="none" strike="noStrike">
                          <a:solidFill>
                            <a:srgbClr val="000000"/>
                          </a:solidFill>
                          <a:effectLst/>
                          <a:latin typeface="Calibri"/>
                        </a:rPr>
                        <a:t>10</a:t>
                      </a: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400" b="0" i="0" u="none" strike="noStrike" dirty="0">
                          <a:solidFill>
                            <a:srgbClr val="000000"/>
                          </a:solidFill>
                          <a:effectLst/>
                          <a:latin typeface="Calibri"/>
                        </a:rPr>
                        <a:t>15</a:t>
                      </a: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400" b="0" i="0" u="none" strike="noStrike">
                          <a:solidFill>
                            <a:srgbClr val="000000"/>
                          </a:solidFill>
                          <a:effectLst/>
                          <a:latin typeface="Calibri"/>
                        </a:rPr>
                        <a:t>20</a:t>
                      </a: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400" b="0" i="0" u="none" strike="noStrike">
                          <a:solidFill>
                            <a:srgbClr val="000000"/>
                          </a:solidFill>
                          <a:effectLst/>
                          <a:latin typeface="Calibri"/>
                        </a:rPr>
                        <a:t>30</a:t>
                      </a: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400" b="0" i="0" u="none" strike="noStrike" dirty="0">
                          <a:solidFill>
                            <a:srgbClr val="000000"/>
                          </a:solidFill>
                          <a:effectLst/>
                          <a:latin typeface="Calibri"/>
                        </a:rPr>
                        <a:t>40</a:t>
                      </a: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400" b="0" i="0" u="none" strike="noStrike" dirty="0">
                          <a:solidFill>
                            <a:srgbClr val="000000"/>
                          </a:solidFill>
                          <a:effectLst/>
                          <a:latin typeface="Calibri"/>
                        </a:rPr>
                        <a:t>50</a:t>
                      </a: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400" b="0" i="0" u="none" strike="noStrike" dirty="0">
                          <a:solidFill>
                            <a:srgbClr val="000000"/>
                          </a:solidFill>
                          <a:effectLst/>
                          <a:latin typeface="Calibri"/>
                        </a:rPr>
                        <a:t>60</a:t>
                      </a: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400" b="0" i="0" u="none" strike="noStrike" dirty="0">
                          <a:solidFill>
                            <a:srgbClr val="000000"/>
                          </a:solidFill>
                          <a:effectLst/>
                          <a:latin typeface="Calibri"/>
                        </a:rPr>
                        <a:t>80</a:t>
                      </a: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400" b="0" i="0" u="none" strike="noStrike">
                          <a:solidFill>
                            <a:srgbClr val="000000"/>
                          </a:solidFill>
                          <a:effectLst/>
                          <a:latin typeface="Calibri"/>
                        </a:rPr>
                        <a:t>100</a:t>
                      </a: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400" b="0" i="0" u="none" strike="noStrike" dirty="0">
                          <a:solidFill>
                            <a:srgbClr val="000000"/>
                          </a:solidFill>
                          <a:effectLst/>
                          <a:latin typeface="Calibri"/>
                        </a:rPr>
                        <a:t>120</a:t>
                      </a: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36021">
                <a:tc>
                  <a:txBody>
                    <a:bodyPr/>
                    <a:lstStyle/>
                    <a:p>
                      <a:pPr algn="l" fontAlgn="t"/>
                      <a:r>
                        <a:rPr lang="fr-FR" sz="1400" b="1" i="0" u="none" strike="noStrike" dirty="0">
                          <a:solidFill>
                            <a:srgbClr val="000000"/>
                          </a:solidFill>
                          <a:effectLst/>
                          <a:latin typeface="Calibri"/>
                        </a:rPr>
                        <a:t>Sc</a:t>
                      </a: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400" b="0" i="0" u="none" strike="noStrike" dirty="0">
                          <a:solidFill>
                            <a:srgbClr val="000000"/>
                          </a:solidFill>
                          <a:effectLst/>
                          <a:latin typeface="Calibri"/>
                        </a:rPr>
                        <a:t>2,72</a:t>
                      </a: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400" b="0" i="0" u="none" strike="noStrike" dirty="0">
                          <a:solidFill>
                            <a:srgbClr val="000000"/>
                          </a:solidFill>
                          <a:effectLst/>
                          <a:latin typeface="Calibri"/>
                        </a:rPr>
                        <a:t>2,54</a:t>
                      </a: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400" b="0" i="0" u="none" strike="noStrike" dirty="0">
                          <a:solidFill>
                            <a:srgbClr val="000000"/>
                          </a:solidFill>
                          <a:effectLst/>
                          <a:latin typeface="Calibri"/>
                        </a:rPr>
                        <a:t>2,38</a:t>
                      </a: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400" b="0" i="0" u="none" strike="noStrike" dirty="0">
                          <a:solidFill>
                            <a:srgbClr val="000000"/>
                          </a:solidFill>
                          <a:effectLst/>
                          <a:latin typeface="Calibri"/>
                        </a:rPr>
                        <a:t>2,2</a:t>
                      </a: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400" b="0" i="0" u="none" strike="noStrike" dirty="0">
                          <a:solidFill>
                            <a:srgbClr val="000000"/>
                          </a:solidFill>
                          <a:effectLst/>
                          <a:latin typeface="Calibri"/>
                        </a:rPr>
                        <a:t>2,04</a:t>
                      </a: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400" b="0" i="0" u="none" strike="noStrike" dirty="0">
                          <a:solidFill>
                            <a:srgbClr val="000000"/>
                          </a:solidFill>
                          <a:effectLst/>
                          <a:latin typeface="Calibri"/>
                        </a:rPr>
                        <a:t>1,82</a:t>
                      </a: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400" b="0" i="0" u="none" strike="noStrike" dirty="0">
                          <a:solidFill>
                            <a:srgbClr val="000000"/>
                          </a:solidFill>
                          <a:effectLst/>
                          <a:latin typeface="Calibri"/>
                        </a:rPr>
                        <a:t>1,68</a:t>
                      </a: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400" b="0" i="0" u="none" strike="noStrike" dirty="0">
                          <a:solidFill>
                            <a:srgbClr val="000000"/>
                          </a:solidFill>
                          <a:effectLst/>
                          <a:latin typeface="Calibri"/>
                        </a:rPr>
                        <a:t>1,61</a:t>
                      </a: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400" b="0" i="0" u="none" strike="noStrike" dirty="0">
                          <a:solidFill>
                            <a:srgbClr val="000000"/>
                          </a:solidFill>
                          <a:effectLst/>
                          <a:latin typeface="Calibri"/>
                        </a:rPr>
                        <a:t>1,58</a:t>
                      </a: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400" b="0" i="0" u="none" strike="noStrike" dirty="0">
                          <a:solidFill>
                            <a:srgbClr val="000000"/>
                          </a:solidFill>
                          <a:effectLst/>
                          <a:latin typeface="Calibri"/>
                        </a:rPr>
                        <a:t>1,56</a:t>
                      </a: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400" b="0" i="0" u="none" strike="noStrike" dirty="0">
                          <a:solidFill>
                            <a:srgbClr val="000000"/>
                          </a:solidFill>
                          <a:effectLst/>
                          <a:latin typeface="Calibri"/>
                        </a:rPr>
                        <a:t>1,55</a:t>
                      </a: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400" b="0" i="0" u="none" strike="noStrike" dirty="0">
                          <a:solidFill>
                            <a:srgbClr val="000000"/>
                          </a:solidFill>
                          <a:effectLst/>
                          <a:latin typeface="Calibri"/>
                        </a:rPr>
                        <a:t>1,54</a:t>
                      </a:r>
                    </a:p>
                  </a:txBody>
                  <a:tcPr marL="9523" marR="9523" marT="951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pic>
        <p:nvPicPr>
          <p:cNvPr id="22590" name="Picture 6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90412" y="4557479"/>
            <a:ext cx="2253996" cy="1930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Espace réservé de la date 5"/>
          <p:cNvSpPr>
            <a:spLocks noGrp="1"/>
          </p:cNvSpPr>
          <p:nvPr>
            <p:ph type="dt" sz="quarter" idx="10"/>
          </p:nvPr>
        </p:nvSpPr>
        <p:spPr/>
        <p:txBody>
          <a:bodyPr/>
          <a:lstStyle/>
          <a:p>
            <a:pPr>
              <a:defRPr/>
            </a:pPr>
            <a:r>
              <a:rPr lang="fr-FR" smtClean="0"/>
              <a:t>22/01/2022</a:t>
            </a:r>
            <a:endParaRPr lang="fr-FR"/>
          </a:p>
        </p:txBody>
      </p:sp>
      <p:sp>
        <p:nvSpPr>
          <p:cNvPr id="7" name="Espace réservé du numéro de diapositive 6"/>
          <p:cNvSpPr>
            <a:spLocks noGrp="1"/>
          </p:cNvSpPr>
          <p:nvPr>
            <p:ph type="sldNum" sz="quarter" idx="12"/>
          </p:nvPr>
        </p:nvSpPr>
        <p:spPr/>
        <p:txBody>
          <a:bodyPr/>
          <a:lstStyle/>
          <a:p>
            <a:pPr>
              <a:defRPr/>
            </a:pPr>
            <a:fld id="{1A4777EA-367C-4536-AFD4-8221000ED660}" type="slidenum">
              <a:rPr lang="fr-FR"/>
              <a:pPr>
                <a:defRPr/>
              </a:pPr>
              <a:t>18</a:t>
            </a:fld>
            <a:endParaRPr lang="fr-FR"/>
          </a:p>
        </p:txBody>
      </p:sp>
      <p:sp>
        <p:nvSpPr>
          <p:cNvPr id="8" name="Espace réservé du pied de page 7"/>
          <p:cNvSpPr>
            <a:spLocks noGrp="1"/>
          </p:cNvSpPr>
          <p:nvPr>
            <p:ph type="ftr" sz="quarter" idx="11"/>
          </p:nvPr>
        </p:nvSpPr>
        <p:spPr/>
        <p:txBody>
          <a:bodyPr/>
          <a:lstStyle/>
          <a:p>
            <a:pPr>
              <a:defRPr/>
            </a:pPr>
            <a:r>
              <a:rPr lang="fr-FR" smtClean="0"/>
              <a:t>Alain BERTRAND - Formation GP Codep01</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5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507">
                                            <p:txEl>
                                              <p:pRg st="14" end="1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507">
                                            <p:txEl>
                                              <p:pRg st="15" end="1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507">
                                            <p:txEl>
                                              <p:pRg st="16" end="1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507">
                                            <p:txEl>
                                              <p:pRg st="17" end="1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507">
                                            <p:txEl>
                                              <p:pRg st="18" end="1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heckerboard(across)">
                                      <p:cBhvr>
                                        <p:cTn id="37" dur="500"/>
                                        <p:tgtEl>
                                          <p:spTgt spid="2"/>
                                        </p:tgtEl>
                                      </p:cBhvr>
                                    </p:animEffect>
                                  </p:childTnLst>
                                </p:cTn>
                              </p:par>
                              <p:par>
                                <p:cTn id="38" presetID="1" presetClass="entr" presetSubtype="0" fill="hold" nodeType="withEffect">
                                  <p:stCondLst>
                                    <p:cond delay="0"/>
                                  </p:stCondLst>
                                  <p:childTnLst>
                                    <p:set>
                                      <p:cBhvr>
                                        <p:cTn id="39" dur="1" fill="hold">
                                          <p:stCondLst>
                                            <p:cond delay="0"/>
                                          </p:stCondLst>
                                        </p:cTn>
                                        <p:tgtEl>
                                          <p:spTgt spid="21507">
                                            <p:txEl>
                                              <p:pRg st="11" end="11"/>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150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cstate="print"/>
          <a:srcRect/>
          <a:stretch>
            <a:fillRect/>
          </a:stretch>
        </p:blipFill>
        <p:spPr bwMode="auto">
          <a:xfrm>
            <a:off x="1389296" y="1410871"/>
            <a:ext cx="7004304" cy="3182112"/>
          </a:xfrm>
          <a:prstGeom prst="rect">
            <a:avLst/>
          </a:prstGeom>
          <a:noFill/>
          <a:ln w="9525">
            <a:noFill/>
            <a:miter lim="800000"/>
            <a:headEnd/>
            <a:tailEnd/>
          </a:ln>
        </p:spPr>
      </p:pic>
      <p:sp>
        <p:nvSpPr>
          <p:cNvPr id="33852" name="Line 21"/>
          <p:cNvSpPr>
            <a:spLocks noChangeShapeType="1"/>
          </p:cNvSpPr>
          <p:nvPr/>
        </p:nvSpPr>
        <p:spPr bwMode="auto">
          <a:xfrm>
            <a:off x="1771333" y="1591628"/>
            <a:ext cx="0" cy="2698750"/>
          </a:xfrm>
          <a:prstGeom prst="line">
            <a:avLst/>
          </a:prstGeom>
          <a:noFill/>
          <a:ln w="19050">
            <a:solidFill>
              <a:srgbClr val="3366FF"/>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33853" name="Line 22"/>
          <p:cNvSpPr>
            <a:spLocks noChangeShapeType="1"/>
          </p:cNvSpPr>
          <p:nvPr/>
        </p:nvSpPr>
        <p:spPr bwMode="auto">
          <a:xfrm>
            <a:off x="1768475" y="1600337"/>
            <a:ext cx="7038975" cy="0"/>
          </a:xfrm>
          <a:prstGeom prst="line">
            <a:avLst/>
          </a:prstGeom>
          <a:noFill/>
          <a:ln w="19050">
            <a:solidFill>
              <a:srgbClr val="3366FF"/>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4" name="Rectangle 3"/>
          <p:cNvSpPr/>
          <p:nvPr/>
        </p:nvSpPr>
        <p:spPr>
          <a:xfrm>
            <a:off x="1792588" y="2956843"/>
            <a:ext cx="733351" cy="1329697"/>
          </a:xfrm>
          <a:prstGeom prst="rect">
            <a:avLst/>
          </a:prstGeom>
          <a:gradFill flip="none" rotWithShape="1">
            <a:gsLst>
              <a:gs pos="81000">
                <a:schemeClr val="accent1">
                  <a:alpha val="80000"/>
                </a:schemeClr>
              </a:gs>
              <a:gs pos="0">
                <a:schemeClr val="accent1">
                  <a:lumMod val="90000"/>
                  <a:alpha val="60000"/>
                </a:schemeClr>
              </a:gs>
              <a:gs pos="50000">
                <a:schemeClr val="accent1">
                  <a:lumMod val="90000"/>
                  <a:alpha val="70000"/>
                </a:schemeClr>
              </a:gs>
              <a:gs pos="100000">
                <a:schemeClr val="bg1"/>
              </a:gs>
            </a:gsLst>
            <a:lin ang="5400000" scaled="1"/>
            <a:tileRect/>
          </a:gra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508" name="Rectangle 2"/>
          <p:cNvSpPr>
            <a:spLocks noGrp="1" noChangeArrowheads="1"/>
          </p:cNvSpPr>
          <p:nvPr>
            <p:ph type="title"/>
          </p:nvPr>
        </p:nvSpPr>
        <p:spPr>
          <a:xfrm>
            <a:off x="468313" y="260350"/>
            <a:ext cx="8229600" cy="1143000"/>
          </a:xfrm>
        </p:spPr>
        <p:txBody>
          <a:bodyPr anchor="t"/>
          <a:lstStyle/>
          <a:p>
            <a:pPr eaLnBrk="1" hangingPunct="1">
              <a:defRPr/>
            </a:pPr>
            <a:r>
              <a:rPr lang="fr-FR" kern="1200" dirty="0">
                <a:solidFill>
                  <a:prstClr val="black"/>
                </a:solidFill>
                <a:latin typeface="Calibri"/>
              </a:rPr>
              <a:t>Charge d’un compartiment</a:t>
            </a:r>
            <a:endParaRPr lang="fr-FR" altLang="fr-FR" dirty="0" smtClean="0"/>
          </a:p>
        </p:txBody>
      </p:sp>
      <p:sp>
        <p:nvSpPr>
          <p:cNvPr id="28692" name="Line 20"/>
          <p:cNvSpPr>
            <a:spLocks noChangeShapeType="1"/>
          </p:cNvSpPr>
          <p:nvPr/>
        </p:nvSpPr>
        <p:spPr bwMode="auto">
          <a:xfrm>
            <a:off x="539750" y="4292600"/>
            <a:ext cx="1209675" cy="0"/>
          </a:xfrm>
          <a:prstGeom prst="line">
            <a:avLst/>
          </a:prstGeom>
          <a:noFill/>
          <a:ln w="19050">
            <a:solidFill>
              <a:srgbClr val="3366FF"/>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28695" name="Text Box 23"/>
          <p:cNvSpPr txBox="1">
            <a:spLocks noChangeArrowheads="1"/>
          </p:cNvSpPr>
          <p:nvPr/>
        </p:nvSpPr>
        <p:spPr bwMode="auto">
          <a:xfrm>
            <a:off x="323850" y="3933056"/>
            <a:ext cx="13680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dirty="0">
                <a:solidFill>
                  <a:srgbClr val="3366FF"/>
                </a:solidFill>
                <a:latin typeface="Arial" charset="0"/>
              </a:rPr>
              <a:t>PpN</a:t>
            </a:r>
            <a:r>
              <a:rPr lang="fr-FR" altLang="fr-FR" baseline="-10000" dirty="0">
                <a:solidFill>
                  <a:srgbClr val="3366FF"/>
                </a:solidFill>
                <a:latin typeface="Arial" charset="0"/>
              </a:rPr>
              <a:t>2 inspirée</a:t>
            </a:r>
          </a:p>
        </p:txBody>
      </p:sp>
      <p:sp>
        <p:nvSpPr>
          <p:cNvPr id="28678" name="Line 6"/>
          <p:cNvSpPr>
            <a:spLocks noChangeShapeType="1"/>
          </p:cNvSpPr>
          <p:nvPr/>
        </p:nvSpPr>
        <p:spPr bwMode="auto">
          <a:xfrm>
            <a:off x="7956550" y="1601470"/>
            <a:ext cx="647700" cy="0"/>
          </a:xfrm>
          <a:prstGeom prst="line">
            <a:avLst/>
          </a:prstGeom>
          <a:noFill/>
          <a:ln w="1905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28679" name="Line 7"/>
          <p:cNvSpPr>
            <a:spLocks noChangeShapeType="1"/>
          </p:cNvSpPr>
          <p:nvPr/>
        </p:nvSpPr>
        <p:spPr bwMode="auto">
          <a:xfrm>
            <a:off x="1116013" y="4292600"/>
            <a:ext cx="647700" cy="0"/>
          </a:xfrm>
          <a:prstGeom prst="line">
            <a:avLst/>
          </a:prstGeom>
          <a:noFill/>
          <a:ln w="1905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28712" name="Text Box 40"/>
          <p:cNvSpPr txBox="1">
            <a:spLocks noChangeArrowheads="1"/>
          </p:cNvSpPr>
          <p:nvPr/>
        </p:nvSpPr>
        <p:spPr bwMode="auto">
          <a:xfrm>
            <a:off x="323850" y="4334624"/>
            <a:ext cx="10795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dirty="0">
                <a:solidFill>
                  <a:srgbClr val="FF6600"/>
                </a:solidFill>
                <a:latin typeface="Arial" charset="0"/>
              </a:rPr>
              <a:t>TN</a:t>
            </a:r>
            <a:r>
              <a:rPr lang="fr-FR" altLang="fr-FR" baseline="-10000" dirty="0">
                <a:solidFill>
                  <a:srgbClr val="FF6600"/>
                </a:solidFill>
                <a:latin typeface="Arial" charset="0"/>
              </a:rPr>
              <a:t>2 initiale</a:t>
            </a:r>
          </a:p>
        </p:txBody>
      </p:sp>
      <p:sp>
        <p:nvSpPr>
          <p:cNvPr id="28717" name="Text Box 45"/>
          <p:cNvSpPr txBox="1">
            <a:spLocks noChangeArrowheads="1"/>
          </p:cNvSpPr>
          <p:nvPr/>
        </p:nvSpPr>
        <p:spPr bwMode="auto">
          <a:xfrm>
            <a:off x="2051720" y="1196975"/>
            <a:ext cx="35623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b="1" dirty="0">
                <a:solidFill>
                  <a:srgbClr val="3366FF"/>
                </a:solidFill>
                <a:latin typeface="Arial" charset="0"/>
              </a:rPr>
              <a:t>Exemple: à 20 m</a:t>
            </a:r>
            <a:r>
              <a:rPr lang="fr-FR" altLang="fr-FR" dirty="0">
                <a:solidFill>
                  <a:srgbClr val="3366FF"/>
                </a:solidFill>
                <a:latin typeface="Arial" charset="0"/>
              </a:rPr>
              <a:t>: PpN</a:t>
            </a:r>
            <a:r>
              <a:rPr lang="fr-FR" altLang="fr-FR" baseline="-10000" dirty="0">
                <a:solidFill>
                  <a:srgbClr val="3366FF"/>
                </a:solidFill>
                <a:latin typeface="Arial" charset="0"/>
              </a:rPr>
              <a:t>2 inspirée </a:t>
            </a:r>
            <a:r>
              <a:rPr lang="fr-FR" altLang="fr-FR" dirty="0">
                <a:solidFill>
                  <a:srgbClr val="3366FF"/>
                </a:solidFill>
                <a:latin typeface="Arial" charset="0"/>
              </a:rPr>
              <a:t>=</a:t>
            </a:r>
          </a:p>
        </p:txBody>
      </p:sp>
      <p:sp>
        <p:nvSpPr>
          <p:cNvPr id="28718" name="Text Box 46"/>
          <p:cNvSpPr txBox="1">
            <a:spLocks noChangeArrowheads="1"/>
          </p:cNvSpPr>
          <p:nvPr/>
        </p:nvSpPr>
        <p:spPr bwMode="auto">
          <a:xfrm>
            <a:off x="8100392" y="1196752"/>
            <a:ext cx="86518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600" dirty="0">
                <a:solidFill>
                  <a:srgbClr val="FF6600"/>
                </a:solidFill>
                <a:latin typeface="Arial" charset="0"/>
              </a:rPr>
              <a:t>TN</a:t>
            </a:r>
            <a:r>
              <a:rPr lang="fr-FR" altLang="fr-FR" sz="1600" baseline="-10000" dirty="0">
                <a:solidFill>
                  <a:srgbClr val="FF6600"/>
                </a:solidFill>
                <a:latin typeface="Arial" charset="0"/>
              </a:rPr>
              <a:t>2</a:t>
            </a:r>
            <a:r>
              <a:rPr lang="fr-FR" altLang="fr-FR" sz="1400" baseline="-10000" dirty="0">
                <a:solidFill>
                  <a:srgbClr val="FF6600"/>
                </a:solidFill>
                <a:latin typeface="Arial" charset="0"/>
              </a:rPr>
              <a:t> finale</a:t>
            </a:r>
          </a:p>
        </p:txBody>
      </p:sp>
      <p:sp>
        <p:nvSpPr>
          <p:cNvPr id="28720" name="Text Box 48"/>
          <p:cNvSpPr txBox="1">
            <a:spLocks noChangeArrowheads="1"/>
          </p:cNvSpPr>
          <p:nvPr/>
        </p:nvSpPr>
        <p:spPr bwMode="auto">
          <a:xfrm>
            <a:off x="107950" y="3666927"/>
            <a:ext cx="1366838"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600" dirty="0">
                <a:solidFill>
                  <a:srgbClr val="000000"/>
                </a:solidFill>
                <a:latin typeface="Arial" charset="0"/>
              </a:rPr>
              <a:t>Surface </a:t>
            </a:r>
            <a:r>
              <a:rPr lang="fr-FR" altLang="fr-FR" sz="1100" dirty="0">
                <a:solidFill>
                  <a:srgbClr val="000000"/>
                </a:solidFill>
                <a:latin typeface="Arial" charset="0"/>
              </a:rPr>
              <a:t>(1bar)</a:t>
            </a:r>
          </a:p>
        </p:txBody>
      </p:sp>
      <p:sp>
        <p:nvSpPr>
          <p:cNvPr id="28727" name="Text Box 55"/>
          <p:cNvSpPr txBox="1">
            <a:spLocks noChangeArrowheads="1"/>
          </p:cNvSpPr>
          <p:nvPr/>
        </p:nvSpPr>
        <p:spPr bwMode="auto">
          <a:xfrm>
            <a:off x="468313" y="1412875"/>
            <a:ext cx="962025"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FR" altLang="fr-FR" sz="1600" dirty="0">
                <a:solidFill>
                  <a:schemeClr val="tx1">
                    <a:lumMod val="50000"/>
                    <a:lumOff val="50000"/>
                  </a:schemeClr>
                </a:solidFill>
                <a:latin typeface="Arial" charset="0"/>
              </a:rPr>
              <a:t>Charge en %</a:t>
            </a:r>
          </a:p>
        </p:txBody>
      </p:sp>
      <p:sp>
        <p:nvSpPr>
          <p:cNvPr id="33" name="AutoShape 34"/>
          <p:cNvSpPr>
            <a:spLocks noChangeArrowheads="1"/>
          </p:cNvSpPr>
          <p:nvPr/>
        </p:nvSpPr>
        <p:spPr bwMode="auto">
          <a:xfrm>
            <a:off x="34925" y="2212975"/>
            <a:ext cx="1439863" cy="1223963"/>
          </a:xfrm>
          <a:prstGeom prst="wedgeEllipseCallout">
            <a:avLst>
              <a:gd name="adj1" fmla="val 3626"/>
              <a:gd name="adj2" fmla="val 71636"/>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FR" altLang="fr-FR" sz="1200" dirty="0">
                <a:solidFill>
                  <a:srgbClr val="FF0066"/>
                </a:solidFill>
                <a:latin typeface="Arial Narrow" pitchFamily="34" charset="0"/>
              </a:rPr>
              <a:t>État initial d’équilibre</a:t>
            </a:r>
          </a:p>
          <a:p>
            <a:pPr algn="ctr" eaLnBrk="1" hangingPunct="1"/>
            <a:r>
              <a:rPr lang="fr-FR" altLang="fr-FR" sz="1200" dirty="0">
                <a:solidFill>
                  <a:srgbClr val="FF6600"/>
                </a:solidFill>
                <a:latin typeface="Arial Narrow" pitchFamily="34" charset="0"/>
              </a:rPr>
              <a:t>TN</a:t>
            </a:r>
            <a:r>
              <a:rPr lang="fr-FR" altLang="fr-FR" sz="1200" baseline="-25000" dirty="0">
                <a:solidFill>
                  <a:srgbClr val="FF6600"/>
                </a:solidFill>
                <a:latin typeface="Arial Narrow" pitchFamily="34" charset="0"/>
              </a:rPr>
              <a:t>2</a:t>
            </a:r>
            <a:r>
              <a:rPr lang="fr-FR" altLang="fr-FR" sz="1200" dirty="0">
                <a:solidFill>
                  <a:srgbClr val="FF6600"/>
                </a:solidFill>
                <a:latin typeface="Arial Narrow" pitchFamily="34" charset="0"/>
              </a:rPr>
              <a:t> initiale </a:t>
            </a:r>
            <a:r>
              <a:rPr lang="fr-FR" altLang="fr-FR" sz="1200" dirty="0">
                <a:solidFill>
                  <a:srgbClr val="FF0066"/>
                </a:solidFill>
                <a:latin typeface="Arial Narrow" pitchFamily="34" charset="0"/>
              </a:rPr>
              <a:t>=  </a:t>
            </a:r>
            <a:r>
              <a:rPr lang="fr-FR" altLang="fr-FR" sz="1200" dirty="0">
                <a:solidFill>
                  <a:srgbClr val="3366FF"/>
                </a:solidFill>
                <a:latin typeface="Arial Narrow" pitchFamily="34" charset="0"/>
              </a:rPr>
              <a:t>PpN</a:t>
            </a:r>
            <a:r>
              <a:rPr lang="fr-FR" altLang="fr-FR" sz="1200" baseline="-25000" dirty="0">
                <a:solidFill>
                  <a:srgbClr val="3366FF"/>
                </a:solidFill>
                <a:latin typeface="Arial Narrow" pitchFamily="34" charset="0"/>
              </a:rPr>
              <a:t>2</a:t>
            </a:r>
            <a:r>
              <a:rPr lang="fr-FR" altLang="fr-FR" sz="1200" dirty="0">
                <a:solidFill>
                  <a:srgbClr val="3366FF"/>
                </a:solidFill>
                <a:latin typeface="Arial Narrow" pitchFamily="34" charset="0"/>
              </a:rPr>
              <a:t> = 1 x 0,8 </a:t>
            </a:r>
            <a:r>
              <a:rPr lang="fr-FR" altLang="fr-FR" sz="1200" dirty="0">
                <a:solidFill>
                  <a:srgbClr val="FF0066"/>
                </a:solidFill>
                <a:latin typeface="Arial Narrow" pitchFamily="34" charset="0"/>
              </a:rPr>
              <a:t>= </a:t>
            </a:r>
            <a:r>
              <a:rPr lang="fr-FR" altLang="fr-FR" sz="1200" b="1" dirty="0">
                <a:solidFill>
                  <a:srgbClr val="FF6600"/>
                </a:solidFill>
                <a:latin typeface="Arial Narrow" pitchFamily="34" charset="0"/>
              </a:rPr>
              <a:t>0,8 b </a:t>
            </a:r>
          </a:p>
        </p:txBody>
      </p:sp>
      <p:sp>
        <p:nvSpPr>
          <p:cNvPr id="37" name="ZoneTexte 36"/>
          <p:cNvSpPr txBox="1">
            <a:spLocks noChangeArrowheads="1"/>
          </p:cNvSpPr>
          <p:nvPr/>
        </p:nvSpPr>
        <p:spPr bwMode="auto">
          <a:xfrm>
            <a:off x="3101975" y="2555875"/>
            <a:ext cx="5434013" cy="307975"/>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defRPr/>
            </a:pPr>
            <a:r>
              <a:rPr lang="fr-FR" altLang="fr-FR" sz="1400" dirty="0" smtClean="0"/>
              <a:t>P2:                   </a:t>
            </a:r>
            <a:r>
              <a:rPr lang="fr-FR" altLang="fr-FR" sz="1100" dirty="0" smtClean="0">
                <a:solidFill>
                  <a:schemeClr val="tx1">
                    <a:lumMod val="65000"/>
                    <a:lumOff val="35000"/>
                  </a:schemeClr>
                </a:solidFill>
              </a:rPr>
              <a:t>charge = 50% x ½ = 25%                                </a:t>
            </a:r>
            <a:r>
              <a:rPr lang="fr-FR" altLang="fr-FR" sz="1100" dirty="0" smtClean="0">
                <a:solidFill>
                  <a:srgbClr val="595959"/>
                </a:solidFill>
                <a:latin typeface="Calibri" pitchFamily="34" charset="0"/>
              </a:rPr>
              <a:t>total</a:t>
            </a:r>
            <a:r>
              <a:rPr lang="fr-FR" altLang="fr-FR" sz="1100" dirty="0" smtClean="0">
                <a:solidFill>
                  <a:schemeClr val="tx1">
                    <a:lumMod val="65000"/>
                    <a:lumOff val="35000"/>
                  </a:schemeClr>
                </a:solidFill>
              </a:rPr>
              <a:t>   = </a:t>
            </a:r>
            <a:r>
              <a:rPr lang="fr-FR" altLang="fr-FR" sz="1400" dirty="0" smtClean="0"/>
              <a:t>75      %</a:t>
            </a:r>
            <a:endParaRPr lang="fr-FR" altLang="fr-FR" sz="1800" dirty="0" smtClean="0"/>
          </a:p>
        </p:txBody>
      </p:sp>
      <p:sp>
        <p:nvSpPr>
          <p:cNvPr id="39" name="ZoneTexte 38"/>
          <p:cNvSpPr txBox="1">
            <a:spLocks noChangeArrowheads="1"/>
          </p:cNvSpPr>
          <p:nvPr/>
        </p:nvSpPr>
        <p:spPr bwMode="auto">
          <a:xfrm>
            <a:off x="3624263" y="2266950"/>
            <a:ext cx="4899025" cy="307975"/>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defRPr/>
            </a:pPr>
            <a:r>
              <a:rPr lang="fr-FR" altLang="fr-FR" sz="1400" dirty="0" smtClean="0"/>
              <a:t>P3:            </a:t>
            </a:r>
            <a:r>
              <a:rPr lang="fr-FR" altLang="fr-FR" sz="1100" dirty="0" smtClean="0">
                <a:solidFill>
                  <a:schemeClr val="tx1">
                    <a:lumMod val="65000"/>
                    <a:lumOff val="35000"/>
                  </a:schemeClr>
                </a:solidFill>
              </a:rPr>
              <a:t>charge = 25% x ½ = 12,5%                   </a:t>
            </a:r>
            <a:r>
              <a:rPr lang="fr-FR" altLang="fr-FR" sz="1100" dirty="0" smtClean="0">
                <a:solidFill>
                  <a:srgbClr val="595959"/>
                </a:solidFill>
                <a:latin typeface="Calibri" pitchFamily="34" charset="0"/>
              </a:rPr>
              <a:t>total</a:t>
            </a:r>
            <a:r>
              <a:rPr lang="fr-FR" altLang="fr-FR" sz="1100" dirty="0" smtClean="0">
                <a:solidFill>
                  <a:schemeClr val="tx1">
                    <a:lumMod val="65000"/>
                    <a:lumOff val="35000"/>
                  </a:schemeClr>
                </a:solidFill>
              </a:rPr>
              <a:t>   = </a:t>
            </a:r>
            <a:r>
              <a:rPr lang="fr-FR" altLang="fr-FR" sz="1400" dirty="0" smtClean="0"/>
              <a:t>87,5   %</a:t>
            </a:r>
            <a:endParaRPr lang="fr-FR" altLang="fr-FR" sz="1800" dirty="0" smtClean="0"/>
          </a:p>
        </p:txBody>
      </p:sp>
      <p:sp>
        <p:nvSpPr>
          <p:cNvPr id="40" name="Multiplier 39"/>
          <p:cNvSpPr/>
          <p:nvPr/>
        </p:nvSpPr>
        <p:spPr>
          <a:xfrm>
            <a:off x="5487988" y="1604963"/>
            <a:ext cx="265112" cy="185737"/>
          </a:xfrm>
          <a:prstGeom prst="mathMultiply">
            <a:avLst/>
          </a:prstGeom>
          <a:ln>
            <a:solidFill>
              <a:srgbClr val="C896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1" name="Multiplier 40"/>
          <p:cNvSpPr/>
          <p:nvPr/>
        </p:nvSpPr>
        <p:spPr>
          <a:xfrm>
            <a:off x="6264275" y="1544638"/>
            <a:ext cx="266700" cy="187325"/>
          </a:xfrm>
          <a:prstGeom prst="mathMultiply">
            <a:avLst/>
          </a:prstGeom>
          <a:ln>
            <a:solidFill>
              <a:srgbClr val="C896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3" name="Groupe 12"/>
          <p:cNvGrpSpPr>
            <a:grpSpLocks/>
          </p:cNvGrpSpPr>
          <p:nvPr/>
        </p:nvGrpSpPr>
        <p:grpSpPr bwMode="auto">
          <a:xfrm>
            <a:off x="231775" y="4232195"/>
            <a:ext cx="8443913" cy="2254003"/>
            <a:chOff x="231775" y="4415085"/>
            <a:chExt cx="8443913" cy="2254004"/>
          </a:xfrm>
        </p:grpSpPr>
        <p:grpSp>
          <p:nvGrpSpPr>
            <p:cNvPr id="33839" name="Groupe 11"/>
            <p:cNvGrpSpPr>
              <a:grpSpLocks/>
            </p:cNvGrpSpPr>
            <p:nvPr/>
          </p:nvGrpSpPr>
          <p:grpSpPr bwMode="auto">
            <a:xfrm>
              <a:off x="231775" y="4415085"/>
              <a:ext cx="8443913" cy="2254004"/>
              <a:chOff x="231775" y="4415085"/>
              <a:chExt cx="8443913" cy="2254004"/>
            </a:xfrm>
          </p:grpSpPr>
          <p:sp>
            <p:nvSpPr>
              <p:cNvPr id="33842" name="Text Box 32"/>
              <p:cNvSpPr txBox="1">
                <a:spLocks noChangeArrowheads="1"/>
              </p:cNvSpPr>
              <p:nvPr/>
            </p:nvSpPr>
            <p:spPr bwMode="auto">
              <a:xfrm>
                <a:off x="231775" y="5249863"/>
                <a:ext cx="15748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200" b="1">
                    <a:solidFill>
                      <a:srgbClr val="333399"/>
                    </a:solidFill>
                    <a:latin typeface="Arial Narrow" pitchFamily="34" charset="0"/>
                  </a:rPr>
                  <a:t>Simplification</a:t>
                </a:r>
              </a:p>
              <a:p>
                <a:pPr eaLnBrk="1" hangingPunct="1"/>
                <a:r>
                  <a:rPr lang="fr-FR" altLang="fr-FR" sz="1200">
                    <a:solidFill>
                      <a:srgbClr val="FF0066"/>
                    </a:solidFill>
                    <a:latin typeface="Arial Narrow" pitchFamily="34" charset="0"/>
                  </a:rPr>
                  <a:t>Temps de descente</a:t>
                </a:r>
              </a:p>
              <a:p>
                <a:pPr eaLnBrk="1" hangingPunct="1"/>
                <a:r>
                  <a:rPr lang="fr-FR" altLang="fr-FR" sz="1200">
                    <a:solidFill>
                      <a:srgbClr val="FF0066"/>
                    </a:solidFill>
                    <a:latin typeface="Arial Narrow" pitchFamily="34" charset="0"/>
                  </a:rPr>
                  <a:t>négligé </a:t>
                </a:r>
                <a:r>
                  <a:rPr lang="fr-FR" altLang="fr-FR" sz="1200">
                    <a:solidFill>
                      <a:srgbClr val="FF0066"/>
                    </a:solidFill>
                    <a:latin typeface="Arial Narrow" pitchFamily="34" charset="0"/>
                    <a:sym typeface="Wingdings" pitchFamily="2" charset="2"/>
                  </a:rPr>
                  <a:t> </a:t>
                </a:r>
              </a:p>
              <a:p>
                <a:pPr eaLnBrk="1" hangingPunct="1"/>
                <a:r>
                  <a:rPr lang="fr-FR" altLang="fr-FR" sz="1200">
                    <a:solidFill>
                      <a:srgbClr val="FF0066"/>
                    </a:solidFill>
                    <a:latin typeface="Arial Narrow" pitchFamily="34" charset="0"/>
                    <a:sym typeface="Wingdings" pitchFamily="2" charset="2"/>
                  </a:rPr>
                  <a:t>compression instantanée</a:t>
                </a:r>
                <a:endParaRPr lang="fr-FR" altLang="fr-FR" sz="1200">
                  <a:solidFill>
                    <a:srgbClr val="FF0066"/>
                  </a:solidFill>
                  <a:latin typeface="Arial Narrow" pitchFamily="34" charset="0"/>
                </a:endParaRPr>
              </a:p>
            </p:txBody>
          </p:sp>
          <p:grpSp>
            <p:nvGrpSpPr>
              <p:cNvPr id="33843" name="Groupe 10"/>
              <p:cNvGrpSpPr>
                <a:grpSpLocks/>
              </p:cNvGrpSpPr>
              <p:nvPr/>
            </p:nvGrpSpPr>
            <p:grpSpPr bwMode="auto">
              <a:xfrm>
                <a:off x="1763713" y="4481513"/>
                <a:ext cx="6911975" cy="2187576"/>
                <a:chOff x="1763713" y="4481513"/>
                <a:chExt cx="6911975" cy="2187576"/>
              </a:xfrm>
            </p:grpSpPr>
            <p:sp>
              <p:nvSpPr>
                <p:cNvPr id="33845" name="Rectangle 4"/>
                <p:cNvSpPr>
                  <a:spLocks noChangeArrowheads="1"/>
                </p:cNvSpPr>
                <p:nvPr/>
              </p:nvSpPr>
              <p:spPr bwMode="auto">
                <a:xfrm>
                  <a:off x="1763713" y="4481513"/>
                  <a:ext cx="6911975" cy="1800225"/>
                </a:xfrm>
                <a:prstGeom prst="rect">
                  <a:avLst/>
                </a:prstGeom>
                <a:gradFill rotWithShape="1">
                  <a:gsLst>
                    <a:gs pos="0">
                      <a:schemeClr val="accent1"/>
                    </a:gs>
                    <a:gs pos="100000">
                      <a:srgbClr val="3366FF"/>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fr-FR">
                    <a:solidFill>
                      <a:srgbClr val="000000"/>
                    </a:solidFill>
                    <a:latin typeface="Arial" charset="0"/>
                  </a:endParaRPr>
                </a:p>
              </p:txBody>
            </p:sp>
            <p:sp>
              <p:nvSpPr>
                <p:cNvPr id="33846" name="Line 13"/>
                <p:cNvSpPr>
                  <a:spLocks noChangeShapeType="1"/>
                </p:cNvSpPr>
                <p:nvPr/>
              </p:nvSpPr>
              <p:spPr bwMode="auto">
                <a:xfrm>
                  <a:off x="1763713" y="4481513"/>
                  <a:ext cx="0" cy="208915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33847" name="Line 14"/>
                <p:cNvSpPr>
                  <a:spLocks noChangeShapeType="1"/>
                </p:cNvSpPr>
                <p:nvPr/>
              </p:nvSpPr>
              <p:spPr bwMode="auto">
                <a:xfrm>
                  <a:off x="1763713" y="4481513"/>
                  <a:ext cx="6911975"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33848" name="Text Box 17"/>
                <p:cNvSpPr txBox="1">
                  <a:spLocks noChangeArrowheads="1"/>
                </p:cNvSpPr>
                <p:nvPr/>
              </p:nvSpPr>
              <p:spPr bwMode="auto">
                <a:xfrm>
                  <a:off x="1887538" y="6302376"/>
                  <a:ext cx="1314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a:solidFill>
                        <a:srgbClr val="000000"/>
                      </a:solidFill>
                      <a:latin typeface="Arial" charset="0"/>
                    </a:rPr>
                    <a:t>Profondeur</a:t>
                  </a:r>
                </a:p>
              </p:txBody>
            </p:sp>
            <p:sp>
              <p:nvSpPr>
                <p:cNvPr id="33849" name="Freeform 56"/>
                <p:cNvSpPr>
                  <a:spLocks/>
                </p:cNvSpPr>
                <p:nvPr/>
              </p:nvSpPr>
              <p:spPr bwMode="auto">
                <a:xfrm>
                  <a:off x="1835150" y="4652963"/>
                  <a:ext cx="6553200" cy="1081087"/>
                </a:xfrm>
                <a:custGeom>
                  <a:avLst/>
                  <a:gdLst>
                    <a:gd name="T0" fmla="*/ 0 w 4333"/>
                    <a:gd name="T1" fmla="*/ 0 h 576"/>
                    <a:gd name="T2" fmla="*/ 2147483647 w 4333"/>
                    <a:gd name="T3" fmla="*/ 2147483647 h 576"/>
                    <a:gd name="T4" fmla="*/ 2147483647 w 4333"/>
                    <a:gd name="T5" fmla="*/ 2147483647 h 576"/>
                    <a:gd name="T6" fmla="*/ 0 60000 65536"/>
                    <a:gd name="T7" fmla="*/ 0 60000 65536"/>
                    <a:gd name="T8" fmla="*/ 0 60000 65536"/>
                    <a:gd name="T9" fmla="*/ 0 w 4333"/>
                    <a:gd name="T10" fmla="*/ 0 h 576"/>
                    <a:gd name="T11" fmla="*/ 4333 w 4333"/>
                    <a:gd name="T12" fmla="*/ 576 h 576"/>
                  </a:gdLst>
                  <a:ahLst/>
                  <a:cxnLst>
                    <a:cxn ang="T6">
                      <a:pos x="T0" y="T1"/>
                    </a:cxn>
                    <a:cxn ang="T7">
                      <a:pos x="T2" y="T3"/>
                    </a:cxn>
                    <a:cxn ang="T8">
                      <a:pos x="T4" y="T5"/>
                    </a:cxn>
                  </a:cxnLst>
                  <a:rect l="T9" t="T10" r="T11" b="T12"/>
                  <a:pathLst>
                    <a:path w="4333" h="576">
                      <a:moveTo>
                        <a:pt x="0" y="0"/>
                      </a:moveTo>
                      <a:lnTo>
                        <a:pt x="1" y="576"/>
                      </a:lnTo>
                      <a:lnTo>
                        <a:pt x="4333" y="564"/>
                      </a:lnTo>
                    </a:path>
                  </a:pathLst>
                </a:custGeom>
                <a:noFill/>
                <a:ln w="50800">
                  <a:solidFill>
                    <a:srgbClr val="0066FF">
                      <a:alpha val="89803"/>
                    </a:srgbClr>
                  </a:solidFill>
                  <a:round/>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fr-FR"/>
                </a:p>
              </p:txBody>
            </p:sp>
            <p:pic>
              <p:nvPicPr>
                <p:cNvPr id="33850" name="Picture 54"/>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 xmlns:a14="http://schemas.microsoft.com/office/drawing/2010/main" val="0"/>
                    </a:ext>
                  </a:extLst>
                </a:blip>
                <a:srcRect/>
                <a:stretch>
                  <a:fillRect/>
                </a:stretch>
              </p:blipFill>
              <p:spPr bwMode="auto">
                <a:xfrm rot="1200000">
                  <a:off x="3779838" y="4868863"/>
                  <a:ext cx="1685925" cy="1209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851" name="AutoShape 33"/>
                <p:cNvSpPr>
                  <a:spLocks noChangeArrowheads="1"/>
                </p:cNvSpPr>
                <p:nvPr/>
              </p:nvSpPr>
              <p:spPr bwMode="auto">
                <a:xfrm>
                  <a:off x="7308850" y="4652963"/>
                  <a:ext cx="1223963" cy="863600"/>
                </a:xfrm>
                <a:prstGeom prst="wedgeEllipseCallout">
                  <a:avLst>
                    <a:gd name="adj1" fmla="val 21597"/>
                    <a:gd name="adj2" fmla="val 73528"/>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FR" altLang="fr-FR" sz="1200">
                      <a:solidFill>
                        <a:srgbClr val="FF0066"/>
                      </a:solidFill>
                      <a:latin typeface="Arial Narrow" pitchFamily="34" charset="0"/>
                    </a:rPr>
                    <a:t>Évolution à pression constante</a:t>
                  </a:r>
                </a:p>
              </p:txBody>
            </p:sp>
          </p:grpSp>
          <p:sp>
            <p:nvSpPr>
              <p:cNvPr id="33844" name="Text Box 47"/>
              <p:cNvSpPr txBox="1">
                <a:spLocks noChangeArrowheads="1"/>
              </p:cNvSpPr>
              <p:nvPr/>
            </p:nvSpPr>
            <p:spPr bwMode="auto">
              <a:xfrm>
                <a:off x="1763713" y="4415085"/>
                <a:ext cx="3337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dirty="0">
                    <a:solidFill>
                      <a:srgbClr val="000000"/>
                    </a:solidFill>
                    <a:latin typeface="Arial" charset="0"/>
                  </a:rPr>
                  <a:t>t</a:t>
                </a:r>
                <a:r>
                  <a:rPr lang="fr-FR" altLang="fr-FR" baseline="-25000" dirty="0">
                    <a:solidFill>
                      <a:srgbClr val="000000"/>
                    </a:solidFill>
                    <a:latin typeface="Arial" charset="0"/>
                  </a:rPr>
                  <a:t>0</a:t>
                </a:r>
              </a:p>
            </p:txBody>
          </p:sp>
        </p:grpSp>
        <p:sp>
          <p:nvSpPr>
            <p:cNvPr id="33840" name="Line 11"/>
            <p:cNvSpPr>
              <a:spLocks noChangeShapeType="1"/>
            </p:cNvSpPr>
            <p:nvPr/>
          </p:nvSpPr>
          <p:spPr bwMode="auto">
            <a:xfrm>
              <a:off x="1763713" y="4481513"/>
              <a:ext cx="6911975"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33841" name="ZoneTexte 6"/>
            <p:cNvSpPr txBox="1">
              <a:spLocks noChangeArrowheads="1"/>
            </p:cNvSpPr>
            <p:nvPr/>
          </p:nvSpPr>
          <p:spPr bwMode="auto">
            <a:xfrm>
              <a:off x="1835150" y="5940425"/>
              <a:ext cx="3192463"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dirty="0">
                  <a:solidFill>
                    <a:schemeClr val="bg1"/>
                  </a:solidFill>
                  <a:latin typeface="Arial" charset="0"/>
                </a:rPr>
                <a:t>Exemple : Profondeur = 20 m</a:t>
              </a:r>
            </a:p>
          </p:txBody>
        </p:sp>
      </p:grpSp>
      <p:sp>
        <p:nvSpPr>
          <p:cNvPr id="43" name="ZoneTexte 42"/>
          <p:cNvSpPr txBox="1">
            <a:spLocks noChangeArrowheads="1"/>
          </p:cNvSpPr>
          <p:nvPr/>
        </p:nvSpPr>
        <p:spPr bwMode="auto">
          <a:xfrm>
            <a:off x="4456113" y="1979613"/>
            <a:ext cx="4079875" cy="307975"/>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defRPr/>
            </a:pPr>
            <a:r>
              <a:rPr lang="fr-FR" altLang="fr-FR" sz="1400" dirty="0" smtClean="0"/>
              <a:t> P4:  </a:t>
            </a:r>
            <a:r>
              <a:rPr lang="fr-FR" altLang="fr-FR" sz="1100" dirty="0" smtClean="0">
                <a:solidFill>
                  <a:schemeClr val="tx1">
                    <a:lumMod val="65000"/>
                    <a:lumOff val="35000"/>
                  </a:schemeClr>
                </a:solidFill>
              </a:rPr>
              <a:t>charge = 12,5% x ½ = 6,25%          </a:t>
            </a:r>
            <a:r>
              <a:rPr lang="fr-FR" altLang="fr-FR" sz="1100" dirty="0" smtClean="0">
                <a:solidFill>
                  <a:srgbClr val="595959"/>
                </a:solidFill>
                <a:latin typeface="Calibri" pitchFamily="34" charset="0"/>
              </a:rPr>
              <a:t>total</a:t>
            </a:r>
            <a:r>
              <a:rPr lang="fr-FR" altLang="fr-FR" sz="1100" dirty="0" smtClean="0">
                <a:solidFill>
                  <a:schemeClr val="tx1">
                    <a:lumMod val="65000"/>
                    <a:lumOff val="35000"/>
                  </a:schemeClr>
                </a:solidFill>
              </a:rPr>
              <a:t>   = </a:t>
            </a:r>
            <a:r>
              <a:rPr lang="fr-FR" altLang="fr-FR" sz="1400" dirty="0" smtClean="0"/>
              <a:t>93,75 %  </a:t>
            </a:r>
          </a:p>
        </p:txBody>
      </p:sp>
      <p:sp>
        <p:nvSpPr>
          <p:cNvPr id="44" name="ZoneTexte 43"/>
          <p:cNvSpPr txBox="1">
            <a:spLocks noChangeArrowheads="1"/>
          </p:cNvSpPr>
          <p:nvPr/>
        </p:nvSpPr>
        <p:spPr bwMode="auto">
          <a:xfrm>
            <a:off x="5219700" y="1762125"/>
            <a:ext cx="3349625" cy="307975"/>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defRPr/>
            </a:pPr>
            <a:r>
              <a:rPr lang="fr-FR" altLang="fr-FR" sz="1400" dirty="0" smtClean="0"/>
              <a:t>P5: </a:t>
            </a:r>
            <a:r>
              <a:rPr lang="fr-FR" altLang="fr-FR" sz="1100" dirty="0">
                <a:solidFill>
                  <a:srgbClr val="000000">
                    <a:lumMod val="65000"/>
                    <a:lumOff val="35000"/>
                  </a:srgbClr>
                </a:solidFill>
                <a:latin typeface="Calibri" pitchFamily="34" charset="0"/>
              </a:rPr>
              <a:t>= 6,25% x ½ = </a:t>
            </a:r>
            <a:r>
              <a:rPr lang="fr-FR" altLang="fr-FR" sz="1100" dirty="0" smtClean="0">
                <a:solidFill>
                  <a:srgbClr val="000000">
                    <a:lumMod val="65000"/>
                    <a:lumOff val="35000"/>
                  </a:srgbClr>
                </a:solidFill>
                <a:latin typeface="Calibri" pitchFamily="34" charset="0"/>
              </a:rPr>
              <a:t>3,125%       </a:t>
            </a:r>
            <a:r>
              <a:rPr lang="fr-FR" altLang="fr-FR" sz="1100" dirty="0">
                <a:solidFill>
                  <a:schemeClr val="tx1">
                    <a:lumMod val="65000"/>
                    <a:lumOff val="35000"/>
                  </a:schemeClr>
                </a:solidFill>
                <a:latin typeface="Calibri" pitchFamily="34" charset="0"/>
              </a:rPr>
              <a:t>total</a:t>
            </a:r>
            <a:r>
              <a:rPr lang="fr-FR" altLang="fr-FR" sz="1100" dirty="0">
                <a:solidFill>
                  <a:schemeClr val="tx1">
                    <a:lumMod val="65000"/>
                    <a:lumOff val="35000"/>
                  </a:schemeClr>
                </a:solidFill>
              </a:rPr>
              <a:t> </a:t>
            </a:r>
            <a:r>
              <a:rPr lang="fr-FR" altLang="fr-FR" sz="1100" dirty="0" smtClean="0">
                <a:solidFill>
                  <a:schemeClr val="tx1">
                    <a:lumMod val="65000"/>
                    <a:lumOff val="35000"/>
                  </a:schemeClr>
                </a:solidFill>
              </a:rPr>
              <a:t>  = </a:t>
            </a:r>
            <a:r>
              <a:rPr lang="fr-FR" altLang="fr-FR" sz="1400" dirty="0" smtClean="0"/>
              <a:t>96,87</a:t>
            </a:r>
            <a:r>
              <a:rPr lang="fr-FR" altLang="fr-FR" sz="1200" dirty="0" smtClean="0"/>
              <a:t>5</a:t>
            </a:r>
            <a:r>
              <a:rPr lang="fr-FR" altLang="fr-FR" sz="1400" dirty="0" smtClean="0"/>
              <a:t>%</a:t>
            </a:r>
          </a:p>
        </p:txBody>
      </p:sp>
      <p:sp>
        <p:nvSpPr>
          <p:cNvPr id="45" name="ZoneTexte 44"/>
          <p:cNvSpPr txBox="1">
            <a:spLocks noChangeArrowheads="1"/>
          </p:cNvSpPr>
          <p:nvPr/>
        </p:nvSpPr>
        <p:spPr bwMode="auto">
          <a:xfrm>
            <a:off x="4205288" y="1525588"/>
            <a:ext cx="432593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fr-FR" altLang="fr-FR" sz="1400" dirty="0">
                <a:latin typeface="Arial" charset="0"/>
              </a:rPr>
              <a:t>P6:</a:t>
            </a:r>
            <a:r>
              <a:rPr lang="fr-FR" altLang="fr-FR" dirty="0">
                <a:latin typeface="Arial" charset="0"/>
              </a:rPr>
              <a:t> </a:t>
            </a:r>
            <a:r>
              <a:rPr lang="fr-FR" altLang="fr-FR" sz="1100" dirty="0">
                <a:solidFill>
                  <a:srgbClr val="595959"/>
                </a:solidFill>
              </a:rPr>
              <a:t>1,56%</a:t>
            </a:r>
            <a:r>
              <a:rPr lang="fr-FR" altLang="fr-FR" dirty="0">
                <a:latin typeface="Arial" charset="0"/>
              </a:rPr>
              <a:t>  </a:t>
            </a:r>
            <a:r>
              <a:rPr lang="fr-FR" altLang="fr-FR" sz="1100" dirty="0">
                <a:solidFill>
                  <a:srgbClr val="595959"/>
                </a:solidFill>
              </a:rPr>
              <a:t>total ~ </a:t>
            </a:r>
            <a:r>
              <a:rPr lang="fr-FR" altLang="fr-FR" sz="1400" dirty="0">
                <a:latin typeface="Arial" charset="0"/>
              </a:rPr>
              <a:t>100      %</a:t>
            </a:r>
            <a:endParaRPr lang="fr-FR" altLang="fr-FR" dirty="0">
              <a:latin typeface="Arial" charset="0"/>
            </a:endParaRPr>
          </a:p>
        </p:txBody>
      </p:sp>
      <p:sp>
        <p:nvSpPr>
          <p:cNvPr id="48" name="Rectangle 47"/>
          <p:cNvSpPr/>
          <p:nvPr/>
        </p:nvSpPr>
        <p:spPr>
          <a:xfrm>
            <a:off x="1790020" y="2266950"/>
            <a:ext cx="1530350" cy="692150"/>
          </a:xfrm>
          <a:prstGeom prst="rect">
            <a:avLst/>
          </a:prstGeom>
          <a:gradFill flip="none" rotWithShape="1">
            <a:gsLst>
              <a:gs pos="81000">
                <a:srgbClr val="FFFF99">
                  <a:alpha val="60000"/>
                </a:srgbClr>
              </a:gs>
              <a:gs pos="0">
                <a:srgbClr val="FFFF66">
                  <a:alpha val="60000"/>
                </a:srgbClr>
              </a:gs>
              <a:gs pos="50000">
                <a:srgbClr val="FFFF99">
                  <a:lumMod val="100000"/>
                  <a:alpha val="60000"/>
                </a:srgbClr>
              </a:gs>
              <a:gs pos="100000">
                <a:schemeClr val="bg1">
                  <a:alpha val="60000"/>
                </a:schemeClr>
              </a:gs>
            </a:gsLst>
            <a:lin ang="54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9" name="Rectangle 48"/>
          <p:cNvSpPr/>
          <p:nvPr/>
        </p:nvSpPr>
        <p:spPr>
          <a:xfrm>
            <a:off x="1793417" y="1951831"/>
            <a:ext cx="2304000" cy="317774"/>
          </a:xfrm>
          <a:prstGeom prst="rect">
            <a:avLst/>
          </a:prstGeom>
          <a:gradFill flip="none" rotWithShape="1">
            <a:gsLst>
              <a:gs pos="81000">
                <a:srgbClr val="FFCC66">
                  <a:alpha val="60000"/>
                </a:srgbClr>
              </a:gs>
              <a:gs pos="0">
                <a:srgbClr val="FFCC66">
                  <a:alpha val="60000"/>
                </a:srgbClr>
              </a:gs>
              <a:gs pos="50000">
                <a:srgbClr val="FFCC66">
                  <a:alpha val="60000"/>
                </a:srgbClr>
              </a:gs>
              <a:gs pos="100000">
                <a:schemeClr val="bg1">
                  <a:alpha val="70000"/>
                </a:schemeClr>
              </a:gs>
            </a:gsLst>
            <a:lin ang="54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0" name="Rectangle 49"/>
          <p:cNvSpPr/>
          <p:nvPr/>
        </p:nvSpPr>
        <p:spPr>
          <a:xfrm>
            <a:off x="1792338" y="1796569"/>
            <a:ext cx="3051365" cy="160637"/>
          </a:xfrm>
          <a:prstGeom prst="rect">
            <a:avLst/>
          </a:prstGeom>
          <a:gradFill flip="none" rotWithShape="1">
            <a:gsLst>
              <a:gs pos="81000">
                <a:srgbClr val="99FF66">
                  <a:alpha val="60000"/>
                </a:srgbClr>
              </a:gs>
              <a:gs pos="0">
                <a:srgbClr val="99FF66">
                  <a:alpha val="60000"/>
                </a:srgbClr>
              </a:gs>
              <a:gs pos="50000">
                <a:srgbClr val="99FF66">
                  <a:alpha val="60000"/>
                </a:srgbClr>
              </a:gs>
              <a:gs pos="100000">
                <a:schemeClr val="bg1">
                  <a:alpha val="70000"/>
                </a:schemeClr>
              </a:gs>
            </a:gsLst>
            <a:lin ang="54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1" name="Rectangle 50"/>
          <p:cNvSpPr/>
          <p:nvPr/>
        </p:nvSpPr>
        <p:spPr>
          <a:xfrm>
            <a:off x="1789793" y="1692275"/>
            <a:ext cx="3816350" cy="100013"/>
          </a:xfrm>
          <a:prstGeom prst="rect">
            <a:avLst/>
          </a:prstGeom>
          <a:gradFill flip="none" rotWithShape="1">
            <a:gsLst>
              <a:gs pos="81000">
                <a:srgbClr val="FF9F9F">
                  <a:alpha val="60000"/>
                </a:srgbClr>
              </a:gs>
              <a:gs pos="0">
                <a:srgbClr val="FF9F9F">
                  <a:alpha val="60000"/>
                </a:srgbClr>
              </a:gs>
              <a:gs pos="50000">
                <a:srgbClr val="FF9F9F">
                  <a:alpha val="60000"/>
                </a:srgbClr>
              </a:gs>
              <a:gs pos="100000">
                <a:schemeClr val="bg1">
                  <a:alpha val="60000"/>
                </a:schemeClr>
              </a:gs>
            </a:gsLst>
            <a:lin ang="54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Accolade fermante 7"/>
          <p:cNvSpPr/>
          <p:nvPr/>
        </p:nvSpPr>
        <p:spPr>
          <a:xfrm>
            <a:off x="1835150" y="1621366"/>
            <a:ext cx="303213" cy="2636838"/>
          </a:xfrm>
          <a:prstGeom prst="rightBrace">
            <a:avLst/>
          </a:prstGeom>
          <a:ln w="22225">
            <a:solidFill>
              <a:srgbClr val="008E4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9" name="Bulle ronde 8"/>
          <p:cNvSpPr/>
          <p:nvPr/>
        </p:nvSpPr>
        <p:spPr>
          <a:xfrm>
            <a:off x="2678112" y="3436938"/>
            <a:ext cx="4270152" cy="812800"/>
          </a:xfrm>
          <a:prstGeom prst="wedgeEllipseCallout">
            <a:avLst>
              <a:gd name="adj1" fmla="val -61886"/>
              <a:gd name="adj2" fmla="val -106039"/>
            </a:avLst>
          </a:prstGeom>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w="12700">
            <a:solidFill>
              <a:srgbClr val="008E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600" b="1" dirty="0" smtClean="0">
                <a:solidFill>
                  <a:srgbClr val="008E40"/>
                </a:solidFill>
              </a:rPr>
              <a:t>G </a:t>
            </a:r>
            <a:r>
              <a:rPr lang="fr-FR" sz="1600" b="1" baseline="-25000" dirty="0" smtClean="0">
                <a:solidFill>
                  <a:srgbClr val="008E40"/>
                </a:solidFill>
              </a:rPr>
              <a:t>initial</a:t>
            </a:r>
            <a:r>
              <a:rPr lang="fr-FR" sz="1600" b="1" dirty="0" smtClean="0">
                <a:solidFill>
                  <a:srgbClr val="008E40"/>
                </a:solidFill>
              </a:rPr>
              <a:t> </a:t>
            </a:r>
            <a:r>
              <a:rPr lang="fr-FR" sz="1600" b="1" dirty="0">
                <a:solidFill>
                  <a:srgbClr val="008E40"/>
                </a:solidFill>
              </a:rPr>
              <a:t>= </a:t>
            </a:r>
            <a:r>
              <a:rPr lang="fr-FR" altLang="fr-FR" sz="1600" b="1" dirty="0">
                <a:solidFill>
                  <a:srgbClr val="3366FF"/>
                </a:solidFill>
              </a:rPr>
              <a:t>PpN</a:t>
            </a:r>
            <a:r>
              <a:rPr lang="fr-FR" altLang="fr-FR" sz="1600" b="1" baseline="-10000" dirty="0">
                <a:solidFill>
                  <a:srgbClr val="3366FF"/>
                </a:solidFill>
              </a:rPr>
              <a:t>2 inspirée </a:t>
            </a:r>
            <a:r>
              <a:rPr lang="fr-FR" altLang="fr-FR" sz="1600" b="1" dirty="0">
                <a:solidFill>
                  <a:schemeClr val="tx1"/>
                </a:solidFill>
              </a:rPr>
              <a:t>-</a:t>
            </a:r>
            <a:r>
              <a:rPr lang="fr-FR" altLang="fr-FR" sz="1600" b="1" baseline="-10000" dirty="0">
                <a:solidFill>
                  <a:srgbClr val="FF6600"/>
                </a:solidFill>
              </a:rPr>
              <a:t> </a:t>
            </a:r>
            <a:r>
              <a:rPr lang="fr-FR" altLang="fr-FR" sz="1600" b="1" dirty="0">
                <a:solidFill>
                  <a:srgbClr val="FF6600"/>
                </a:solidFill>
              </a:rPr>
              <a:t>TN</a:t>
            </a:r>
            <a:r>
              <a:rPr lang="fr-FR" altLang="fr-FR" sz="1600" b="1" baseline="-10000" dirty="0">
                <a:solidFill>
                  <a:srgbClr val="FF6600"/>
                </a:solidFill>
              </a:rPr>
              <a:t>2 initiale</a:t>
            </a:r>
          </a:p>
          <a:p>
            <a:pPr algn="ctr" fontAlgn="auto">
              <a:spcBef>
                <a:spcPts val="0"/>
              </a:spcBef>
              <a:spcAft>
                <a:spcPts val="0"/>
              </a:spcAft>
              <a:defRPr/>
            </a:pPr>
            <a:r>
              <a:rPr lang="fr-FR" sz="1600" dirty="0" smtClean="0">
                <a:solidFill>
                  <a:srgbClr val="008E40"/>
                </a:solidFill>
              </a:rPr>
              <a:t>G </a:t>
            </a:r>
            <a:r>
              <a:rPr lang="fr-FR" altLang="fr-FR" sz="1600" baseline="-10000" dirty="0">
                <a:solidFill>
                  <a:srgbClr val="008E40"/>
                </a:solidFill>
              </a:rPr>
              <a:t>=</a:t>
            </a:r>
            <a:r>
              <a:rPr lang="fr-FR" altLang="fr-FR" sz="1600" baseline="-10000" dirty="0">
                <a:solidFill>
                  <a:srgbClr val="FF6600"/>
                </a:solidFill>
              </a:rPr>
              <a:t> </a:t>
            </a:r>
            <a:r>
              <a:rPr lang="fr-FR" sz="1600" dirty="0">
                <a:solidFill>
                  <a:srgbClr val="008E40"/>
                </a:solidFill>
              </a:rPr>
              <a:t> </a:t>
            </a:r>
            <a:r>
              <a:rPr lang="fr-FR" sz="1600" b="1" dirty="0">
                <a:solidFill>
                  <a:srgbClr val="3366FF"/>
                </a:solidFill>
              </a:rPr>
              <a:t>2,4</a:t>
            </a:r>
            <a:r>
              <a:rPr lang="fr-FR" sz="1600" dirty="0">
                <a:solidFill>
                  <a:srgbClr val="008E40"/>
                </a:solidFill>
              </a:rPr>
              <a:t> – </a:t>
            </a:r>
            <a:r>
              <a:rPr lang="fr-FR" sz="1600" b="1" dirty="0">
                <a:solidFill>
                  <a:srgbClr val="FF6600"/>
                </a:solidFill>
              </a:rPr>
              <a:t>0,8</a:t>
            </a:r>
            <a:r>
              <a:rPr lang="fr-FR" sz="1600" dirty="0">
                <a:solidFill>
                  <a:srgbClr val="008E40"/>
                </a:solidFill>
              </a:rPr>
              <a:t> = 1,6 b</a:t>
            </a:r>
          </a:p>
        </p:txBody>
      </p:sp>
      <p:sp>
        <p:nvSpPr>
          <p:cNvPr id="6" name="ZoneTexte 5"/>
          <p:cNvSpPr txBox="1">
            <a:spLocks noChangeArrowheads="1"/>
          </p:cNvSpPr>
          <p:nvPr/>
        </p:nvSpPr>
        <p:spPr bwMode="auto">
          <a:xfrm>
            <a:off x="2005013" y="2901950"/>
            <a:ext cx="6535737" cy="307975"/>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defRPr/>
            </a:pPr>
            <a:r>
              <a:rPr lang="fr-FR" altLang="fr-FR" sz="1400" dirty="0" smtClean="0"/>
              <a:t>P1:                        </a:t>
            </a:r>
            <a:r>
              <a:rPr lang="fr-FR" altLang="fr-FR" sz="1100" dirty="0" smtClean="0">
                <a:solidFill>
                  <a:schemeClr val="tx1">
                    <a:lumMod val="65000"/>
                    <a:lumOff val="35000"/>
                  </a:schemeClr>
                </a:solidFill>
              </a:rPr>
              <a:t>charge = 100% x ½ = 50%                                         </a:t>
            </a:r>
            <a:r>
              <a:rPr lang="fr-FR" altLang="fr-FR" sz="1100" dirty="0" smtClean="0">
                <a:solidFill>
                  <a:srgbClr val="595959"/>
                </a:solidFill>
                <a:latin typeface="Calibri" pitchFamily="34" charset="0"/>
              </a:rPr>
              <a:t>total</a:t>
            </a:r>
            <a:r>
              <a:rPr lang="fr-FR" altLang="fr-FR" sz="1100" dirty="0" smtClean="0">
                <a:solidFill>
                  <a:schemeClr val="tx1">
                    <a:lumMod val="65000"/>
                    <a:lumOff val="35000"/>
                  </a:schemeClr>
                </a:solidFill>
              </a:rPr>
              <a:t>   = </a:t>
            </a:r>
            <a:r>
              <a:rPr lang="fr-FR" altLang="fr-FR" sz="1400" dirty="0" smtClean="0"/>
              <a:t>50      %</a:t>
            </a:r>
          </a:p>
        </p:txBody>
      </p:sp>
      <p:sp>
        <p:nvSpPr>
          <p:cNvPr id="5" name="Multiplier 4"/>
          <p:cNvSpPr/>
          <p:nvPr/>
        </p:nvSpPr>
        <p:spPr>
          <a:xfrm>
            <a:off x="2403475" y="2854325"/>
            <a:ext cx="266700" cy="185738"/>
          </a:xfrm>
          <a:prstGeom prst="mathMultiply">
            <a:avLst/>
          </a:prstGeom>
          <a:ln>
            <a:solidFill>
              <a:srgbClr val="C896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4" name="Multiplier 33"/>
          <p:cNvSpPr/>
          <p:nvPr/>
        </p:nvSpPr>
        <p:spPr>
          <a:xfrm>
            <a:off x="3192463" y="2173288"/>
            <a:ext cx="265112" cy="187325"/>
          </a:xfrm>
          <a:prstGeom prst="mathMultiply">
            <a:avLst/>
          </a:prstGeom>
          <a:ln>
            <a:solidFill>
              <a:srgbClr val="C896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5" name="Multiplier 34"/>
          <p:cNvSpPr/>
          <p:nvPr/>
        </p:nvSpPr>
        <p:spPr>
          <a:xfrm>
            <a:off x="3962400" y="1858963"/>
            <a:ext cx="266700" cy="185737"/>
          </a:xfrm>
          <a:prstGeom prst="mathMultiply">
            <a:avLst/>
          </a:prstGeom>
          <a:ln>
            <a:solidFill>
              <a:srgbClr val="C896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8" name="Multiplier 37"/>
          <p:cNvSpPr/>
          <p:nvPr/>
        </p:nvSpPr>
        <p:spPr>
          <a:xfrm>
            <a:off x="4703763" y="1692275"/>
            <a:ext cx="265112" cy="187325"/>
          </a:xfrm>
          <a:prstGeom prst="mathMultiply">
            <a:avLst/>
          </a:prstGeom>
          <a:ln>
            <a:solidFill>
              <a:srgbClr val="C896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2" name="ZoneTexte 51"/>
          <p:cNvSpPr txBox="1"/>
          <p:nvPr/>
        </p:nvSpPr>
        <p:spPr>
          <a:xfrm>
            <a:off x="2138363" y="4508500"/>
            <a:ext cx="5170487" cy="585788"/>
          </a:xfrm>
          <a:prstGeom prst="rect">
            <a:avLst/>
          </a:prstGeom>
          <a:noFill/>
        </p:spPr>
        <p:txBody>
          <a:bodyPr>
            <a:spAutoFit/>
          </a:bodyPr>
          <a:lstStyle/>
          <a:p>
            <a:pPr algn="ctr" fontAlgn="auto">
              <a:spcBef>
                <a:spcPts val="0"/>
              </a:spcBef>
              <a:spcAft>
                <a:spcPts val="0"/>
              </a:spcAft>
              <a:defRPr/>
            </a:pPr>
            <a:r>
              <a:rPr lang="fr-FR" sz="1600" kern="0" dirty="0">
                <a:solidFill>
                  <a:prstClr val="black"/>
                </a:solidFill>
              </a:rPr>
              <a:t> A chaque Période : le compartiment absorbe la moitié du gaz qui lui manque pour atteindre l’équilibre</a:t>
            </a:r>
          </a:p>
        </p:txBody>
      </p:sp>
      <p:sp>
        <p:nvSpPr>
          <p:cNvPr id="10" name="ZoneTexte 9"/>
          <p:cNvSpPr txBox="1">
            <a:spLocks noChangeArrowheads="1"/>
          </p:cNvSpPr>
          <p:nvPr/>
        </p:nvSpPr>
        <p:spPr bwMode="auto">
          <a:xfrm>
            <a:off x="5364088" y="1166813"/>
            <a:ext cx="28273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dirty="0">
                <a:solidFill>
                  <a:srgbClr val="3366FF"/>
                </a:solidFill>
              </a:rPr>
              <a:t>P abs x 0,8 = 3 x 0,8 </a:t>
            </a:r>
            <a:r>
              <a:rPr lang="fr-FR" altLang="fr-FR" sz="2000" dirty="0">
                <a:solidFill>
                  <a:srgbClr val="3366FF"/>
                </a:solidFill>
              </a:rPr>
              <a:t>= </a:t>
            </a:r>
            <a:r>
              <a:rPr lang="fr-FR" altLang="fr-FR" sz="2000" b="1" dirty="0">
                <a:solidFill>
                  <a:srgbClr val="3366FF"/>
                </a:solidFill>
              </a:rPr>
              <a:t>2,4 b</a:t>
            </a:r>
            <a:r>
              <a:rPr lang="fr-FR" altLang="fr-FR" sz="2000" dirty="0">
                <a:solidFill>
                  <a:srgbClr val="3366FF"/>
                </a:solidFill>
              </a:rPr>
              <a:t> </a:t>
            </a:r>
          </a:p>
        </p:txBody>
      </p:sp>
      <p:sp>
        <p:nvSpPr>
          <p:cNvPr id="53" name="Espace réservé de la date 52"/>
          <p:cNvSpPr>
            <a:spLocks noGrp="1"/>
          </p:cNvSpPr>
          <p:nvPr>
            <p:ph type="dt" sz="quarter" idx="10"/>
          </p:nvPr>
        </p:nvSpPr>
        <p:spPr/>
        <p:txBody>
          <a:bodyPr anchor="ctr"/>
          <a:lstStyle/>
          <a:p>
            <a:pPr>
              <a:defRPr/>
            </a:pPr>
            <a:r>
              <a:rPr lang="fr-FR" sz="1200" smtClean="0">
                <a:solidFill>
                  <a:schemeClr val="tx1">
                    <a:tint val="75000"/>
                  </a:schemeClr>
                </a:solidFill>
              </a:rPr>
              <a:t>22/01/2022</a:t>
            </a:r>
            <a:endParaRPr lang="fr-FR" sz="1200" dirty="0">
              <a:solidFill>
                <a:schemeClr val="tx1">
                  <a:tint val="75000"/>
                </a:schemeClr>
              </a:solidFill>
            </a:endParaRPr>
          </a:p>
        </p:txBody>
      </p:sp>
      <p:sp>
        <p:nvSpPr>
          <p:cNvPr id="54" name="Espace réservé du numéro de diapositive 53"/>
          <p:cNvSpPr>
            <a:spLocks noGrp="1"/>
          </p:cNvSpPr>
          <p:nvPr>
            <p:ph type="sldNum" sz="quarter" idx="12"/>
          </p:nvPr>
        </p:nvSpPr>
        <p:spPr/>
        <p:txBody>
          <a:bodyPr anchor="ctr"/>
          <a:lstStyle/>
          <a:p>
            <a:pPr>
              <a:defRPr/>
            </a:pPr>
            <a:fld id="{81F7A980-440F-4402-A1F2-CE6599C2431E}" type="slidenum">
              <a:rPr lang="fr-FR" sz="1200" smtClean="0">
                <a:solidFill>
                  <a:schemeClr val="tx1">
                    <a:tint val="75000"/>
                  </a:schemeClr>
                </a:solidFill>
              </a:rPr>
              <a:pPr>
                <a:defRPr/>
              </a:pPr>
              <a:t>19</a:t>
            </a:fld>
            <a:endParaRPr lang="fr-FR" sz="1200" dirty="0" smtClean="0">
              <a:solidFill>
                <a:schemeClr val="tx1">
                  <a:tint val="75000"/>
                </a:schemeClr>
              </a:solidFill>
            </a:endParaRPr>
          </a:p>
        </p:txBody>
      </p:sp>
      <p:sp>
        <p:nvSpPr>
          <p:cNvPr id="55" name="Espace réservé du pied de page 54"/>
          <p:cNvSpPr>
            <a:spLocks noGrp="1"/>
          </p:cNvSpPr>
          <p:nvPr>
            <p:ph type="ftr" sz="quarter" idx="11"/>
          </p:nvPr>
        </p:nvSpPr>
        <p:spPr>
          <a:xfrm>
            <a:off x="3124200" y="6245225"/>
            <a:ext cx="3276000" cy="476250"/>
          </a:xfrm>
        </p:spPr>
        <p:txBody>
          <a:bodyPr anchor="ctr"/>
          <a:lstStyle/>
          <a:p>
            <a:pPr>
              <a:defRPr/>
            </a:pPr>
            <a:r>
              <a:rPr lang="fr-FR" sz="1200" dirty="0" smtClean="0">
                <a:solidFill>
                  <a:schemeClr val="tx1">
                    <a:tint val="75000"/>
                  </a:schemeClr>
                </a:solidFill>
              </a:rPr>
              <a:t>Alain BERTRAND - Formation GP Codep01</a:t>
            </a:r>
            <a:endParaRPr lang="fr-FR" sz="1200" dirty="0">
              <a:solidFill>
                <a:schemeClr val="tx1">
                  <a:tint val="75000"/>
                </a:schemeClr>
              </a:solidFill>
            </a:endParaRPr>
          </a:p>
        </p:txBody>
      </p:sp>
      <p:sp>
        <p:nvSpPr>
          <p:cNvPr id="22584" name="Text Box 16"/>
          <p:cNvSpPr txBox="1">
            <a:spLocks noChangeArrowheads="1"/>
          </p:cNvSpPr>
          <p:nvPr/>
        </p:nvSpPr>
        <p:spPr bwMode="auto">
          <a:xfrm>
            <a:off x="7956550" y="3966528"/>
            <a:ext cx="1108075" cy="615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dirty="0">
                <a:solidFill>
                  <a:srgbClr val="000000"/>
                </a:solidFill>
                <a:latin typeface="Arial" charset="0"/>
              </a:rPr>
              <a:t>Durée</a:t>
            </a:r>
          </a:p>
          <a:p>
            <a:pPr eaLnBrk="1" hangingPunct="1"/>
            <a:r>
              <a:rPr lang="fr-FR" altLang="fr-FR" sz="1600" dirty="0">
                <a:solidFill>
                  <a:srgbClr val="000000"/>
                </a:solidFill>
                <a:latin typeface="Arial" charset="0"/>
              </a:rPr>
              <a:t>(périodes)</a:t>
            </a:r>
            <a:endParaRPr lang="fr-FR" altLang="fr-FR" dirty="0">
              <a:solidFill>
                <a:srgbClr val="000000"/>
              </a:solidFill>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7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720"/>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par>
                          <p:cTn id="18" fill="hold" nodeType="withGroup">
                            <p:stCondLst>
                              <p:cond delay="0"/>
                            </p:stCondLst>
                            <p:childTnLst>
                              <p:par>
                                <p:cTn id="19" presetID="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58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8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8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7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6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7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par>
                                <p:cTn id="55" presetID="53" presetClass="entr" presetSubtype="0" fill="hold" grpId="0" nodeType="withEffect">
                                  <p:stCondLst>
                                    <p:cond delay="0"/>
                                  </p:stCondLst>
                                  <p:childTnLst>
                                    <p:set>
                                      <p:cBhvr>
                                        <p:cTn id="56" dur="1" fill="hold">
                                          <p:stCondLst>
                                            <p:cond delay="0"/>
                                          </p:stCondLst>
                                        </p:cTn>
                                        <p:tgtEl>
                                          <p:spTgt spid="28727"/>
                                        </p:tgtEl>
                                        <p:attrNameLst>
                                          <p:attrName>style.visibility</p:attrName>
                                        </p:attrNameLst>
                                      </p:cBhvr>
                                      <p:to>
                                        <p:strVal val="visible"/>
                                      </p:to>
                                    </p:set>
                                    <p:anim calcmode="lin" valueType="num">
                                      <p:cBhvr>
                                        <p:cTn id="57" dur="500" fill="hold"/>
                                        <p:tgtEl>
                                          <p:spTgt spid="28727"/>
                                        </p:tgtEl>
                                        <p:attrNameLst>
                                          <p:attrName>ppt_w</p:attrName>
                                        </p:attrNameLst>
                                      </p:cBhvr>
                                      <p:tavLst>
                                        <p:tav tm="0">
                                          <p:val>
                                            <p:fltVal val="0"/>
                                          </p:val>
                                        </p:tav>
                                        <p:tav tm="100000">
                                          <p:val>
                                            <p:strVal val="#ppt_w"/>
                                          </p:val>
                                        </p:tav>
                                      </p:tavLst>
                                    </p:anim>
                                    <p:anim calcmode="lin" valueType="num">
                                      <p:cBhvr>
                                        <p:cTn id="58" dur="500" fill="hold"/>
                                        <p:tgtEl>
                                          <p:spTgt spid="28727"/>
                                        </p:tgtEl>
                                        <p:attrNameLst>
                                          <p:attrName>ppt_h</p:attrName>
                                        </p:attrNameLst>
                                      </p:cBhvr>
                                      <p:tavLst>
                                        <p:tav tm="0">
                                          <p:val>
                                            <p:fltVal val="0"/>
                                          </p:val>
                                        </p:tav>
                                        <p:tav tm="100000">
                                          <p:val>
                                            <p:strVal val="#ppt_h"/>
                                          </p:val>
                                        </p:tav>
                                      </p:tavLst>
                                    </p:anim>
                                    <p:animEffect transition="in" filter="fade">
                                      <p:cBhvr>
                                        <p:cTn id="59" dur="500"/>
                                        <p:tgtEl>
                                          <p:spTgt spid="28727"/>
                                        </p:tgtEl>
                                      </p:cBhvr>
                                    </p:animEffect>
                                  </p:childTnLst>
                                </p:cTn>
                              </p:par>
                              <p:par>
                                <p:cTn id="60" presetID="1" presetClass="entr" presetSubtype="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childTnLst>
                                </p:cTn>
                              </p:par>
                            </p:childTnLst>
                          </p:cTn>
                        </p:par>
                        <p:par>
                          <p:cTn id="62" fill="hold">
                            <p:stCondLst>
                              <p:cond delay="500"/>
                            </p:stCondLst>
                            <p:childTnLst>
                              <p:par>
                                <p:cTn id="63" presetID="1" presetClass="entr" presetSubtype="0" fill="hold" grpId="0" nodeType="afterEffect">
                                  <p:stCondLst>
                                    <p:cond delay="500"/>
                                  </p:stCondLst>
                                  <p:childTnLst>
                                    <p:set>
                                      <p:cBhvr>
                                        <p:cTn id="64" dur="1" fill="hold">
                                          <p:stCondLst>
                                            <p:cond delay="0"/>
                                          </p:stCondLst>
                                        </p:cTn>
                                        <p:tgtEl>
                                          <p:spTgt spid="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2584">
                                            <p:txEl>
                                              <p:pRg st="1" end="1"/>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grpId="0" nodeType="afterEffect">
                                  <p:stCondLst>
                                    <p:cond delay="500"/>
                                  </p:stCondLst>
                                  <p:childTnLst>
                                    <p:set>
                                      <p:cBhvr>
                                        <p:cTn id="77" dur="1" fill="hold">
                                          <p:stCondLst>
                                            <p:cond delay="0"/>
                                          </p:stCondLst>
                                        </p:cTn>
                                        <p:tgtEl>
                                          <p:spTgt spid="37"/>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0" nodeType="afterEffect">
                                  <p:stCondLst>
                                    <p:cond delay="500"/>
                                  </p:stCondLst>
                                  <p:childTnLst>
                                    <p:set>
                                      <p:cBhvr>
                                        <p:cTn id="84" dur="1" fill="hold">
                                          <p:stCondLst>
                                            <p:cond delay="0"/>
                                          </p:stCondLst>
                                        </p:cTn>
                                        <p:tgtEl>
                                          <p:spTgt spid="3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8"/>
                                        </p:tgtEl>
                                        <p:attrNameLst>
                                          <p:attrName>style.visibility</p:attrName>
                                        </p:attrNameLst>
                                      </p:cBhvr>
                                      <p:to>
                                        <p:strVal val="visible"/>
                                      </p:to>
                                    </p:set>
                                  </p:childTnLst>
                                </p:cTn>
                              </p:par>
                            </p:childTnLst>
                          </p:cTn>
                        </p:par>
                        <p:par>
                          <p:cTn id="91" fill="hold">
                            <p:stCondLst>
                              <p:cond delay="0"/>
                            </p:stCondLst>
                            <p:childTnLst>
                              <p:par>
                                <p:cTn id="92" presetID="1" presetClass="entr" presetSubtype="0"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50"/>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40"/>
                                        </p:tgtEl>
                                        <p:attrNameLst>
                                          <p:attrName>style.visibility</p:attrName>
                                        </p:attrNameLst>
                                      </p:cBhvr>
                                      <p:to>
                                        <p:strVal val="visible"/>
                                      </p:to>
                                    </p:set>
                                  </p:childTnLst>
                                </p:cTn>
                              </p:par>
                            </p:childTnLst>
                          </p:cTn>
                        </p:par>
                        <p:par>
                          <p:cTn id="100" fill="hold">
                            <p:stCondLst>
                              <p:cond delay="0"/>
                            </p:stCondLst>
                            <p:childTnLst>
                              <p:par>
                                <p:cTn id="101" presetID="1" presetClass="entr" presetSubtype="0"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41"/>
                                        </p:tgtEl>
                                        <p:attrNameLst>
                                          <p:attrName>style.visibility</p:attrName>
                                        </p:attrNameLst>
                                      </p:cBhvr>
                                      <p:to>
                                        <p:strVal val="visible"/>
                                      </p:to>
                                    </p:set>
                                  </p:childTnLst>
                                </p:cTn>
                              </p:par>
                            </p:childTnLst>
                          </p:cTn>
                        </p:par>
                        <p:par>
                          <p:cTn id="109" fill="hold">
                            <p:stCondLst>
                              <p:cond delay="0"/>
                            </p:stCondLst>
                            <p:childTnLst>
                              <p:par>
                                <p:cTn id="110" presetID="1" presetClass="entr" presetSubtype="0" fill="hold" grpId="0" nodeType="afterEffect">
                                  <p:stCondLst>
                                    <p:cond delay="0"/>
                                  </p:stCondLst>
                                  <p:childTnLst>
                                    <p:set>
                                      <p:cBhvr>
                                        <p:cTn id="111" dur="1" fill="hold">
                                          <p:stCondLst>
                                            <p:cond delay="0"/>
                                          </p:stCondLst>
                                        </p:cTn>
                                        <p:tgtEl>
                                          <p:spTgt spid="45"/>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52" grpId="0" animBg="1"/>
      <p:bldP spid="33853" grpId="0" animBg="1"/>
      <p:bldP spid="28692" grpId="0" animBg="1"/>
      <p:bldP spid="28695" grpId="0"/>
      <p:bldP spid="28678" grpId="0" animBg="1"/>
      <p:bldP spid="28679" grpId="0" animBg="1"/>
      <p:bldP spid="28712" grpId="0"/>
      <p:bldP spid="28717" grpId="0"/>
      <p:bldP spid="28718" grpId="0"/>
      <p:bldP spid="28720" grpId="0"/>
      <p:bldP spid="28727" grpId="0"/>
      <p:bldP spid="33" grpId="0" animBg="1"/>
      <p:bldP spid="37" grpId="0"/>
      <p:bldP spid="39" grpId="0"/>
      <p:bldP spid="43" grpId="0"/>
      <p:bldP spid="44" grpId="0"/>
      <p:bldP spid="45" grpId="0"/>
      <p:bldP spid="48" grpId="0" animBg="1"/>
      <p:bldP spid="51" grpId="0" animBg="1"/>
      <p:bldP spid="8" grpId="0" animBg="1"/>
      <p:bldP spid="9" grpId="0" animBg="1"/>
      <p:bldP spid="6" grpId="0"/>
      <p:bldP spid="52"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6626" name="Titre 1"/>
          <p:cNvSpPr>
            <a:spLocks noGrp="1"/>
          </p:cNvSpPr>
          <p:nvPr>
            <p:ph type="title"/>
          </p:nvPr>
        </p:nvSpPr>
        <p:spPr/>
        <p:txBody>
          <a:bodyPr anchor="t"/>
          <a:lstStyle/>
          <a:p>
            <a:r>
              <a:rPr lang="fr-FR" altLang="fr-FR" dirty="0" smtClean="0"/>
              <a:t>Sommaire</a:t>
            </a:r>
          </a:p>
        </p:txBody>
      </p:sp>
      <p:sp>
        <p:nvSpPr>
          <p:cNvPr id="3" name="Espace réservé du contenu 2"/>
          <p:cNvSpPr>
            <a:spLocks noGrp="1"/>
          </p:cNvSpPr>
          <p:nvPr>
            <p:ph idx="1"/>
          </p:nvPr>
        </p:nvSpPr>
        <p:spPr>
          <a:xfrm>
            <a:off x="971600" y="1196752"/>
            <a:ext cx="7488000" cy="5184000"/>
          </a:xfrm>
        </p:spPr>
        <p:txBody>
          <a:bodyPr>
            <a:normAutofit fontScale="55000" lnSpcReduction="20000"/>
          </a:bodyPr>
          <a:lstStyle/>
          <a:p>
            <a:pPr>
              <a:defRPr/>
            </a:pPr>
            <a:r>
              <a:rPr lang="fr-FR" dirty="0" smtClean="0">
                <a:hlinkClick r:id="rId4" action="ppaction://hlinksldjump"/>
              </a:rPr>
              <a:t>Pourquoi ce cours ?</a:t>
            </a:r>
            <a:endParaRPr lang="fr-FR" dirty="0" smtClean="0"/>
          </a:p>
          <a:p>
            <a:pPr>
              <a:defRPr/>
            </a:pPr>
            <a:r>
              <a:rPr lang="fr-FR" dirty="0" smtClean="0"/>
              <a:t>Rappels &amp; compléments : </a:t>
            </a:r>
            <a:r>
              <a:rPr lang="fr-FR" sz="2600" dirty="0" smtClean="0">
                <a:hlinkClick r:id="rId5" action="ppaction://hlinksldjump"/>
              </a:rPr>
              <a:t>loi de Henry</a:t>
            </a:r>
            <a:r>
              <a:rPr lang="fr-FR" sz="2600" dirty="0" smtClean="0"/>
              <a:t>, </a:t>
            </a:r>
            <a:r>
              <a:rPr lang="fr-FR" sz="2600" dirty="0" smtClean="0">
                <a:hlinkClick r:id="rId6" action="ppaction://hlinksldjump"/>
              </a:rPr>
              <a:t>air</a:t>
            </a:r>
            <a:r>
              <a:rPr lang="fr-FR" sz="2600" dirty="0" smtClean="0"/>
              <a:t>, </a:t>
            </a:r>
            <a:r>
              <a:rPr lang="fr-FR" sz="2600" dirty="0" smtClean="0">
                <a:hlinkClick r:id="rId7" action="ppaction://hlinksldjump"/>
              </a:rPr>
              <a:t>échanges gazeux</a:t>
            </a:r>
            <a:r>
              <a:rPr lang="fr-FR" sz="2600" dirty="0" smtClean="0"/>
              <a:t>, </a:t>
            </a:r>
            <a:r>
              <a:rPr lang="fr-FR" sz="2600" dirty="0" smtClean="0">
                <a:hlinkClick r:id="rId8" action="ppaction://hlinksldjump"/>
              </a:rPr>
              <a:t>compléments loi de Henry </a:t>
            </a:r>
            <a:endParaRPr lang="fr-FR" dirty="0" smtClean="0"/>
          </a:p>
          <a:p>
            <a:pPr>
              <a:defRPr/>
            </a:pPr>
            <a:r>
              <a:rPr lang="fr-FR" dirty="0" smtClean="0"/>
              <a:t>Dissolution et plongée: </a:t>
            </a:r>
            <a:r>
              <a:rPr lang="fr-FR" sz="2600" dirty="0" smtClean="0">
                <a:hlinkClick r:id="rId9" action="ppaction://hlinksldjump"/>
              </a:rPr>
              <a:t>courbes</a:t>
            </a:r>
            <a:r>
              <a:rPr lang="fr-FR" sz="2600" dirty="0" smtClean="0"/>
              <a:t>, </a:t>
            </a:r>
            <a:r>
              <a:rPr lang="fr-FR" sz="2600" dirty="0" smtClean="0">
                <a:hlinkClick r:id="rId10" action="ppaction://hlinksldjump"/>
              </a:rPr>
              <a:t>profil</a:t>
            </a:r>
            <a:r>
              <a:rPr lang="fr-FR" sz="2600" dirty="0" smtClean="0"/>
              <a:t>, </a:t>
            </a:r>
            <a:r>
              <a:rPr lang="fr-FR" sz="2600" dirty="0" smtClean="0">
                <a:hlinkClick r:id="rId11" action="ppaction://hlinksldjump"/>
              </a:rPr>
              <a:t>facteurs de dissolution</a:t>
            </a:r>
            <a:endParaRPr lang="fr-FR" dirty="0" smtClean="0"/>
          </a:p>
          <a:p>
            <a:pPr>
              <a:defRPr/>
            </a:pPr>
            <a:r>
              <a:rPr lang="fr-FR" dirty="0" smtClean="0"/>
              <a:t>Notion de modèle: </a:t>
            </a:r>
            <a:r>
              <a:rPr lang="fr-FR" sz="2600" dirty="0" smtClean="0">
                <a:hlinkClick r:id="rId12" action="ppaction://hlinksldjump"/>
              </a:rPr>
              <a:t>problématique</a:t>
            </a:r>
            <a:r>
              <a:rPr lang="fr-FR" sz="2600" dirty="0" smtClean="0"/>
              <a:t>, </a:t>
            </a:r>
            <a:r>
              <a:rPr lang="fr-FR" sz="2600" dirty="0" smtClean="0">
                <a:hlinkClick r:id="rId13" action="ppaction://hlinksldjump"/>
              </a:rPr>
              <a:t>limites</a:t>
            </a:r>
            <a:r>
              <a:rPr lang="fr-FR" sz="2600" dirty="0" smtClean="0"/>
              <a:t>, </a:t>
            </a:r>
            <a:r>
              <a:rPr lang="fr-FR" sz="2600" dirty="0" smtClean="0">
                <a:hlinkClick r:id="rId14" action="ppaction://hlinksldjump"/>
              </a:rPr>
              <a:t>principaux modèles</a:t>
            </a:r>
            <a:endParaRPr lang="fr-FR" dirty="0" smtClean="0"/>
          </a:p>
          <a:p>
            <a:pPr>
              <a:defRPr/>
            </a:pPr>
            <a:r>
              <a:rPr lang="fr-FR" dirty="0" smtClean="0"/>
              <a:t>Haldane : </a:t>
            </a:r>
            <a:r>
              <a:rPr lang="fr-FR" dirty="0" smtClean="0">
                <a:hlinkClick r:id="rId15" action="ppaction://hlinksldjump"/>
              </a:rPr>
              <a:t>Hypothèses </a:t>
            </a:r>
            <a:r>
              <a:rPr lang="fr-FR" dirty="0" smtClean="0"/>
              <a:t>et </a:t>
            </a:r>
            <a:r>
              <a:rPr lang="fr-FR" dirty="0" smtClean="0">
                <a:hlinkClick r:id="rId16" action="ppaction://hlinksldjump"/>
              </a:rPr>
              <a:t>modèle </a:t>
            </a:r>
            <a:endParaRPr lang="fr-FR" dirty="0" smtClean="0"/>
          </a:p>
          <a:p>
            <a:pPr>
              <a:defRPr/>
            </a:pPr>
            <a:r>
              <a:rPr lang="fr-FR" dirty="0" smtClean="0">
                <a:hlinkClick r:id="rId17" action="ppaction://hlinksldjump"/>
              </a:rPr>
              <a:t>L’évolution vers les tables MN90</a:t>
            </a:r>
            <a:endParaRPr lang="fr-FR" dirty="0" smtClean="0"/>
          </a:p>
          <a:p>
            <a:pPr lvl="2">
              <a:defRPr/>
            </a:pPr>
            <a:r>
              <a:rPr lang="fr-FR" dirty="0" smtClean="0">
                <a:hlinkClick r:id="rId18" action="ppaction://hlinksldjump"/>
              </a:rPr>
              <a:t>Charge d’un compartiment </a:t>
            </a:r>
            <a:r>
              <a:rPr lang="fr-FR" dirty="0" smtClean="0"/>
              <a:t>, </a:t>
            </a:r>
            <a:r>
              <a:rPr lang="fr-FR" dirty="0" smtClean="0">
                <a:hlinkClick r:id="rId19" action="ppaction://hlinksldjump"/>
              </a:rPr>
              <a:t>exemple</a:t>
            </a:r>
            <a:endParaRPr lang="fr-FR" dirty="0" smtClean="0"/>
          </a:p>
          <a:p>
            <a:pPr lvl="2">
              <a:defRPr/>
            </a:pPr>
            <a:r>
              <a:rPr lang="fr-FR" altLang="fr-FR" dirty="0" smtClean="0"/>
              <a:t>Décharge d’un compartiment: </a:t>
            </a:r>
            <a:r>
              <a:rPr lang="fr-FR" altLang="fr-FR" dirty="0" smtClean="0">
                <a:hlinkClick r:id="rId20" action="ppaction://hlinksldjump"/>
              </a:rPr>
              <a:t>le compartiment peut-il remonter? </a:t>
            </a:r>
            <a:r>
              <a:rPr lang="fr-FR" altLang="fr-FR" dirty="0" smtClean="0"/>
              <a:t>et </a:t>
            </a:r>
            <a:r>
              <a:rPr lang="fr-FR" altLang="fr-FR" dirty="0" smtClean="0">
                <a:hlinkClick r:id="rId21" action="ppaction://hlinksldjump"/>
              </a:rPr>
              <a:t>loi de désaturation</a:t>
            </a:r>
            <a:endParaRPr lang="fr-FR" altLang="fr-FR" dirty="0" smtClean="0"/>
          </a:p>
          <a:p>
            <a:pPr lvl="2">
              <a:defRPr/>
            </a:pPr>
            <a:r>
              <a:rPr lang="fr-FR" dirty="0" smtClean="0">
                <a:hlinkClick r:id="rId22" action="ppaction://hlinksldjump"/>
              </a:rPr>
              <a:t>Profondeur du palier</a:t>
            </a:r>
            <a:endParaRPr lang="fr-FR" dirty="0" smtClean="0"/>
          </a:p>
          <a:p>
            <a:pPr lvl="2">
              <a:defRPr/>
            </a:pPr>
            <a:r>
              <a:rPr lang="fr-FR" dirty="0" smtClean="0">
                <a:hlinkClick r:id="rId23" action="ppaction://hlinksldjump"/>
              </a:rPr>
              <a:t>Compartiment directeur</a:t>
            </a:r>
            <a:endParaRPr lang="fr-FR" dirty="0" smtClean="0"/>
          </a:p>
          <a:p>
            <a:pPr>
              <a:defRPr/>
            </a:pPr>
            <a:r>
              <a:rPr lang="fr-FR" dirty="0" smtClean="0">
                <a:hlinkClick r:id="rId24" action="ppaction://hlinksldjump"/>
              </a:rPr>
              <a:t>Autres modèles Haldanien</a:t>
            </a:r>
            <a:r>
              <a:rPr lang="fr-FR" dirty="0" smtClean="0"/>
              <a:t>:  </a:t>
            </a:r>
            <a:r>
              <a:rPr lang="fr-FR" dirty="0" smtClean="0">
                <a:hlinkClick r:id="rId25" action="ppaction://hlinksldjump"/>
              </a:rPr>
              <a:t>concept des </a:t>
            </a:r>
            <a:r>
              <a:rPr lang="fr-FR" dirty="0" err="1" smtClean="0">
                <a:hlinkClick r:id="rId25" action="ppaction://hlinksldjump"/>
              </a:rPr>
              <a:t>M-values</a:t>
            </a:r>
            <a:endParaRPr lang="fr-FR" dirty="0" smtClean="0"/>
          </a:p>
          <a:p>
            <a:pPr>
              <a:defRPr/>
            </a:pPr>
            <a:r>
              <a:rPr lang="fr-FR" dirty="0" smtClean="0">
                <a:hlinkClick r:id="rId26" action="ppaction://hlinksldjump"/>
              </a:rPr>
              <a:t>Caractéristiques des modèles Haldanien</a:t>
            </a:r>
            <a:endParaRPr lang="fr-FR" dirty="0" smtClean="0"/>
          </a:p>
          <a:p>
            <a:pPr>
              <a:defRPr/>
            </a:pPr>
            <a:r>
              <a:rPr lang="fr-FR" dirty="0" smtClean="0">
                <a:hlinkClick r:id="rId27" action="ppaction://hlinksldjump"/>
              </a:rPr>
              <a:t>Modèles non Haldanien </a:t>
            </a:r>
            <a:r>
              <a:rPr lang="fr-FR" dirty="0" smtClean="0"/>
              <a:t>– </a:t>
            </a:r>
            <a:r>
              <a:rPr lang="fr-FR" sz="2600" dirty="0" smtClean="0">
                <a:hlinkClick r:id="rId28" action="ppaction://hlinksldjump"/>
              </a:rPr>
              <a:t>principe de VPM</a:t>
            </a:r>
            <a:endParaRPr lang="fr-FR" dirty="0" smtClean="0"/>
          </a:p>
          <a:p>
            <a:pPr>
              <a:defRPr/>
            </a:pPr>
            <a:r>
              <a:rPr lang="fr-FR" dirty="0" smtClean="0"/>
              <a:t>Diminution du risque : </a:t>
            </a:r>
            <a:r>
              <a:rPr lang="fr-FR" sz="2600" dirty="0" smtClean="0">
                <a:hlinkClick r:id="rId29" action="ppaction://hlinksldjump"/>
              </a:rPr>
              <a:t>principe</a:t>
            </a:r>
            <a:r>
              <a:rPr lang="fr-FR" sz="2600" dirty="0" smtClean="0"/>
              <a:t>, </a:t>
            </a:r>
            <a:r>
              <a:rPr lang="fr-FR" sz="2600" dirty="0" smtClean="0">
                <a:hlinkClick r:id="rId30" action="ppaction://hlinksldjump"/>
              </a:rPr>
              <a:t>concept des « Gradient Factor »</a:t>
            </a:r>
            <a:endParaRPr lang="fr-FR" dirty="0" smtClean="0"/>
          </a:p>
          <a:p>
            <a:pPr>
              <a:defRPr/>
            </a:pPr>
            <a:r>
              <a:rPr lang="fr-FR" dirty="0" smtClean="0"/>
              <a:t>Considérations sur : </a:t>
            </a:r>
            <a:r>
              <a:rPr lang="fr-FR" sz="2500" dirty="0" smtClean="0">
                <a:hlinkClick r:id="rId31" action="ppaction://hlinksldjump"/>
              </a:rPr>
              <a:t>Vitesse de remontée </a:t>
            </a:r>
            <a:r>
              <a:rPr lang="fr-FR" sz="2500" dirty="0" smtClean="0"/>
              <a:t>et </a:t>
            </a:r>
            <a:r>
              <a:rPr lang="fr-FR" sz="2500" dirty="0" smtClean="0">
                <a:hlinkClick r:id="rId32" action="ppaction://hlinksldjump"/>
              </a:rPr>
              <a:t>paliers profonds</a:t>
            </a:r>
            <a:endParaRPr lang="fr-FR" sz="2500" dirty="0" smtClean="0"/>
          </a:p>
          <a:p>
            <a:pPr>
              <a:buNone/>
              <a:defRPr/>
            </a:pPr>
            <a:endParaRPr lang="fr-FR" sz="2500" dirty="0" smtClean="0"/>
          </a:p>
          <a:p>
            <a:pPr>
              <a:buNone/>
              <a:defRPr/>
            </a:pPr>
            <a:r>
              <a:rPr lang="fr-FR" sz="2900" u="sng" dirty="0" smtClean="0"/>
              <a:t>Compléments</a:t>
            </a:r>
            <a:r>
              <a:rPr lang="fr-FR" sz="2900" dirty="0" smtClean="0"/>
              <a:t> </a:t>
            </a:r>
            <a:r>
              <a:rPr lang="fr-FR" sz="3300" dirty="0" smtClean="0"/>
              <a:t>: </a:t>
            </a:r>
          </a:p>
          <a:p>
            <a:pPr>
              <a:defRPr/>
            </a:pPr>
            <a:r>
              <a:rPr lang="fr-FR" sz="3300" dirty="0" smtClean="0"/>
              <a:t>saturation : </a:t>
            </a:r>
            <a:r>
              <a:rPr lang="fr-FR" sz="3300" dirty="0" smtClean="0">
                <a:hlinkClick r:id="rId33" action="ppaction://hlinksldjump"/>
              </a:rPr>
              <a:t>rappel &amp; définitions</a:t>
            </a:r>
            <a:endParaRPr lang="fr-FR" sz="3300" dirty="0" smtClean="0"/>
          </a:p>
          <a:p>
            <a:pPr>
              <a:defRPr/>
            </a:pPr>
            <a:r>
              <a:rPr lang="fr-FR" sz="3300" dirty="0" smtClean="0">
                <a:hlinkClick r:id="rId34" action="ppaction://hlinksldjump"/>
              </a:rPr>
              <a:t>Exemples de question GP</a:t>
            </a:r>
            <a:endParaRPr lang="fr-FR" sz="3300" dirty="0" smtClean="0"/>
          </a:p>
          <a:p>
            <a:pPr>
              <a:defRPr/>
            </a:pPr>
            <a:r>
              <a:rPr lang="fr-FR" sz="3300" dirty="0" smtClean="0">
                <a:hlinkClick r:id="rId35" action="ppaction://hlinksldjump"/>
              </a:rPr>
              <a:t>GP = Responsable de la désaturation des plongeurs qu’il encadre !</a:t>
            </a:r>
            <a:endParaRPr lang="fr-FR" sz="3300" dirty="0" smtClean="0"/>
          </a:p>
        </p:txBody>
      </p:sp>
      <p:sp>
        <p:nvSpPr>
          <p:cNvPr id="4" name="Espace réservé de la date 3"/>
          <p:cNvSpPr>
            <a:spLocks noGrp="1"/>
          </p:cNvSpPr>
          <p:nvPr>
            <p:ph type="dt" sz="quarter" idx="10"/>
          </p:nvPr>
        </p:nvSpPr>
        <p:spPr/>
        <p:txBody>
          <a:bodyPr/>
          <a:lstStyle/>
          <a:p>
            <a:pPr>
              <a:defRPr/>
            </a:pPr>
            <a:r>
              <a:rPr lang="fr-FR" dirty="0" smtClean="0"/>
              <a:t>22/01/2022</a:t>
            </a:r>
            <a:endParaRPr lang="fr-FR" dirty="0"/>
          </a:p>
        </p:txBody>
      </p:sp>
      <p:sp>
        <p:nvSpPr>
          <p:cNvPr id="5" name="Espace réservé du numéro de diapositive 4"/>
          <p:cNvSpPr>
            <a:spLocks noGrp="1"/>
          </p:cNvSpPr>
          <p:nvPr>
            <p:ph type="sldNum" sz="quarter" idx="12"/>
          </p:nvPr>
        </p:nvSpPr>
        <p:spPr/>
        <p:txBody>
          <a:bodyPr/>
          <a:lstStyle/>
          <a:p>
            <a:pPr>
              <a:defRPr/>
            </a:pPr>
            <a:fld id="{0BAFA8B4-9118-4CEA-A070-6A973E15BBD1}" type="slidenum">
              <a:rPr lang="fr-FR"/>
              <a:pPr>
                <a:defRPr/>
              </a:pPr>
              <a:t>2</a:t>
            </a:fld>
            <a:endParaRPr lang="fr-FR" dirty="0"/>
          </a:p>
        </p:txBody>
      </p:sp>
      <p:sp>
        <p:nvSpPr>
          <p:cNvPr id="6" name="Espace réservé du pied de page 5"/>
          <p:cNvSpPr>
            <a:spLocks noGrp="1"/>
          </p:cNvSpPr>
          <p:nvPr>
            <p:ph type="ftr" sz="quarter" idx="11"/>
          </p:nvPr>
        </p:nvSpPr>
        <p:spPr/>
        <p:txBody>
          <a:bodyPr/>
          <a:lstStyle/>
          <a:p>
            <a:pPr>
              <a:defRPr/>
            </a:pPr>
            <a:r>
              <a:rPr lang="fr-FR" dirty="0" smtClean="0"/>
              <a:t>Alain BERTRAND - Formation GP Codep01</a:t>
            </a:r>
            <a:endParaRPr lang="fr-FR" dirty="0"/>
          </a:p>
        </p:txBody>
      </p:sp>
      <p:pic>
        <p:nvPicPr>
          <p:cNvPr id="7" name="Picture 12" descr="D:\Perso\CTD01\Saison 2021_2022\Logo2.png"/>
          <p:cNvPicPr>
            <a:picLocks noChangeAspect="1" noChangeArrowheads="1"/>
          </p:cNvPicPr>
          <p:nvPr/>
        </p:nvPicPr>
        <p:blipFill>
          <a:blip r:embed="rId36" cstate="print"/>
          <a:srcRect/>
          <a:stretch>
            <a:fillRect/>
          </a:stretch>
        </p:blipFill>
        <p:spPr bwMode="auto">
          <a:xfrm>
            <a:off x="28575" y="28575"/>
            <a:ext cx="1352550" cy="8286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4818" name="Titre 1"/>
          <p:cNvSpPr>
            <a:spLocks noGrp="1"/>
          </p:cNvSpPr>
          <p:nvPr>
            <p:ph type="title"/>
          </p:nvPr>
        </p:nvSpPr>
        <p:spPr/>
        <p:txBody>
          <a:bodyPr/>
          <a:lstStyle/>
          <a:p>
            <a:pPr eaLnBrk="1" hangingPunct="1"/>
            <a:r>
              <a:rPr lang="fr-FR" sz="4000" dirty="0" smtClean="0">
                <a:solidFill>
                  <a:prstClr val="black"/>
                </a:solidFill>
              </a:rPr>
              <a:t>Charge d’un compartiment: exemple</a:t>
            </a:r>
            <a:endParaRPr lang="fr-FR" altLang="fr-FR" sz="4000" dirty="0" smtClean="0"/>
          </a:p>
        </p:txBody>
      </p:sp>
      <p:sp>
        <p:nvSpPr>
          <p:cNvPr id="24579" name="Espace réservé du contenu 2"/>
          <p:cNvSpPr>
            <a:spLocks noGrp="1"/>
          </p:cNvSpPr>
          <p:nvPr>
            <p:ph idx="1"/>
          </p:nvPr>
        </p:nvSpPr>
        <p:spPr>
          <a:xfrm>
            <a:off x="457200" y="1600200"/>
            <a:ext cx="8291513" cy="4708525"/>
          </a:xfrm>
        </p:spPr>
        <p:txBody>
          <a:bodyPr>
            <a:normAutofit fontScale="40000" lnSpcReduction="20000"/>
          </a:bodyPr>
          <a:lstStyle/>
          <a:p>
            <a:pPr marL="0" indent="0" eaLnBrk="1" hangingPunct="1">
              <a:buFont typeface="Arial" charset="0"/>
              <a:buNone/>
              <a:defRPr/>
            </a:pPr>
            <a:r>
              <a:rPr lang="fr-FR" altLang="fr-FR" sz="4200" b="1" dirty="0" smtClean="0"/>
              <a:t>Méthode à </a:t>
            </a:r>
            <a:r>
              <a:rPr lang="fr-FR" altLang="fr-FR" sz="5000" b="1" dirty="0" smtClean="0"/>
              <a:t>Gradient constant</a:t>
            </a:r>
            <a:endParaRPr lang="fr-FR" altLang="fr-FR" sz="4200" b="1" dirty="0" smtClean="0"/>
          </a:p>
          <a:p>
            <a:pPr marL="514350" indent="-514350" eaLnBrk="1" hangingPunct="1">
              <a:buFont typeface="+mj-lt"/>
              <a:buAutoNum type="arabicPeriod"/>
              <a:defRPr/>
            </a:pPr>
            <a:r>
              <a:rPr lang="fr-FR" altLang="fr-FR" sz="3500" dirty="0" smtClean="0"/>
              <a:t>Calcul du gradient initial: </a:t>
            </a:r>
            <a:r>
              <a:rPr lang="fr-FR" altLang="fr-FR" sz="2600" dirty="0" smtClean="0"/>
              <a:t>	</a:t>
            </a:r>
          </a:p>
          <a:p>
            <a:pPr marL="514350" indent="-514350" eaLnBrk="1" hangingPunct="1">
              <a:buFont typeface="+mj-lt"/>
              <a:buAutoNum type="arabicPeriod"/>
              <a:defRPr/>
            </a:pPr>
            <a:r>
              <a:rPr lang="fr-FR" altLang="fr-FR" sz="3500" dirty="0" smtClean="0"/>
              <a:t>Détermination du taux de saturation en fonction du nombre de période:</a:t>
            </a:r>
          </a:p>
          <a:p>
            <a:pPr eaLnBrk="1" hangingPunct="1">
              <a:defRPr/>
            </a:pPr>
            <a:endParaRPr lang="fr-FR" altLang="fr-FR" dirty="0" smtClean="0"/>
          </a:p>
          <a:p>
            <a:pPr eaLnBrk="1" hangingPunct="1">
              <a:defRPr/>
            </a:pPr>
            <a:endParaRPr lang="fr-FR" altLang="fr-FR" dirty="0" smtClean="0"/>
          </a:p>
          <a:p>
            <a:pPr eaLnBrk="1" hangingPunct="1">
              <a:defRPr/>
            </a:pPr>
            <a:endParaRPr lang="fr-FR" altLang="fr-FR" dirty="0"/>
          </a:p>
          <a:p>
            <a:pPr eaLnBrk="1" hangingPunct="1">
              <a:defRPr/>
            </a:pPr>
            <a:endParaRPr lang="fr-FR" altLang="fr-FR" dirty="0" smtClean="0"/>
          </a:p>
          <a:p>
            <a:pPr eaLnBrk="1" hangingPunct="1">
              <a:defRPr/>
            </a:pPr>
            <a:endParaRPr lang="fr-FR" altLang="fr-FR" dirty="0" smtClean="0"/>
          </a:p>
          <a:p>
            <a:pPr eaLnBrk="1" hangingPunct="1">
              <a:defRPr/>
            </a:pPr>
            <a:endParaRPr lang="fr-FR" altLang="fr-FR" dirty="0"/>
          </a:p>
          <a:p>
            <a:pPr eaLnBrk="1" hangingPunct="1">
              <a:defRPr/>
            </a:pPr>
            <a:endParaRPr lang="fr-FR" altLang="fr-FR" dirty="0" smtClean="0"/>
          </a:p>
          <a:p>
            <a:pPr eaLnBrk="1" hangingPunct="1">
              <a:defRPr/>
            </a:pPr>
            <a:endParaRPr lang="fr-FR" altLang="fr-FR" dirty="0" smtClean="0"/>
          </a:p>
          <a:p>
            <a:pPr eaLnBrk="1" hangingPunct="1">
              <a:defRPr/>
            </a:pPr>
            <a:endParaRPr lang="fr-FR" altLang="fr-FR" dirty="0" smtClean="0"/>
          </a:p>
          <a:p>
            <a:pPr eaLnBrk="1" hangingPunct="1">
              <a:defRPr/>
            </a:pPr>
            <a:endParaRPr lang="fr-FR" altLang="fr-FR" dirty="0" smtClean="0"/>
          </a:p>
          <a:p>
            <a:pPr eaLnBrk="1" hangingPunct="1">
              <a:defRPr/>
            </a:pPr>
            <a:endParaRPr lang="fr-FR" altLang="fr-FR" dirty="0"/>
          </a:p>
          <a:p>
            <a:pPr marL="514350" indent="-514350" eaLnBrk="1" hangingPunct="1">
              <a:buFont typeface="+mj-lt"/>
              <a:buAutoNum type="arabicPeriod" startAt="3"/>
              <a:defRPr/>
            </a:pPr>
            <a:r>
              <a:rPr lang="fr-FR" altLang="fr-FR" sz="3500" dirty="0" smtClean="0"/>
              <a:t>Calcul de la TN</a:t>
            </a:r>
            <a:r>
              <a:rPr lang="fr-FR" altLang="fr-FR" sz="3500" baseline="-25000" dirty="0" smtClean="0"/>
              <a:t>2</a:t>
            </a:r>
            <a:r>
              <a:rPr lang="fr-FR" altLang="fr-FR" sz="3500" dirty="0" smtClean="0"/>
              <a:t> cherchée </a:t>
            </a:r>
          </a:p>
          <a:p>
            <a:pPr marL="0" indent="0" eaLnBrk="1" hangingPunct="1">
              <a:buFont typeface="Arial" charset="0"/>
              <a:buNone/>
              <a:defRPr/>
            </a:pPr>
            <a:endParaRPr lang="fr-FR" altLang="fr-FR" dirty="0"/>
          </a:p>
          <a:p>
            <a:pPr marL="0" indent="0" eaLnBrk="1" hangingPunct="1">
              <a:buFont typeface="Arial" charset="0"/>
              <a:buNone/>
              <a:defRPr/>
            </a:pPr>
            <a:r>
              <a:rPr lang="fr-FR" altLang="fr-FR" b="1" dirty="0" smtClean="0"/>
              <a:t>Exemple : </a:t>
            </a:r>
            <a:r>
              <a:rPr lang="fr-FR" altLang="fr-FR" sz="3500" b="1" dirty="0" smtClean="0"/>
              <a:t>Calculez la TN</a:t>
            </a:r>
            <a:r>
              <a:rPr lang="fr-FR" altLang="fr-FR" sz="3500" b="1" baseline="-25000" dirty="0" smtClean="0"/>
              <a:t>2</a:t>
            </a:r>
            <a:r>
              <a:rPr lang="fr-FR" altLang="fr-FR" sz="3500" b="1" dirty="0" smtClean="0"/>
              <a:t> d’un compartiment immergé qui « respire » de l’air à 20 m pendant 3 périodes</a:t>
            </a:r>
            <a:endParaRPr lang="fr-FR" altLang="fr-FR" b="1" dirty="0" smtClean="0"/>
          </a:p>
          <a:p>
            <a:pPr marL="0" indent="0" eaLnBrk="1" hangingPunct="1">
              <a:buFont typeface="Arial" charset="0"/>
              <a:buNone/>
              <a:defRPr/>
            </a:pPr>
            <a:r>
              <a:rPr lang="fr-FR" altLang="fr-FR" sz="2600" dirty="0" smtClean="0">
                <a:solidFill>
                  <a:prstClr val="black"/>
                </a:solidFill>
              </a:rPr>
              <a:t>	</a:t>
            </a:r>
            <a:r>
              <a:rPr lang="fr-FR" altLang="fr-FR" sz="3000" dirty="0" smtClean="0">
                <a:solidFill>
                  <a:prstClr val="black"/>
                </a:solidFill>
              </a:rPr>
              <a:t>PpN</a:t>
            </a:r>
            <a:r>
              <a:rPr lang="fr-FR" altLang="fr-FR" sz="3000" baseline="-25000" dirty="0" smtClean="0">
                <a:solidFill>
                  <a:prstClr val="black"/>
                </a:solidFill>
              </a:rPr>
              <a:t>2</a:t>
            </a:r>
            <a:r>
              <a:rPr lang="fr-FR" altLang="fr-FR" sz="3000" dirty="0" smtClean="0">
                <a:solidFill>
                  <a:prstClr val="black"/>
                </a:solidFill>
              </a:rPr>
              <a:t> inspirée = 	3 x 0,8 = 	2,4 b</a:t>
            </a:r>
          </a:p>
          <a:p>
            <a:pPr marL="0" indent="0" eaLnBrk="1" hangingPunct="1">
              <a:buFont typeface="Arial" charset="0"/>
              <a:buNone/>
              <a:defRPr/>
            </a:pPr>
            <a:r>
              <a:rPr lang="fr-FR" altLang="fr-FR" sz="3000" dirty="0" smtClean="0">
                <a:solidFill>
                  <a:prstClr val="black"/>
                </a:solidFill>
              </a:rPr>
              <a:t>	TN</a:t>
            </a:r>
            <a:r>
              <a:rPr lang="fr-FR" altLang="fr-FR" sz="3000" baseline="-25000" dirty="0" smtClean="0">
                <a:solidFill>
                  <a:prstClr val="black"/>
                </a:solidFill>
              </a:rPr>
              <a:t>2</a:t>
            </a:r>
            <a:r>
              <a:rPr lang="fr-FR" altLang="fr-FR" sz="3000" dirty="0" smtClean="0">
                <a:solidFill>
                  <a:prstClr val="black"/>
                </a:solidFill>
              </a:rPr>
              <a:t> initiale = PpN</a:t>
            </a:r>
            <a:r>
              <a:rPr lang="fr-FR" altLang="fr-FR" sz="3000" baseline="-25000" dirty="0" smtClean="0">
                <a:solidFill>
                  <a:prstClr val="black"/>
                </a:solidFill>
              </a:rPr>
              <a:t>2</a:t>
            </a:r>
            <a:r>
              <a:rPr lang="fr-FR" altLang="fr-FR" sz="3000" dirty="0" smtClean="0">
                <a:solidFill>
                  <a:prstClr val="black"/>
                </a:solidFill>
              </a:rPr>
              <a:t> surface =	1 x 0,8 =	0,8 b</a:t>
            </a:r>
          </a:p>
          <a:p>
            <a:pPr marL="0" indent="0" eaLnBrk="1" hangingPunct="1">
              <a:buFont typeface="Arial" charset="0"/>
              <a:buNone/>
              <a:defRPr/>
            </a:pPr>
            <a:r>
              <a:rPr lang="fr-FR" altLang="fr-FR" sz="3000" dirty="0" smtClean="0">
                <a:solidFill>
                  <a:prstClr val="black"/>
                </a:solidFill>
              </a:rPr>
              <a:t>	Gradient initial = 	2,4 – 0,8 =	1,6 b</a:t>
            </a:r>
          </a:p>
          <a:p>
            <a:pPr marL="0" indent="0" eaLnBrk="1" hangingPunct="1">
              <a:buFont typeface="Arial" charset="0"/>
              <a:buNone/>
              <a:defRPr/>
            </a:pPr>
            <a:r>
              <a:rPr lang="fr-FR" altLang="fr-FR" dirty="0" smtClean="0"/>
              <a:t>	</a:t>
            </a:r>
            <a:r>
              <a:rPr lang="fr-FR" altLang="fr-FR" sz="3500" b="1" dirty="0" smtClean="0">
                <a:solidFill>
                  <a:schemeClr val="tx2">
                    <a:lumMod val="50000"/>
                  </a:schemeClr>
                </a:solidFill>
              </a:rPr>
              <a:t>TN2 cherchée = 0,8 + 1,6 x 0,875 = 	2,2 b </a:t>
            </a:r>
            <a:endParaRPr lang="fr-FR" altLang="fr-FR" b="1" dirty="0" smtClean="0">
              <a:solidFill>
                <a:schemeClr val="tx2">
                  <a:lumMod val="50000"/>
                </a:schemeClr>
              </a:solidFill>
            </a:endParaRPr>
          </a:p>
          <a:p>
            <a:pPr marL="0" indent="0" algn="ctr" eaLnBrk="1" hangingPunct="1">
              <a:buFont typeface="Arial" charset="0"/>
              <a:buNone/>
              <a:defRPr/>
            </a:pPr>
            <a:r>
              <a:rPr lang="fr-FR" altLang="fr-FR" dirty="0" smtClean="0"/>
              <a:t>(la valeur trouvée est bien comprise entre 0,8 et 2,4 b)</a:t>
            </a:r>
          </a:p>
        </p:txBody>
      </p:sp>
      <p:graphicFrame>
        <p:nvGraphicFramePr>
          <p:cNvPr id="2" name="Tableau 1"/>
          <p:cNvGraphicFramePr>
            <a:graphicFrameLocks noGrp="1"/>
          </p:cNvGraphicFramePr>
          <p:nvPr/>
        </p:nvGraphicFramePr>
        <p:xfrm>
          <a:off x="2555875" y="2492375"/>
          <a:ext cx="3671888" cy="1822451"/>
        </p:xfrm>
        <a:graphic>
          <a:graphicData uri="http://schemas.openxmlformats.org/drawingml/2006/table">
            <a:tbl>
              <a:tblPr>
                <a:effectLst/>
              </a:tblPr>
              <a:tblGrid>
                <a:gridCol w="1445108"/>
                <a:gridCol w="748828"/>
                <a:gridCol w="738976"/>
                <a:gridCol w="738976"/>
              </a:tblGrid>
              <a:tr h="421303">
                <a:tc rowSpan="2">
                  <a:txBody>
                    <a:bodyPr/>
                    <a:lstStyle/>
                    <a:p>
                      <a:pPr algn="ctr" fontAlgn="t"/>
                      <a:r>
                        <a:rPr lang="fr-FR" sz="1100" b="1" i="0" u="none" strike="noStrike" dirty="0">
                          <a:solidFill>
                            <a:srgbClr val="000000"/>
                          </a:solidFill>
                          <a:effectLst/>
                          <a:latin typeface="Calibri"/>
                        </a:rPr>
                        <a:t>Durée </a:t>
                      </a:r>
                      <a:endParaRPr lang="fr-FR" sz="1100" b="1" i="0" u="none" strike="noStrike" dirty="0" smtClean="0">
                        <a:solidFill>
                          <a:srgbClr val="000000"/>
                        </a:solidFill>
                        <a:effectLst/>
                        <a:latin typeface="Calibri"/>
                      </a:endParaRPr>
                    </a:p>
                    <a:p>
                      <a:pPr algn="ctr" fontAlgn="t"/>
                      <a:r>
                        <a:rPr lang="fr-FR" sz="1100" b="0" i="0" u="none" strike="noStrike" dirty="0" smtClean="0">
                          <a:solidFill>
                            <a:srgbClr val="000000"/>
                          </a:solidFill>
                          <a:effectLst/>
                          <a:latin typeface="Calibri"/>
                        </a:rPr>
                        <a:t>(</a:t>
                      </a:r>
                      <a:r>
                        <a:rPr lang="fr-FR" sz="1100" b="0" i="0" u="none" strike="noStrike" dirty="0">
                          <a:solidFill>
                            <a:srgbClr val="000000"/>
                          </a:solidFill>
                          <a:effectLst/>
                          <a:latin typeface="Calibri"/>
                        </a:rPr>
                        <a:t>en nombre de </a:t>
                      </a:r>
                      <a:r>
                        <a:rPr lang="fr-FR" sz="1100" b="0" i="0" u="none" strike="noStrike" dirty="0" smtClean="0">
                          <a:solidFill>
                            <a:srgbClr val="000000"/>
                          </a:solidFill>
                          <a:effectLst/>
                          <a:latin typeface="Calibri"/>
                        </a:rPr>
                        <a:t>Période</a:t>
                      </a:r>
                      <a:r>
                        <a:rPr lang="fr-FR" sz="1100" b="0" i="0" u="none" strike="noStrike" dirty="0">
                          <a:solidFill>
                            <a:srgbClr val="000000"/>
                          </a:solidFill>
                          <a:effectLst/>
                          <a:latin typeface="Calibri"/>
                        </a:rPr>
                        <a:t>)</a:t>
                      </a:r>
                    </a:p>
                  </a:txBody>
                  <a:tcPr marL="9524" marR="9524" marT="9532"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EECE1"/>
                    </a:solidFill>
                  </a:tcPr>
                </a:tc>
                <a:tc gridSpan="3">
                  <a:txBody>
                    <a:bodyPr/>
                    <a:lstStyle/>
                    <a:p>
                      <a:pPr algn="ctr" fontAlgn="t"/>
                      <a:r>
                        <a:rPr lang="fr-FR" sz="1100" b="0" i="0" u="none" strike="noStrike" dirty="0" smtClean="0">
                          <a:solidFill>
                            <a:srgbClr val="000000"/>
                          </a:solidFill>
                          <a:effectLst/>
                          <a:latin typeface="Calibri"/>
                        </a:rPr>
                        <a:t>Taux</a:t>
                      </a:r>
                      <a:r>
                        <a:rPr lang="fr-FR" sz="1100" b="0" i="0" u="none" strike="noStrike" baseline="0" dirty="0" smtClean="0">
                          <a:solidFill>
                            <a:srgbClr val="000000"/>
                          </a:solidFill>
                          <a:effectLst/>
                          <a:latin typeface="Calibri"/>
                        </a:rPr>
                        <a:t> </a:t>
                      </a:r>
                      <a:r>
                        <a:rPr lang="fr-FR" sz="1100" b="0" i="0" u="none" strike="noStrike" dirty="0" smtClean="0">
                          <a:solidFill>
                            <a:srgbClr val="000000"/>
                          </a:solidFill>
                          <a:effectLst/>
                          <a:latin typeface="Calibri"/>
                        </a:rPr>
                        <a:t>de saturation </a:t>
                      </a:r>
                    </a:p>
                    <a:p>
                      <a:pPr algn="ctr" fontAlgn="t"/>
                      <a:r>
                        <a:rPr lang="fr-FR" sz="1600" b="1" i="0" u="none" strike="noStrike" dirty="0" err="1" smtClean="0">
                          <a:solidFill>
                            <a:srgbClr val="000000"/>
                          </a:solidFill>
                          <a:effectLst/>
                          <a:latin typeface="Calibri"/>
                        </a:rPr>
                        <a:t>Ts</a:t>
                      </a:r>
                      <a:endParaRPr lang="fr-FR" sz="1600" b="1" i="0" u="none" strike="noStrike" dirty="0">
                        <a:solidFill>
                          <a:srgbClr val="000000"/>
                        </a:solidFill>
                        <a:effectLst/>
                        <a:latin typeface="Calibri"/>
                      </a:endParaRP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EECE1"/>
                    </a:solidFill>
                  </a:tcPr>
                </a:tc>
                <a:tc hMerge="1">
                  <a:txBody>
                    <a:bodyPr/>
                    <a:lstStyle/>
                    <a:p>
                      <a:endParaRPr lang="fr-FR"/>
                    </a:p>
                  </a:txBody>
                  <a:tcPr/>
                </a:tc>
                <a:tc hMerge="1">
                  <a:txBody>
                    <a:bodyPr/>
                    <a:lstStyle/>
                    <a:p>
                      <a:endParaRPr lang="fr-FR"/>
                    </a:p>
                  </a:txBody>
                  <a:tcPr/>
                </a:tc>
              </a:tr>
              <a:tr h="200164">
                <a:tc vMerge="1">
                  <a:txBody>
                    <a:bodyPr/>
                    <a:lstStyle/>
                    <a:p>
                      <a:endParaRPr lang="fr-FR"/>
                    </a:p>
                  </a:txBody>
                  <a:tcPr/>
                </a:tc>
                <a:tc>
                  <a:txBody>
                    <a:bodyPr/>
                    <a:lstStyle/>
                    <a:p>
                      <a:pPr algn="ctr" fontAlgn="t"/>
                      <a:r>
                        <a:rPr lang="fr-FR" sz="1100" b="0" i="0" u="none" strike="noStrike">
                          <a:solidFill>
                            <a:srgbClr val="000000"/>
                          </a:solidFill>
                          <a:effectLst/>
                          <a:latin typeface="Calibri"/>
                        </a:rPr>
                        <a:t>en nombre</a:t>
                      </a: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EECE1"/>
                    </a:solidFill>
                  </a:tcPr>
                </a:tc>
                <a:tc>
                  <a:txBody>
                    <a:bodyPr/>
                    <a:lstStyle/>
                    <a:p>
                      <a:pPr algn="ctr" fontAlgn="t"/>
                      <a:r>
                        <a:rPr lang="fr-FR" sz="1100" b="0" i="0" u="none" strike="noStrike" dirty="0" smtClean="0">
                          <a:solidFill>
                            <a:srgbClr val="000000"/>
                          </a:solidFill>
                          <a:effectLst/>
                          <a:latin typeface="Calibri"/>
                        </a:rPr>
                        <a:t>En fraction</a:t>
                      </a:r>
                      <a:endParaRPr lang="fr-FR" sz="1100" b="0" i="0" u="none" strike="noStrike" dirty="0">
                        <a:solidFill>
                          <a:srgbClr val="000000"/>
                        </a:solidFill>
                        <a:effectLst/>
                        <a:latin typeface="Calibri"/>
                      </a:endParaRP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EECE1"/>
                    </a:solidFill>
                  </a:tcPr>
                </a:tc>
                <a:tc>
                  <a:txBody>
                    <a:bodyPr/>
                    <a:lstStyle/>
                    <a:p>
                      <a:pPr algn="ctr" fontAlgn="t"/>
                      <a:r>
                        <a:rPr lang="fr-FR" sz="1100" b="0" i="0" u="none" strike="noStrike" dirty="0">
                          <a:solidFill>
                            <a:srgbClr val="000000"/>
                          </a:solidFill>
                          <a:effectLst/>
                          <a:latin typeface="Calibri"/>
                        </a:rPr>
                        <a:t>(en %)</a:t>
                      </a: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EECE1"/>
                    </a:solidFill>
                  </a:tcPr>
                </a:tc>
              </a:tr>
              <a:tr h="200164">
                <a:tc>
                  <a:txBody>
                    <a:bodyPr/>
                    <a:lstStyle/>
                    <a:p>
                      <a:pPr algn="ctr" fontAlgn="t"/>
                      <a:r>
                        <a:rPr lang="fr-FR" sz="1100" b="0" i="0" u="none" strike="noStrike">
                          <a:solidFill>
                            <a:srgbClr val="000000"/>
                          </a:solidFill>
                          <a:effectLst/>
                          <a:latin typeface="Calibri"/>
                        </a:rPr>
                        <a:t>1</a:t>
                      </a:r>
                    </a:p>
                  </a:txBody>
                  <a:tcPr marL="9524" marR="9524" marT="9532"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100" b="0" i="0" u="none" strike="noStrike">
                          <a:solidFill>
                            <a:srgbClr val="000000"/>
                          </a:solidFill>
                          <a:effectLst/>
                          <a:latin typeface="Calibri"/>
                        </a:rPr>
                        <a:t>0,5</a:t>
                      </a: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fr-FR" sz="1100" b="0" i="0" u="none" strike="noStrike" dirty="0" smtClean="0">
                          <a:solidFill>
                            <a:srgbClr val="000000"/>
                          </a:solidFill>
                          <a:effectLst/>
                          <a:latin typeface="Calibri"/>
                        </a:rPr>
                        <a:t>1/2</a:t>
                      </a:r>
                      <a:endParaRPr lang="fr-FR" sz="1100" b="0" i="0" u="none" strike="noStrike" dirty="0">
                        <a:solidFill>
                          <a:srgbClr val="000000"/>
                        </a:solidFill>
                        <a:effectLst/>
                        <a:latin typeface="Calibri"/>
                      </a:endParaRP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100" b="0" i="0" u="none" strike="noStrike" dirty="0">
                          <a:solidFill>
                            <a:srgbClr val="000000"/>
                          </a:solidFill>
                          <a:effectLst/>
                          <a:latin typeface="Calibri"/>
                        </a:rPr>
                        <a:t>50%</a:t>
                      </a: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0164">
                <a:tc>
                  <a:txBody>
                    <a:bodyPr/>
                    <a:lstStyle/>
                    <a:p>
                      <a:pPr algn="ctr" fontAlgn="t"/>
                      <a:r>
                        <a:rPr lang="fr-FR" sz="1100" b="0" i="0" u="none" strike="noStrike">
                          <a:solidFill>
                            <a:srgbClr val="000000"/>
                          </a:solidFill>
                          <a:effectLst/>
                          <a:latin typeface="Calibri"/>
                        </a:rPr>
                        <a:t>2</a:t>
                      </a:r>
                    </a:p>
                  </a:txBody>
                  <a:tcPr marL="9524" marR="9524" marT="9532"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100" b="0" i="0" u="none" strike="noStrike" dirty="0">
                          <a:solidFill>
                            <a:srgbClr val="000000"/>
                          </a:solidFill>
                          <a:effectLst/>
                          <a:latin typeface="Calibri"/>
                        </a:rPr>
                        <a:t>0,75</a:t>
                      </a: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fr-FR" sz="1100" b="0" i="0" u="none" strike="noStrike" dirty="0" smtClean="0">
                          <a:solidFill>
                            <a:srgbClr val="000000"/>
                          </a:solidFill>
                          <a:effectLst/>
                          <a:latin typeface="Calibri"/>
                        </a:rPr>
                        <a:t>3/4</a:t>
                      </a:r>
                      <a:endParaRPr lang="fr-FR" sz="1100" b="0" i="0" u="none" strike="noStrike" dirty="0">
                        <a:solidFill>
                          <a:srgbClr val="000000"/>
                        </a:solidFill>
                        <a:effectLst/>
                        <a:latin typeface="Calibri"/>
                      </a:endParaRP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100" b="0" i="0" u="none" strike="noStrike" dirty="0">
                          <a:solidFill>
                            <a:srgbClr val="000000"/>
                          </a:solidFill>
                          <a:effectLst/>
                          <a:latin typeface="Calibri"/>
                        </a:rPr>
                        <a:t>75%</a:t>
                      </a: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0164">
                <a:tc>
                  <a:txBody>
                    <a:bodyPr/>
                    <a:lstStyle/>
                    <a:p>
                      <a:pPr algn="ctr" fontAlgn="t"/>
                      <a:r>
                        <a:rPr lang="fr-FR" sz="1100" b="0" i="0" u="none" strike="noStrike" dirty="0" smtClean="0">
                          <a:solidFill>
                            <a:srgbClr val="000000"/>
                          </a:solidFill>
                          <a:effectLst/>
                          <a:latin typeface="Calibri"/>
                        </a:rPr>
                        <a:t>3</a:t>
                      </a:r>
                      <a:endParaRPr lang="fr-FR" sz="1100" b="0" i="0" u="none" strike="noStrike" dirty="0">
                        <a:solidFill>
                          <a:srgbClr val="000000"/>
                        </a:solidFill>
                        <a:effectLst/>
                        <a:latin typeface="Calibri"/>
                      </a:endParaRPr>
                    </a:p>
                  </a:txBody>
                  <a:tcPr marL="9524" marR="9524" marT="9532"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100" b="0" i="0" u="none" strike="noStrike" dirty="0">
                          <a:solidFill>
                            <a:srgbClr val="000000"/>
                          </a:solidFill>
                          <a:effectLst/>
                          <a:latin typeface="Calibri"/>
                        </a:rPr>
                        <a:t>0,875</a:t>
                      </a: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fr-FR" sz="1100" b="0" i="0" u="none" strike="noStrike" dirty="0" smtClean="0">
                          <a:solidFill>
                            <a:srgbClr val="000000"/>
                          </a:solidFill>
                          <a:effectLst/>
                          <a:latin typeface="Calibri"/>
                        </a:rPr>
                        <a:t>7/8</a:t>
                      </a:r>
                      <a:endParaRPr lang="fr-FR" sz="1100" b="0" i="0" u="none" strike="noStrike" dirty="0">
                        <a:solidFill>
                          <a:srgbClr val="000000"/>
                        </a:solidFill>
                        <a:effectLst/>
                        <a:latin typeface="Calibri"/>
                      </a:endParaRP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100" b="0" i="0" u="none" strike="noStrike" dirty="0">
                          <a:solidFill>
                            <a:srgbClr val="000000"/>
                          </a:solidFill>
                          <a:effectLst/>
                          <a:latin typeface="Calibri"/>
                        </a:rPr>
                        <a:t>87,50%</a:t>
                      </a: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0164">
                <a:tc>
                  <a:txBody>
                    <a:bodyPr/>
                    <a:lstStyle/>
                    <a:p>
                      <a:pPr algn="ctr" fontAlgn="t"/>
                      <a:r>
                        <a:rPr lang="fr-FR" sz="1100" b="0" i="0" u="none" strike="noStrike">
                          <a:solidFill>
                            <a:srgbClr val="000000"/>
                          </a:solidFill>
                          <a:effectLst/>
                          <a:latin typeface="Calibri"/>
                        </a:rPr>
                        <a:t>4</a:t>
                      </a:r>
                    </a:p>
                  </a:txBody>
                  <a:tcPr marL="9524" marR="9524" marT="9532"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100" b="0" i="0" u="none" strike="noStrike" dirty="0">
                          <a:solidFill>
                            <a:srgbClr val="000000"/>
                          </a:solidFill>
                          <a:effectLst/>
                          <a:latin typeface="Calibri"/>
                        </a:rPr>
                        <a:t>0,9375</a:t>
                      </a: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fr-FR" sz="1100" b="0" i="0" u="none" strike="noStrike" dirty="0" smtClean="0">
                          <a:solidFill>
                            <a:srgbClr val="000000"/>
                          </a:solidFill>
                          <a:effectLst/>
                          <a:latin typeface="Calibri"/>
                        </a:rPr>
                        <a:t>15/16</a:t>
                      </a:r>
                      <a:endParaRPr lang="fr-FR" sz="1100" b="0" i="0" u="none" strike="noStrike" dirty="0">
                        <a:solidFill>
                          <a:srgbClr val="000000"/>
                        </a:solidFill>
                        <a:effectLst/>
                        <a:latin typeface="Calibri"/>
                      </a:endParaRP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100" b="0" i="0" u="none" strike="noStrike" dirty="0">
                          <a:solidFill>
                            <a:srgbClr val="000000"/>
                          </a:solidFill>
                          <a:effectLst/>
                          <a:latin typeface="Calibri"/>
                        </a:rPr>
                        <a:t>93,75%</a:t>
                      </a: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0164">
                <a:tc>
                  <a:txBody>
                    <a:bodyPr/>
                    <a:lstStyle/>
                    <a:p>
                      <a:pPr algn="ctr" fontAlgn="t"/>
                      <a:r>
                        <a:rPr lang="fr-FR" sz="1100" b="0" i="0" u="none" strike="noStrike">
                          <a:solidFill>
                            <a:srgbClr val="000000"/>
                          </a:solidFill>
                          <a:effectLst/>
                          <a:latin typeface="Calibri"/>
                        </a:rPr>
                        <a:t>5</a:t>
                      </a:r>
                    </a:p>
                  </a:txBody>
                  <a:tcPr marL="9524" marR="9524" marT="9532"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100" b="0" i="0" u="none" strike="noStrike">
                          <a:solidFill>
                            <a:srgbClr val="000000"/>
                          </a:solidFill>
                          <a:effectLst/>
                          <a:latin typeface="Calibri"/>
                        </a:rPr>
                        <a:t>0,96875</a:t>
                      </a: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fr-FR" sz="1100" b="0" i="0" u="none" strike="noStrike" dirty="0" smtClean="0">
                          <a:solidFill>
                            <a:srgbClr val="000000"/>
                          </a:solidFill>
                          <a:effectLst/>
                          <a:latin typeface="Calibri"/>
                        </a:rPr>
                        <a:t>31/32</a:t>
                      </a:r>
                      <a:endParaRPr lang="fr-FR" sz="1100" b="0" i="0" u="none" strike="noStrike" dirty="0">
                        <a:solidFill>
                          <a:srgbClr val="000000"/>
                        </a:solidFill>
                        <a:effectLst/>
                        <a:latin typeface="Calibri"/>
                      </a:endParaRP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100" b="0" i="0" u="none" strike="noStrike" dirty="0">
                          <a:solidFill>
                            <a:srgbClr val="000000"/>
                          </a:solidFill>
                          <a:effectLst/>
                          <a:latin typeface="Calibri"/>
                        </a:rPr>
                        <a:t>96,875%</a:t>
                      </a: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0164">
                <a:tc>
                  <a:txBody>
                    <a:bodyPr/>
                    <a:lstStyle/>
                    <a:p>
                      <a:pPr algn="ctr" fontAlgn="t"/>
                      <a:r>
                        <a:rPr lang="fr-FR" sz="1100" b="0" i="0" u="none" strike="noStrike" dirty="0">
                          <a:solidFill>
                            <a:srgbClr val="000000"/>
                          </a:solidFill>
                          <a:effectLst/>
                          <a:latin typeface="Calibri"/>
                        </a:rPr>
                        <a:t>6</a:t>
                      </a:r>
                    </a:p>
                  </a:txBody>
                  <a:tcPr marL="9524" marR="9524" marT="9532"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fr-FR" sz="1100" b="0" i="0" u="none" strike="noStrike" dirty="0" smtClean="0">
                          <a:solidFill>
                            <a:srgbClr val="FF0000"/>
                          </a:solidFill>
                          <a:effectLst/>
                          <a:latin typeface="Calibri"/>
                        </a:rPr>
                        <a:t>~1</a:t>
                      </a:r>
                      <a:endParaRPr lang="fr-FR" sz="1100" b="0" i="0" u="none" strike="noStrike" dirty="0">
                        <a:solidFill>
                          <a:srgbClr val="FF0000"/>
                        </a:solidFill>
                        <a:effectLst/>
                        <a:latin typeface="Calibri"/>
                      </a:endParaRPr>
                    </a:p>
                  </a:txBody>
                  <a:tcPr marL="9524" marR="9524" marT="953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100" b="0" i="0" u="none" strike="noStrike" dirty="0" smtClean="0">
                          <a:solidFill>
                            <a:schemeClr val="tx1"/>
                          </a:solidFill>
                          <a:effectLst/>
                          <a:latin typeface="Calibri"/>
                        </a:rPr>
                        <a:t>63/64</a:t>
                      </a:r>
                      <a:endParaRPr lang="fr-FR" sz="1100" b="0" i="0" u="none" strike="noStrike" dirty="0">
                        <a:solidFill>
                          <a:schemeClr val="tx1"/>
                        </a:solidFill>
                        <a:effectLst/>
                        <a:latin typeface="Calibri"/>
                      </a:endParaRP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fr-FR" sz="1100" b="0" i="0" u="none" strike="noStrike" dirty="0">
                          <a:solidFill>
                            <a:srgbClr val="FF0000"/>
                          </a:solidFill>
                          <a:effectLst/>
                          <a:latin typeface="Calibri"/>
                        </a:rPr>
                        <a:t>100%</a:t>
                      </a: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Bulle ronde 2"/>
          <p:cNvSpPr/>
          <p:nvPr/>
        </p:nvSpPr>
        <p:spPr>
          <a:xfrm>
            <a:off x="468313" y="2420888"/>
            <a:ext cx="1727200" cy="828000"/>
          </a:xfrm>
          <a:prstGeom prst="wedgeEllipseCallout">
            <a:avLst>
              <a:gd name="adj1" fmla="val 104293"/>
              <a:gd name="adj2" fmla="val 1156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smtClean="0"/>
              <a:t>Durée = nombre entier </a:t>
            </a:r>
            <a:r>
              <a:rPr lang="fr-FR" sz="1200" dirty="0"/>
              <a:t>de période</a:t>
            </a:r>
          </a:p>
        </p:txBody>
      </p:sp>
      <p:sp>
        <p:nvSpPr>
          <p:cNvPr id="6" name="ZoneTexte 5"/>
          <p:cNvSpPr txBox="1"/>
          <p:nvPr/>
        </p:nvSpPr>
        <p:spPr>
          <a:xfrm>
            <a:off x="827088" y="4437063"/>
            <a:ext cx="7777162" cy="36988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algn="ctr">
              <a:defRPr/>
            </a:pPr>
            <a:r>
              <a:rPr lang="fr-FR" altLang="fr-FR" b="1" dirty="0">
                <a:solidFill>
                  <a:srgbClr val="C00000"/>
                </a:solidFill>
              </a:rPr>
              <a:t>TN</a:t>
            </a:r>
            <a:r>
              <a:rPr lang="fr-FR" altLang="fr-FR" b="1" baseline="-25000" dirty="0">
                <a:solidFill>
                  <a:srgbClr val="C00000"/>
                </a:solidFill>
              </a:rPr>
              <a:t>2</a:t>
            </a:r>
            <a:r>
              <a:rPr lang="fr-FR" altLang="fr-FR" b="1" dirty="0">
                <a:solidFill>
                  <a:srgbClr val="C00000"/>
                </a:solidFill>
              </a:rPr>
              <a:t> cherchée = TN</a:t>
            </a:r>
            <a:r>
              <a:rPr lang="fr-FR" altLang="fr-FR" b="1" baseline="-25000" dirty="0">
                <a:solidFill>
                  <a:srgbClr val="C00000"/>
                </a:solidFill>
              </a:rPr>
              <a:t>2</a:t>
            </a:r>
            <a:r>
              <a:rPr lang="fr-FR" altLang="fr-FR" b="1" dirty="0">
                <a:solidFill>
                  <a:srgbClr val="C00000"/>
                </a:solidFill>
              </a:rPr>
              <a:t> initiale + G x </a:t>
            </a:r>
            <a:r>
              <a:rPr lang="fr-FR" altLang="fr-FR" b="1" dirty="0" err="1">
                <a:solidFill>
                  <a:srgbClr val="C00000"/>
                </a:solidFill>
              </a:rPr>
              <a:t>Ts</a:t>
            </a:r>
            <a:endParaRPr lang="fr-FR" altLang="fr-FR" b="1" dirty="0">
              <a:solidFill>
                <a:srgbClr val="C00000"/>
              </a:solidFill>
            </a:endParaRPr>
          </a:p>
        </p:txBody>
      </p:sp>
      <p:sp>
        <p:nvSpPr>
          <p:cNvPr id="7" name="Rectangle 6"/>
          <p:cNvSpPr/>
          <p:nvPr/>
        </p:nvSpPr>
        <p:spPr>
          <a:xfrm>
            <a:off x="4038599" y="1697038"/>
            <a:ext cx="352800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algn="ctr">
              <a:defRPr/>
            </a:pPr>
            <a:r>
              <a:rPr lang="fr-FR" altLang="fr-FR" b="1" dirty="0" smtClean="0">
                <a:solidFill>
                  <a:schemeClr val="tx2">
                    <a:lumMod val="50000"/>
                  </a:schemeClr>
                </a:solidFill>
              </a:rPr>
              <a:t>G </a:t>
            </a:r>
            <a:r>
              <a:rPr lang="fr-FR" altLang="fr-FR" b="1" baseline="-25000" dirty="0" smtClean="0">
                <a:solidFill>
                  <a:schemeClr val="tx2">
                    <a:lumMod val="50000"/>
                  </a:schemeClr>
                </a:solidFill>
              </a:rPr>
              <a:t>initial</a:t>
            </a:r>
            <a:r>
              <a:rPr lang="fr-FR" altLang="fr-FR" b="1" dirty="0" smtClean="0">
                <a:solidFill>
                  <a:schemeClr val="tx2">
                    <a:lumMod val="50000"/>
                  </a:schemeClr>
                </a:solidFill>
              </a:rPr>
              <a:t> </a:t>
            </a:r>
            <a:r>
              <a:rPr lang="fr-FR" altLang="fr-FR" b="1" dirty="0">
                <a:solidFill>
                  <a:schemeClr val="tx2">
                    <a:lumMod val="50000"/>
                  </a:schemeClr>
                </a:solidFill>
              </a:rPr>
              <a:t>= </a:t>
            </a:r>
            <a:r>
              <a:rPr lang="fr-FR" altLang="fr-FR" b="1" dirty="0">
                <a:solidFill>
                  <a:srgbClr val="3366FF"/>
                </a:solidFill>
              </a:rPr>
              <a:t>PpN</a:t>
            </a:r>
            <a:r>
              <a:rPr lang="fr-FR" altLang="fr-FR" b="1" baseline="-25000" dirty="0">
                <a:solidFill>
                  <a:srgbClr val="3366FF"/>
                </a:solidFill>
              </a:rPr>
              <a:t>2</a:t>
            </a:r>
            <a:r>
              <a:rPr lang="fr-FR" altLang="fr-FR" b="1" dirty="0">
                <a:solidFill>
                  <a:srgbClr val="3366FF"/>
                </a:solidFill>
              </a:rPr>
              <a:t> inspirée </a:t>
            </a:r>
            <a:r>
              <a:rPr lang="fr-FR" altLang="fr-FR" b="1" dirty="0">
                <a:solidFill>
                  <a:schemeClr val="tx2">
                    <a:lumMod val="50000"/>
                  </a:schemeClr>
                </a:solidFill>
              </a:rPr>
              <a:t>– </a:t>
            </a:r>
            <a:r>
              <a:rPr lang="fr-FR" altLang="fr-FR" b="1" dirty="0">
                <a:solidFill>
                  <a:srgbClr val="FF6600"/>
                </a:solidFill>
              </a:rPr>
              <a:t>TN</a:t>
            </a:r>
            <a:r>
              <a:rPr lang="fr-FR" altLang="fr-FR" b="1" baseline="-25000" dirty="0">
                <a:solidFill>
                  <a:srgbClr val="FF6600"/>
                </a:solidFill>
              </a:rPr>
              <a:t>2</a:t>
            </a:r>
            <a:r>
              <a:rPr lang="fr-FR" altLang="fr-FR" b="1" dirty="0">
                <a:solidFill>
                  <a:srgbClr val="FF6600"/>
                </a:solidFill>
              </a:rPr>
              <a:t> initiale</a:t>
            </a:r>
            <a:endParaRPr lang="fr-FR" b="1" dirty="0">
              <a:solidFill>
                <a:srgbClr val="FF6600"/>
              </a:solidFill>
            </a:endParaRPr>
          </a:p>
        </p:txBody>
      </p:sp>
      <p:sp>
        <p:nvSpPr>
          <p:cNvPr id="8" name="Rectangle à coins arrondis 7"/>
          <p:cNvSpPr/>
          <p:nvPr/>
        </p:nvSpPr>
        <p:spPr>
          <a:xfrm>
            <a:off x="7312545" y="4869160"/>
            <a:ext cx="864000" cy="285750"/>
          </a:xfrm>
          <a:prstGeom prst="wedgeRoundRectCallout">
            <a:avLst>
              <a:gd name="adj1" fmla="val -349094"/>
              <a:gd name="adj2" fmla="val -475043"/>
              <a:gd name="adj3" fmla="val 16667"/>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 name="Ellipse 3"/>
          <p:cNvSpPr/>
          <p:nvPr/>
        </p:nvSpPr>
        <p:spPr>
          <a:xfrm>
            <a:off x="3319463" y="5648522"/>
            <a:ext cx="619125" cy="252000"/>
          </a:xfrm>
          <a:prstGeom prst="ellipse">
            <a:avLst/>
          </a:prstGeom>
          <a:solidFill>
            <a:schemeClr val="accent1">
              <a:lumMod val="40000"/>
              <a:lumOff val="60000"/>
              <a:alpha val="2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9" name="Connecteur en arc 8"/>
          <p:cNvCxnSpPr>
            <a:stCxn id="4" idx="7"/>
            <a:endCxn id="8" idx="2"/>
          </p:cNvCxnSpPr>
          <p:nvPr/>
        </p:nvCxnSpPr>
        <p:spPr>
          <a:xfrm rot="5400000" flipH="1" flipV="1">
            <a:off x="5530974" y="3471856"/>
            <a:ext cx="530517" cy="3896626"/>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2" name="Bouton d'action : Suivant 11">
            <a:hlinkClick r:id="rId4" action="ppaction://hlinksldjump" highlightClick="1"/>
          </p:cNvPr>
          <p:cNvSpPr/>
          <p:nvPr/>
        </p:nvSpPr>
        <p:spPr>
          <a:xfrm>
            <a:off x="8243888" y="5732463"/>
            <a:ext cx="504825" cy="549275"/>
          </a:xfrm>
          <a:prstGeom prst="actionButtonForwardNex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Espace réservé de la date 12"/>
          <p:cNvSpPr>
            <a:spLocks noGrp="1"/>
          </p:cNvSpPr>
          <p:nvPr>
            <p:ph type="dt" sz="quarter" idx="10"/>
          </p:nvPr>
        </p:nvSpPr>
        <p:spPr/>
        <p:txBody>
          <a:bodyPr/>
          <a:lstStyle/>
          <a:p>
            <a:pPr>
              <a:defRPr/>
            </a:pPr>
            <a:r>
              <a:rPr lang="fr-FR" smtClean="0"/>
              <a:t>22/01/2022</a:t>
            </a:r>
            <a:endParaRPr lang="fr-FR"/>
          </a:p>
        </p:txBody>
      </p:sp>
      <p:sp>
        <p:nvSpPr>
          <p:cNvPr id="14" name="Espace réservé du numéro de diapositive 13"/>
          <p:cNvSpPr>
            <a:spLocks noGrp="1"/>
          </p:cNvSpPr>
          <p:nvPr>
            <p:ph type="sldNum" sz="quarter" idx="12"/>
          </p:nvPr>
        </p:nvSpPr>
        <p:spPr/>
        <p:txBody>
          <a:bodyPr/>
          <a:lstStyle/>
          <a:p>
            <a:pPr>
              <a:defRPr/>
            </a:pPr>
            <a:fld id="{98F38165-9629-49CF-A23F-3867CDC222F9}" type="slidenum">
              <a:rPr lang="fr-FR"/>
              <a:pPr>
                <a:defRPr/>
              </a:pPr>
              <a:t>20</a:t>
            </a:fld>
            <a:endParaRPr lang="fr-FR"/>
          </a:p>
        </p:txBody>
      </p:sp>
      <p:sp>
        <p:nvSpPr>
          <p:cNvPr id="15" name="Espace réservé du pied de page 14"/>
          <p:cNvSpPr>
            <a:spLocks noGrp="1"/>
          </p:cNvSpPr>
          <p:nvPr>
            <p:ph type="ftr" sz="quarter" idx="11"/>
          </p:nvPr>
        </p:nvSpPr>
        <p:spPr/>
        <p:txBody>
          <a:bodyPr/>
          <a:lstStyle/>
          <a:p>
            <a:pPr>
              <a:defRPr/>
            </a:pPr>
            <a:r>
              <a:rPr lang="fr-FR" smtClean="0"/>
              <a:t>Alain BERTRAND - Formation GP Codep01</a:t>
            </a:r>
            <a:endParaRPr lang="fr-FR" dirty="0"/>
          </a:p>
        </p:txBody>
      </p:sp>
      <p:sp>
        <p:nvSpPr>
          <p:cNvPr id="16" name="Bulle ronde 15"/>
          <p:cNvSpPr/>
          <p:nvPr/>
        </p:nvSpPr>
        <p:spPr>
          <a:xfrm>
            <a:off x="179512" y="3501008"/>
            <a:ext cx="2268000" cy="972000"/>
          </a:xfrm>
          <a:prstGeom prst="wedgeEllipseCallout">
            <a:avLst>
              <a:gd name="adj1" fmla="val 80273"/>
              <a:gd name="adj2" fmla="val 24302"/>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smtClean="0">
                <a:solidFill>
                  <a:schemeClr val="tx1"/>
                </a:solidFill>
              </a:rPr>
              <a:t>Temps d’exposition considéré suffisant pour atteindre l’équilibre  TN</a:t>
            </a:r>
            <a:r>
              <a:rPr lang="fr-FR" sz="1200" baseline="-25000" dirty="0" smtClean="0">
                <a:solidFill>
                  <a:schemeClr val="tx1"/>
                </a:solidFill>
              </a:rPr>
              <a:t>2</a:t>
            </a:r>
            <a:r>
              <a:rPr lang="fr-FR" sz="1200" dirty="0" smtClean="0">
                <a:solidFill>
                  <a:schemeClr val="tx1"/>
                </a:solidFill>
              </a:rPr>
              <a:t> = PpN</a:t>
            </a:r>
            <a:r>
              <a:rPr lang="fr-FR" sz="1200" baseline="-25000" dirty="0" smtClean="0">
                <a:solidFill>
                  <a:schemeClr val="tx1"/>
                </a:solidFill>
              </a:rPr>
              <a:t>2</a:t>
            </a:r>
            <a:endParaRPr lang="fr-FR" sz="1200" baseline="-25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500"/>
                                  </p:stCondLst>
                                  <p:childTnLst>
                                    <p:set>
                                      <p:cBhvr>
                                        <p:cTn id="23" dur="1" fill="hold">
                                          <p:stCondLst>
                                            <p:cond delay="0"/>
                                          </p:stCondLst>
                                        </p:cTn>
                                        <p:tgtEl>
                                          <p:spTgt spid="24579">
                                            <p:txEl>
                                              <p:pRg st="16" end="1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4579">
                                            <p:txEl>
                                              <p:pRg st="17" end="17"/>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4579">
                                            <p:txEl>
                                              <p:pRg st="18" end="18"/>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4579">
                                            <p:txEl>
                                              <p:pRg st="19" end="19"/>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4579">
                                            <p:txEl>
                                              <p:pRg st="20" end="2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4579">
                                            <p:txEl>
                                              <p:pRg st="21" end="21"/>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par>
                          <p:cTn id="46" fill="hold">
                            <p:stCondLst>
                              <p:cond delay="0"/>
                            </p:stCondLst>
                            <p:childTnLst>
                              <p:par>
                                <p:cTn id="47" presetID="5" presetClass="entr" presetSubtype="1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checkerboard(across)">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4" grpId="0" animBg="1"/>
      <p:bldP spid="12"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 name="Bouton d'action : Suivant 10">
            <a:hlinkClick r:id="rId4" action="ppaction://hlinksldjump" highlightClick="1"/>
          </p:cNvPr>
          <p:cNvSpPr>
            <a:spLocks noChangeAspect="1"/>
          </p:cNvSpPr>
          <p:nvPr/>
        </p:nvSpPr>
        <p:spPr>
          <a:xfrm>
            <a:off x="1577122" y="6301948"/>
            <a:ext cx="402590" cy="439420"/>
          </a:xfrm>
          <a:prstGeom prst="actionButtonForwardNex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aphicFrame>
        <p:nvGraphicFramePr>
          <p:cNvPr id="20" name="Tableau 19"/>
          <p:cNvGraphicFramePr>
            <a:graphicFrameLocks noGrp="1"/>
          </p:cNvGraphicFramePr>
          <p:nvPr/>
        </p:nvGraphicFramePr>
        <p:xfrm>
          <a:off x="467544" y="2924944"/>
          <a:ext cx="5112000" cy="306321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900000"/>
                <a:gridCol w="3168000"/>
                <a:gridCol w="1044000"/>
              </a:tblGrid>
              <a:tr h="864096">
                <a:tc>
                  <a:txBody>
                    <a:bodyPr/>
                    <a:lstStyle/>
                    <a:p>
                      <a:pPr algn="ctr"/>
                      <a:r>
                        <a:rPr lang="fr-FR" dirty="0" smtClean="0"/>
                        <a:t>S &gt; Sc</a:t>
                      </a:r>
                      <a:endParaRPr lang="fr-FR" dirty="0"/>
                    </a:p>
                  </a:txBody>
                  <a:tcPr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gradFill flip="none" rotWithShape="1">
                      <a:gsLst>
                        <a:gs pos="20000">
                          <a:srgbClr val="FF7D7D"/>
                        </a:gs>
                        <a:gs pos="50000">
                          <a:srgbClr val="FF4F4F"/>
                        </a:gs>
                        <a:gs pos="90000">
                          <a:srgbClr val="FF0000"/>
                        </a:gs>
                      </a:gsLst>
                      <a:lin ang="16200000" scaled="1"/>
                      <a:tileRect/>
                    </a:gradFill>
                  </a:tcPr>
                </a:tc>
                <a:tc>
                  <a:txBody>
                    <a:bodyPr/>
                    <a:lstStyle/>
                    <a:p>
                      <a:r>
                        <a:rPr lang="fr-FR" dirty="0" smtClean="0"/>
                        <a:t>Risque important d’accident</a:t>
                      </a:r>
                    </a:p>
                    <a:p>
                      <a:r>
                        <a:rPr lang="fr-FR" sz="1200" dirty="0" smtClean="0"/>
                        <a:t>Dégazage anarchique - bulles pathogènes</a:t>
                      </a:r>
                      <a:endParaRPr lang="fr-FR" sz="1200" dirty="0"/>
                    </a:p>
                  </a:txBody>
                  <a:tcPr>
                    <a:lnT w="12700" cap="flat" cmpd="sng" algn="ctr">
                      <a:solidFill>
                        <a:schemeClr val="accent1"/>
                      </a:solidFill>
                      <a:prstDash val="solid"/>
                      <a:round/>
                      <a:headEnd type="none" w="med" len="med"/>
                      <a:tailEnd type="none" w="med" len="med"/>
                    </a:lnT>
                    <a:gradFill flip="none" rotWithShape="1">
                      <a:gsLst>
                        <a:gs pos="20000">
                          <a:srgbClr val="FF7D7D"/>
                        </a:gs>
                        <a:gs pos="50000">
                          <a:srgbClr val="FF4F4F"/>
                        </a:gs>
                        <a:gs pos="90000">
                          <a:srgbClr val="FF0000"/>
                        </a:gs>
                      </a:gsLst>
                      <a:lin ang="16200000" scaled="1"/>
                      <a:tileRect/>
                    </a:gradFill>
                  </a:tcPr>
                </a:tc>
                <a:tc>
                  <a:txBody>
                    <a:bodyPr/>
                    <a:lstStyle/>
                    <a:p>
                      <a:pPr algn="ctr"/>
                      <a:r>
                        <a:rPr lang="fr-FR" sz="1400" dirty="0" smtClean="0"/>
                        <a:t>Paliers impératifs !</a:t>
                      </a:r>
                      <a:endParaRPr lang="fr-FR" sz="1400" dirty="0"/>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gradFill flip="none" rotWithShape="1">
                      <a:gsLst>
                        <a:gs pos="20000">
                          <a:srgbClr val="FF7D7D"/>
                        </a:gs>
                        <a:gs pos="50000">
                          <a:srgbClr val="FF4F4F"/>
                        </a:gs>
                        <a:gs pos="90000">
                          <a:srgbClr val="FF0000"/>
                        </a:gs>
                      </a:gsLst>
                      <a:lin ang="16200000" scaled="1"/>
                      <a:tileRect/>
                    </a:gradFill>
                  </a:tcPr>
                </a:tc>
              </a:tr>
              <a:tr h="162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S &lt; Sc</a:t>
                      </a:r>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et  </a:t>
                      </a:r>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S &gt; 1  </a:t>
                      </a:r>
                    </a:p>
                  </a:txBody>
                  <a:tcPr anchor="ctr">
                    <a:lnL w="12700" cap="flat" cmpd="sng" algn="ctr">
                      <a:solidFill>
                        <a:schemeClr val="accent1"/>
                      </a:solidFill>
                      <a:prstDash val="solid"/>
                      <a:round/>
                      <a:headEnd type="none" w="med" len="med"/>
                      <a:tailEnd type="none" w="med" len="med"/>
                    </a:lnL>
                    <a:gradFill>
                      <a:gsLst>
                        <a:gs pos="25000">
                          <a:schemeClr val="accent1">
                            <a:lumMod val="40000"/>
                            <a:lumOff val="60000"/>
                            <a:alpha val="40000"/>
                          </a:schemeClr>
                        </a:gs>
                        <a:gs pos="50000">
                          <a:schemeClr val="accent2">
                            <a:lumMod val="20000"/>
                            <a:lumOff val="80000"/>
                            <a:alpha val="80000"/>
                          </a:schemeClr>
                        </a:gs>
                        <a:gs pos="99000">
                          <a:srgbClr val="FF7D7D"/>
                        </a:gs>
                      </a:gsLst>
                      <a:lin ang="16200000" scaled="1"/>
                    </a:gradFill>
                  </a:tcPr>
                </a:tc>
                <a:tc>
                  <a:txBody>
                    <a:bodyPr/>
                    <a:lstStyle/>
                    <a:p>
                      <a:pPr algn="l"/>
                      <a:endParaRPr lang="fr-FR" sz="1100" dirty="0" smtClean="0"/>
                    </a:p>
                    <a:p>
                      <a:pPr algn="l"/>
                      <a:endParaRPr lang="fr-FR" sz="1100" dirty="0" smtClean="0"/>
                    </a:p>
                    <a:p>
                      <a:pPr algn="l"/>
                      <a:r>
                        <a:rPr lang="fr-FR" sz="1800" b="0" dirty="0" smtClean="0"/>
                        <a:t>État de </a:t>
                      </a:r>
                      <a:r>
                        <a:rPr lang="fr-FR" sz="1800" b="1" dirty="0" smtClean="0"/>
                        <a:t>Sursaturation</a:t>
                      </a:r>
                    </a:p>
                    <a:p>
                      <a:r>
                        <a:rPr lang="fr-FR" sz="1600" dirty="0" smtClean="0"/>
                        <a:t>Selon Haldane: pas de bulle</a:t>
                      </a:r>
                    </a:p>
                    <a:p>
                      <a:r>
                        <a:rPr lang="fr-FR" sz="1400" dirty="0" smtClean="0"/>
                        <a:t>Mise en évidence de microbulles par mesures Doppler</a:t>
                      </a:r>
                    </a:p>
                    <a:p>
                      <a:endParaRPr lang="fr-FR" sz="1400" dirty="0" smtClean="0"/>
                    </a:p>
                  </a:txBody>
                  <a:tcPr>
                    <a:gradFill>
                      <a:gsLst>
                        <a:gs pos="25000">
                          <a:schemeClr val="accent1">
                            <a:lumMod val="40000"/>
                            <a:lumOff val="60000"/>
                            <a:alpha val="40000"/>
                          </a:schemeClr>
                        </a:gs>
                        <a:gs pos="50000">
                          <a:schemeClr val="accent2">
                            <a:lumMod val="20000"/>
                            <a:lumOff val="80000"/>
                          </a:schemeClr>
                        </a:gs>
                        <a:gs pos="99000">
                          <a:srgbClr val="FF7D7D"/>
                        </a:gs>
                      </a:gsLst>
                      <a:lin ang="16200000" scaled="1"/>
                    </a:gradFill>
                  </a:tcPr>
                </a:tc>
                <a:tc>
                  <a:txBody>
                    <a:bodyPr/>
                    <a:lstStyle/>
                    <a:p>
                      <a:pPr algn="ctr"/>
                      <a:r>
                        <a:rPr lang="fr-FR" sz="1600" dirty="0" smtClean="0"/>
                        <a:t>Phase de remontée</a:t>
                      </a:r>
                      <a:endParaRPr lang="fr-FR" sz="1600" dirty="0"/>
                    </a:p>
                  </a:txBody>
                  <a:tcPr anchor="ctr">
                    <a:lnR w="12700" cap="flat" cmpd="sng" algn="ctr">
                      <a:solidFill>
                        <a:schemeClr val="accent1"/>
                      </a:solidFill>
                      <a:prstDash val="solid"/>
                      <a:round/>
                      <a:headEnd type="none" w="med" len="med"/>
                      <a:tailEnd type="none" w="med" len="med"/>
                    </a:lnR>
                    <a:gradFill>
                      <a:gsLst>
                        <a:gs pos="25000">
                          <a:schemeClr val="accent1">
                            <a:lumMod val="40000"/>
                            <a:lumOff val="60000"/>
                            <a:alpha val="40000"/>
                          </a:schemeClr>
                        </a:gs>
                        <a:gs pos="50000">
                          <a:schemeClr val="accent2">
                            <a:lumMod val="20000"/>
                            <a:lumOff val="80000"/>
                          </a:schemeClr>
                        </a:gs>
                        <a:gs pos="99000">
                          <a:srgbClr val="FF7D7D"/>
                        </a:gs>
                      </a:gsLst>
                      <a:lin ang="16200000" scaled="1"/>
                    </a:gradFill>
                  </a:tcPr>
                </a:tc>
              </a:tr>
              <a:tr h="576000">
                <a:tc>
                  <a:txBody>
                    <a:bodyPr/>
                    <a:lstStyle/>
                    <a:p>
                      <a:pPr algn="ctr"/>
                      <a:r>
                        <a:rPr lang="fr-FR" dirty="0" smtClean="0"/>
                        <a:t>S</a:t>
                      </a:r>
                      <a:r>
                        <a:rPr lang="fr-FR" baseline="0" dirty="0" smtClean="0"/>
                        <a:t> &lt; 1</a:t>
                      </a:r>
                      <a:endParaRPr lang="fr-FR" dirty="0"/>
                    </a:p>
                  </a:txBody>
                  <a:tcPr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gradFill>
                      <a:gsLst>
                        <a:gs pos="25000">
                          <a:schemeClr val="accent1">
                            <a:lumMod val="20000"/>
                            <a:lumOff val="80000"/>
                            <a:alpha val="40000"/>
                          </a:schemeClr>
                        </a:gs>
                        <a:gs pos="50000">
                          <a:schemeClr val="accent1">
                            <a:lumMod val="40000"/>
                            <a:lumOff val="60000"/>
                            <a:alpha val="40000"/>
                          </a:schemeClr>
                        </a:gs>
                        <a:gs pos="95000">
                          <a:schemeClr val="accent1">
                            <a:lumMod val="40000"/>
                            <a:lumOff val="60000"/>
                            <a:alpha val="40000"/>
                          </a:schemeClr>
                        </a:gs>
                      </a:gsLst>
                      <a:lin ang="16200000" scaled="1"/>
                    </a:gradFill>
                  </a:tcPr>
                </a:tc>
                <a:tc>
                  <a:txBody>
                    <a:bodyPr/>
                    <a:lstStyle/>
                    <a:p>
                      <a:endParaRPr lang="fr-FR" sz="1200" dirty="0" smtClean="0"/>
                    </a:p>
                    <a:p>
                      <a:r>
                        <a:rPr lang="fr-FR" sz="1800" b="0" kern="1200" dirty="0" smtClean="0">
                          <a:solidFill>
                            <a:schemeClr val="dk1"/>
                          </a:solidFill>
                          <a:latin typeface="+mn-lt"/>
                          <a:ea typeface="+mn-ea"/>
                          <a:cs typeface="+mn-cs"/>
                        </a:rPr>
                        <a:t>État de </a:t>
                      </a:r>
                      <a:r>
                        <a:rPr lang="fr-FR" sz="1800" b="1" kern="1200" dirty="0" smtClean="0">
                          <a:solidFill>
                            <a:schemeClr val="dk1"/>
                          </a:solidFill>
                          <a:latin typeface="+mn-lt"/>
                          <a:ea typeface="+mn-ea"/>
                          <a:cs typeface="+mn-cs"/>
                        </a:rPr>
                        <a:t>sous-saturation</a:t>
                      </a:r>
                    </a:p>
                  </a:txBody>
                  <a:tcPr>
                    <a:lnB w="12700" cap="flat" cmpd="sng" algn="ctr">
                      <a:solidFill>
                        <a:schemeClr val="accent1"/>
                      </a:solidFill>
                      <a:prstDash val="solid"/>
                      <a:round/>
                      <a:headEnd type="none" w="med" len="med"/>
                      <a:tailEnd type="none" w="med" len="med"/>
                    </a:lnB>
                    <a:gradFill>
                      <a:gsLst>
                        <a:gs pos="25000">
                          <a:schemeClr val="accent1">
                            <a:lumMod val="20000"/>
                            <a:lumOff val="80000"/>
                            <a:alpha val="40000"/>
                          </a:schemeClr>
                        </a:gs>
                        <a:gs pos="50000">
                          <a:schemeClr val="accent1">
                            <a:lumMod val="40000"/>
                            <a:lumOff val="60000"/>
                            <a:alpha val="40000"/>
                          </a:schemeClr>
                        </a:gs>
                        <a:gs pos="95000">
                          <a:schemeClr val="accent1">
                            <a:lumMod val="40000"/>
                            <a:lumOff val="60000"/>
                            <a:alpha val="40000"/>
                          </a:schemeClr>
                        </a:gs>
                      </a:gsLst>
                      <a:lin ang="16200000" scaled="1"/>
                    </a:gradFill>
                  </a:tcPr>
                </a:tc>
                <a:tc>
                  <a:txBody>
                    <a:bodyPr/>
                    <a:lstStyle/>
                    <a:p>
                      <a:pPr algn="ctr"/>
                      <a:r>
                        <a:rPr lang="fr-FR" sz="1600" dirty="0" smtClean="0"/>
                        <a:t>Phase plongée</a:t>
                      </a:r>
                      <a:endParaRPr lang="fr-FR" sz="1600" dirty="0"/>
                    </a:p>
                  </a:txBody>
                  <a:tcPr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gradFill>
                      <a:gsLst>
                        <a:gs pos="25000">
                          <a:schemeClr val="accent1">
                            <a:lumMod val="20000"/>
                            <a:lumOff val="80000"/>
                            <a:alpha val="40000"/>
                          </a:schemeClr>
                        </a:gs>
                        <a:gs pos="50000">
                          <a:schemeClr val="accent1">
                            <a:lumMod val="40000"/>
                            <a:lumOff val="60000"/>
                            <a:alpha val="40000"/>
                          </a:schemeClr>
                        </a:gs>
                        <a:gs pos="95000">
                          <a:schemeClr val="accent1">
                            <a:lumMod val="40000"/>
                            <a:lumOff val="60000"/>
                            <a:alpha val="40000"/>
                          </a:schemeClr>
                        </a:gs>
                      </a:gsLst>
                      <a:lin ang="16200000" scaled="1"/>
                    </a:gradFill>
                  </a:tcPr>
                </a:tc>
              </a:tr>
            </a:tbl>
          </a:graphicData>
        </a:graphic>
      </p:graphicFrame>
      <p:sp>
        <p:nvSpPr>
          <p:cNvPr id="36866" name="Titre 1"/>
          <p:cNvSpPr>
            <a:spLocks noGrp="1"/>
          </p:cNvSpPr>
          <p:nvPr>
            <p:ph type="title"/>
          </p:nvPr>
        </p:nvSpPr>
        <p:spPr/>
        <p:txBody>
          <a:bodyPr/>
          <a:lstStyle/>
          <a:p>
            <a:pPr eaLnBrk="1" hangingPunct="1"/>
            <a:r>
              <a:rPr lang="fr-FR" altLang="fr-FR" dirty="0" smtClean="0"/>
              <a:t>Décharge d’un compartiment</a:t>
            </a:r>
          </a:p>
        </p:txBody>
      </p:sp>
      <p:sp>
        <p:nvSpPr>
          <p:cNvPr id="36867" name="Espace réservé du contenu 2"/>
          <p:cNvSpPr>
            <a:spLocks noGrp="1"/>
          </p:cNvSpPr>
          <p:nvPr>
            <p:ph idx="1"/>
          </p:nvPr>
        </p:nvSpPr>
        <p:spPr>
          <a:xfrm>
            <a:off x="457200" y="1600200"/>
            <a:ext cx="8229600" cy="1108075"/>
          </a:xfrm>
        </p:spPr>
        <p:txBody>
          <a:bodyPr/>
          <a:lstStyle/>
          <a:p>
            <a:pPr marL="0" indent="0" eaLnBrk="1" hangingPunct="1">
              <a:buFont typeface="Arial" charset="0"/>
              <a:buNone/>
            </a:pPr>
            <a:r>
              <a:rPr lang="fr-FR" altLang="fr-FR" dirty="0" smtClean="0"/>
              <a:t>Le compartiment peut-il remonter en surface?</a:t>
            </a:r>
          </a:p>
          <a:p>
            <a:pPr marL="0" indent="0" eaLnBrk="1" hangingPunct="1">
              <a:buFont typeface="Arial" charset="0"/>
              <a:buNone/>
            </a:pPr>
            <a:r>
              <a:rPr lang="fr-FR" altLang="fr-FR" sz="1800" dirty="0" smtClean="0"/>
              <a:t>Examen du rapport de sursaturation </a:t>
            </a:r>
            <a:r>
              <a:rPr lang="fr-FR" altLang="fr-FR" sz="2000" b="1" dirty="0" smtClean="0">
                <a:solidFill>
                  <a:srgbClr val="10253F"/>
                </a:solidFill>
              </a:rPr>
              <a:t>S = TN</a:t>
            </a:r>
            <a:r>
              <a:rPr lang="fr-FR" altLang="fr-FR" sz="2000" b="1" baseline="-25000" dirty="0" smtClean="0">
                <a:solidFill>
                  <a:srgbClr val="10253F"/>
                </a:solidFill>
              </a:rPr>
              <a:t>2</a:t>
            </a:r>
            <a:r>
              <a:rPr lang="fr-FR" altLang="fr-FR" sz="2000" b="1" dirty="0" smtClean="0">
                <a:solidFill>
                  <a:srgbClr val="10253F"/>
                </a:solidFill>
              </a:rPr>
              <a:t> / Pabs</a:t>
            </a:r>
            <a:endParaRPr lang="fr-FR" altLang="fr-FR" sz="2200" dirty="0" smtClean="0"/>
          </a:p>
          <a:p>
            <a:pPr marL="0" indent="0" eaLnBrk="1" hangingPunct="1">
              <a:buFont typeface="Arial" charset="0"/>
              <a:buNone/>
            </a:pPr>
            <a:endParaRPr lang="fr-FR" altLang="fr-FR" sz="2000" dirty="0" smtClean="0"/>
          </a:p>
        </p:txBody>
      </p:sp>
      <p:sp>
        <p:nvSpPr>
          <p:cNvPr id="3" name="ZoneTexte 2"/>
          <p:cNvSpPr txBox="1"/>
          <p:nvPr/>
        </p:nvSpPr>
        <p:spPr>
          <a:xfrm>
            <a:off x="5738813" y="2492375"/>
            <a:ext cx="3225800" cy="3811588"/>
          </a:xfrm>
          <a:prstGeom prst="rect">
            <a:avLst/>
          </a:prstGeom>
          <a:noFill/>
        </p:spPr>
        <p:txBody>
          <a:bodyPr>
            <a:spAutoFit/>
          </a:bodyPr>
          <a:lstStyle/>
          <a:p>
            <a:pPr>
              <a:spcBef>
                <a:spcPct val="20000"/>
              </a:spcBef>
              <a:defRPr/>
            </a:pPr>
            <a:r>
              <a:rPr lang="fr-FR" altLang="fr-FR" sz="1400" dirty="0">
                <a:solidFill>
                  <a:prstClr val="black"/>
                </a:solidFill>
                <a:latin typeface="Calibri"/>
                <a:cs typeface="+mn-cs"/>
              </a:rPr>
              <a:t>Suite de l’exemple : </a:t>
            </a:r>
          </a:p>
          <a:p>
            <a:pPr>
              <a:spcBef>
                <a:spcPct val="20000"/>
              </a:spcBef>
              <a:defRPr/>
            </a:pPr>
            <a:r>
              <a:rPr lang="fr-FR" altLang="fr-FR" sz="1400" dirty="0">
                <a:solidFill>
                  <a:prstClr val="black"/>
                </a:solidFill>
                <a:latin typeface="Calibri"/>
                <a:cs typeface="+mn-cs"/>
              </a:rPr>
              <a:t>Après 3 périodes à 20 m, </a:t>
            </a:r>
            <a:r>
              <a:rPr lang="fr-FR" altLang="fr-FR" sz="1400" b="1" dirty="0">
                <a:solidFill>
                  <a:prstClr val="black"/>
                </a:solidFill>
                <a:latin typeface="Calibri"/>
                <a:cs typeface="+mn-cs"/>
              </a:rPr>
              <a:t>TN</a:t>
            </a:r>
            <a:r>
              <a:rPr lang="fr-FR" altLang="fr-FR" sz="1400" b="1" baseline="-25000" dirty="0">
                <a:solidFill>
                  <a:prstClr val="black"/>
                </a:solidFill>
                <a:latin typeface="Calibri"/>
                <a:cs typeface="+mn-cs"/>
              </a:rPr>
              <a:t>2</a:t>
            </a:r>
            <a:r>
              <a:rPr lang="fr-FR" altLang="fr-FR" sz="1400" b="1" dirty="0">
                <a:solidFill>
                  <a:prstClr val="black"/>
                </a:solidFill>
                <a:latin typeface="Calibri"/>
                <a:cs typeface="+mn-cs"/>
              </a:rPr>
              <a:t> = 2,2 b</a:t>
            </a:r>
          </a:p>
          <a:p>
            <a:pPr>
              <a:spcBef>
                <a:spcPct val="20000"/>
              </a:spcBef>
              <a:defRPr/>
            </a:pPr>
            <a:r>
              <a:rPr lang="fr-FR" altLang="fr-FR" sz="1400" dirty="0">
                <a:solidFill>
                  <a:prstClr val="black"/>
                </a:solidFill>
                <a:latin typeface="Calibri"/>
                <a:cs typeface="+mn-cs"/>
              </a:rPr>
              <a:t>Calcul de la sursaturation: </a:t>
            </a:r>
          </a:p>
          <a:p>
            <a:pPr>
              <a:spcBef>
                <a:spcPct val="20000"/>
              </a:spcBef>
              <a:defRPr/>
            </a:pPr>
            <a:r>
              <a:rPr lang="fr-FR" altLang="fr-FR" sz="1400" b="1" dirty="0">
                <a:solidFill>
                  <a:srgbClr val="1F497D">
                    <a:lumMod val="50000"/>
                  </a:srgbClr>
                </a:solidFill>
                <a:latin typeface="Calibri"/>
                <a:cs typeface="+mn-cs"/>
              </a:rPr>
              <a:t>S = TN</a:t>
            </a:r>
            <a:r>
              <a:rPr lang="fr-FR" altLang="fr-FR" sz="1400" b="1" baseline="-25000" dirty="0">
                <a:solidFill>
                  <a:srgbClr val="1F497D">
                    <a:lumMod val="50000"/>
                  </a:srgbClr>
                </a:solidFill>
                <a:latin typeface="Calibri"/>
                <a:cs typeface="+mn-cs"/>
              </a:rPr>
              <a:t>2</a:t>
            </a:r>
            <a:r>
              <a:rPr lang="fr-FR" altLang="fr-FR" sz="1400" b="1" dirty="0">
                <a:solidFill>
                  <a:srgbClr val="1F497D">
                    <a:lumMod val="50000"/>
                  </a:srgbClr>
                </a:solidFill>
                <a:latin typeface="Calibri"/>
                <a:cs typeface="+mn-cs"/>
              </a:rPr>
              <a:t> / Pabs = ?</a:t>
            </a:r>
          </a:p>
          <a:p>
            <a:pPr>
              <a:spcBef>
                <a:spcPct val="20000"/>
              </a:spcBef>
              <a:defRPr/>
            </a:pPr>
            <a:r>
              <a:rPr lang="fr-FR" altLang="fr-FR" sz="1400" dirty="0">
                <a:solidFill>
                  <a:prstClr val="black"/>
                </a:solidFill>
                <a:latin typeface="Calibri"/>
                <a:cs typeface="+mn-cs"/>
              </a:rPr>
              <a:t>S = 2,2 / 1 = </a:t>
            </a:r>
            <a:r>
              <a:rPr lang="fr-FR" altLang="fr-FR" sz="1400" b="1" dirty="0">
                <a:solidFill>
                  <a:srgbClr val="1F497D">
                    <a:lumMod val="50000"/>
                  </a:srgbClr>
                </a:solidFill>
                <a:latin typeface="Calibri"/>
                <a:cs typeface="+mn-cs"/>
              </a:rPr>
              <a:t>2,2 b</a:t>
            </a:r>
          </a:p>
          <a:p>
            <a:pPr>
              <a:spcBef>
                <a:spcPct val="20000"/>
              </a:spcBef>
              <a:defRPr/>
            </a:pPr>
            <a:r>
              <a:rPr lang="fr-FR" altLang="fr-FR" sz="1400" dirty="0">
                <a:solidFill>
                  <a:prstClr val="black"/>
                </a:solidFill>
                <a:latin typeface="Calibri"/>
                <a:cs typeface="+mn-cs"/>
              </a:rPr>
              <a:t>Pour pouvoir remonter en surface il faut</a:t>
            </a:r>
            <a:r>
              <a:rPr lang="fr-FR" altLang="fr-FR" sz="2200" dirty="0">
                <a:solidFill>
                  <a:prstClr val="black"/>
                </a:solidFill>
                <a:latin typeface="Calibri"/>
                <a:cs typeface="+mn-cs"/>
              </a:rPr>
              <a:t> 	</a:t>
            </a:r>
            <a:endParaRPr lang="fr-FR" altLang="fr-FR" sz="2200" b="1" dirty="0">
              <a:solidFill>
                <a:srgbClr val="1F497D">
                  <a:lumMod val="50000"/>
                </a:srgbClr>
              </a:solidFill>
              <a:latin typeface="Calibri"/>
              <a:cs typeface="+mn-cs"/>
            </a:endParaRPr>
          </a:p>
          <a:p>
            <a:pPr algn="ctr">
              <a:spcBef>
                <a:spcPct val="20000"/>
              </a:spcBef>
              <a:defRPr/>
            </a:pPr>
            <a:r>
              <a:rPr lang="fr-FR" altLang="fr-FR" sz="1400" dirty="0">
                <a:solidFill>
                  <a:prstClr val="black"/>
                </a:solidFill>
                <a:latin typeface="Calibri"/>
                <a:cs typeface="+mn-cs"/>
              </a:rPr>
              <a:t>TN2 / Pabs  = &lt;  Sc </a:t>
            </a:r>
          </a:p>
          <a:p>
            <a:pPr>
              <a:spcBef>
                <a:spcPct val="20000"/>
              </a:spcBef>
              <a:defRPr/>
            </a:pPr>
            <a:r>
              <a:rPr lang="fr-FR" altLang="fr-FR" sz="1400" dirty="0">
                <a:solidFill>
                  <a:prstClr val="black"/>
                </a:solidFill>
                <a:latin typeface="Calibri"/>
                <a:cs typeface="+mn-cs"/>
              </a:rPr>
              <a:t>Selon </a:t>
            </a:r>
            <a:r>
              <a:rPr lang="fr-FR" altLang="fr-FR" sz="1400" dirty="0">
                <a:solidFill>
                  <a:prstClr val="black"/>
                </a:solidFill>
                <a:latin typeface="Calibri"/>
                <a:cs typeface="+mn-cs"/>
                <a:hlinkClick r:id="rId5" action="ppaction://hlinksldjump"/>
              </a:rPr>
              <a:t>tableau  </a:t>
            </a:r>
            <a:r>
              <a:rPr lang="fr-FR" altLang="fr-FR" sz="1400" dirty="0">
                <a:solidFill>
                  <a:prstClr val="black"/>
                </a:solidFill>
                <a:latin typeface="Calibri"/>
                <a:cs typeface="+mn-cs"/>
              </a:rPr>
              <a:t>quels sont les compartiments qui peuvent remonter directement en surface?</a:t>
            </a:r>
          </a:p>
          <a:p>
            <a:pPr>
              <a:spcBef>
                <a:spcPct val="20000"/>
              </a:spcBef>
              <a:defRPr/>
            </a:pPr>
            <a:r>
              <a:rPr lang="fr-FR" altLang="fr-FR" sz="1400" dirty="0">
                <a:solidFill>
                  <a:prstClr val="black"/>
                </a:solidFill>
                <a:latin typeface="Calibri"/>
                <a:cs typeface="+mn-cs"/>
              </a:rPr>
              <a:t>C5, C7, C10, C15 </a:t>
            </a:r>
          </a:p>
          <a:p>
            <a:pPr>
              <a:spcBef>
                <a:spcPct val="20000"/>
              </a:spcBef>
              <a:defRPr/>
            </a:pPr>
            <a:r>
              <a:rPr lang="fr-FR" altLang="fr-FR" sz="1400" dirty="0">
                <a:solidFill>
                  <a:prstClr val="black"/>
                </a:solidFill>
                <a:latin typeface="Calibri"/>
                <a:cs typeface="+mn-cs"/>
              </a:rPr>
              <a:t>Pour les autres : Palier impératif car</a:t>
            </a:r>
          </a:p>
          <a:p>
            <a:pPr>
              <a:spcBef>
                <a:spcPct val="20000"/>
              </a:spcBef>
              <a:defRPr/>
            </a:pPr>
            <a:endParaRPr lang="fr-FR" altLang="fr-FR" sz="1400" dirty="0">
              <a:solidFill>
                <a:prstClr val="black"/>
              </a:solidFill>
              <a:latin typeface="Calibri"/>
              <a:cs typeface="+mn-cs"/>
            </a:endParaRPr>
          </a:p>
        </p:txBody>
      </p:sp>
      <p:sp>
        <p:nvSpPr>
          <p:cNvPr id="6" name="Rectangle 5"/>
          <p:cNvSpPr/>
          <p:nvPr/>
        </p:nvSpPr>
        <p:spPr>
          <a:xfrm>
            <a:off x="5738813" y="4276194"/>
            <a:ext cx="2967037" cy="46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algn="ctr">
              <a:defRPr/>
            </a:pPr>
            <a:r>
              <a:rPr lang="fr-FR" altLang="fr-FR" sz="2200" b="1" dirty="0" smtClean="0">
                <a:solidFill>
                  <a:schemeClr val="tx2">
                    <a:lumMod val="50000"/>
                  </a:schemeClr>
                </a:solidFill>
              </a:rPr>
              <a:t>S =&lt; Sc </a:t>
            </a:r>
            <a:r>
              <a:rPr lang="fr-FR" sz="2000" dirty="0" smtClean="0">
                <a:latin typeface="Wingdings" pitchFamily="2" charset="2"/>
              </a:rPr>
              <a:t>ó</a:t>
            </a:r>
            <a:r>
              <a:rPr lang="fr-FR" sz="2400" dirty="0" smtClean="0"/>
              <a:t> </a:t>
            </a:r>
            <a:r>
              <a:rPr lang="fr-FR" sz="2000" b="1" dirty="0" smtClean="0"/>
              <a:t>TN</a:t>
            </a:r>
            <a:r>
              <a:rPr lang="fr-FR" sz="2000" b="1" baseline="-25000" dirty="0" smtClean="0"/>
              <a:t>2</a:t>
            </a:r>
            <a:r>
              <a:rPr lang="fr-FR" sz="2000" b="1" dirty="0" smtClean="0"/>
              <a:t> =&lt; Sc</a:t>
            </a:r>
            <a:endParaRPr lang="fr-FR" altLang="fr-FR" sz="2200" b="1" dirty="0">
              <a:solidFill>
                <a:schemeClr val="tx2">
                  <a:lumMod val="50000"/>
                </a:schemeClr>
              </a:solidFill>
            </a:endParaRPr>
          </a:p>
        </p:txBody>
      </p:sp>
      <p:sp>
        <p:nvSpPr>
          <p:cNvPr id="7" name="Ellipse 6"/>
          <p:cNvSpPr/>
          <p:nvPr/>
        </p:nvSpPr>
        <p:spPr>
          <a:xfrm>
            <a:off x="4832021" y="2181225"/>
            <a:ext cx="615950" cy="360363"/>
          </a:xfrm>
          <a:prstGeom prst="ellipse">
            <a:avLst/>
          </a:prstGeom>
          <a:solidFill>
            <a:srgbClr val="4F81BD">
              <a:lumMod val="40000"/>
              <a:lumOff val="60000"/>
              <a:alpha val="40000"/>
            </a:srgbClr>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fr-FR" kern="0">
              <a:solidFill>
                <a:sysClr val="window" lastClr="FFFFFF"/>
              </a:solidFill>
            </a:endParaRPr>
          </a:p>
        </p:txBody>
      </p:sp>
      <p:sp>
        <p:nvSpPr>
          <p:cNvPr id="8" name="Ellipse 7"/>
          <p:cNvSpPr/>
          <p:nvPr/>
        </p:nvSpPr>
        <p:spPr>
          <a:xfrm>
            <a:off x="6718300" y="1670050"/>
            <a:ext cx="1655763" cy="493713"/>
          </a:xfrm>
          <a:prstGeom prst="ellipse">
            <a:avLst/>
          </a:prstGeom>
          <a:solidFill>
            <a:srgbClr val="4F81BD">
              <a:lumMod val="40000"/>
              <a:lumOff val="60000"/>
              <a:alpha val="40000"/>
            </a:srgbClr>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fr-FR" kern="0">
              <a:solidFill>
                <a:sysClr val="window" lastClr="FFFFFF"/>
              </a:solidFill>
            </a:endParaRPr>
          </a:p>
        </p:txBody>
      </p:sp>
      <p:cxnSp>
        <p:nvCxnSpPr>
          <p:cNvPr id="9" name="Connecteur en arc 8"/>
          <p:cNvCxnSpPr>
            <a:cxnSpLocks noChangeShapeType="1"/>
            <a:stCxn id="7" idx="6"/>
            <a:endCxn id="8" idx="3"/>
          </p:cNvCxnSpPr>
          <p:nvPr/>
        </p:nvCxnSpPr>
        <p:spPr bwMode="auto">
          <a:xfrm flipV="1">
            <a:off x="5447971" y="2091460"/>
            <a:ext cx="1512810" cy="269947"/>
          </a:xfrm>
          <a:prstGeom prst="curvedConnector2">
            <a:avLst/>
          </a:prstGeom>
          <a:noFill/>
          <a:ln w="9525" algn="ctr">
            <a:solidFill>
              <a:srgbClr val="4A7EBB"/>
            </a:solidFill>
            <a:round/>
            <a:headEnd/>
            <a:tailEnd type="triangle" w="med" len="med"/>
          </a:ln>
          <a:extLst>
            <a:ext uri="{909E8E84-426E-40DD-AFC4-6F175D3DCCD1}">
              <a14:hiddenFill xmlns="" xmlns:a14="http://schemas.microsoft.com/office/drawing/2010/main">
                <a:noFill/>
              </a14:hiddenFill>
            </a:ext>
          </a:extLst>
        </p:spPr>
      </p:cxnSp>
      <p:sp>
        <p:nvSpPr>
          <p:cNvPr id="10" name="Rectangle 9"/>
          <p:cNvSpPr/>
          <p:nvPr/>
        </p:nvSpPr>
        <p:spPr>
          <a:xfrm>
            <a:off x="5738813" y="5973763"/>
            <a:ext cx="2967037" cy="461665"/>
          </a:xfrm>
          <a:prstGeom prst="rect">
            <a:avLst/>
          </a:prstGeom>
          <a:gradFill>
            <a:gsLst>
              <a:gs pos="0">
                <a:schemeClr val="accent2">
                  <a:lumMod val="40000"/>
                  <a:lumOff val="60000"/>
                </a:schemeClr>
              </a:gs>
              <a:gs pos="50000">
                <a:schemeClr val="accent2">
                  <a:lumMod val="20000"/>
                  <a:lumOff val="80000"/>
                </a:schemeClr>
              </a:gs>
              <a:gs pos="100000">
                <a:srgbClr val="FFE5FF"/>
              </a:gs>
            </a:gsLst>
            <a:lin ang="5400000" scaled="0"/>
          </a:gradFill>
        </p:spPr>
        <p:txBody>
          <a:bodyPr>
            <a:spAutoFit/>
          </a:bodyPr>
          <a:lstStyle/>
          <a:p>
            <a:pPr algn="ctr">
              <a:defRPr/>
            </a:pPr>
            <a:r>
              <a:rPr lang="fr-FR" altLang="fr-FR" sz="2200" b="1" dirty="0">
                <a:solidFill>
                  <a:srgbClr val="C00000"/>
                </a:solidFill>
              </a:rPr>
              <a:t>S &gt; </a:t>
            </a:r>
            <a:r>
              <a:rPr lang="fr-FR" altLang="fr-FR" sz="2200" b="1" dirty="0" smtClean="0">
                <a:solidFill>
                  <a:srgbClr val="C00000"/>
                </a:solidFill>
              </a:rPr>
              <a:t>Sc </a:t>
            </a:r>
            <a:r>
              <a:rPr lang="fr-FR" sz="2000" dirty="0" smtClean="0">
                <a:solidFill>
                  <a:srgbClr val="C00000"/>
                </a:solidFill>
                <a:latin typeface="Wingdings" pitchFamily="2" charset="2"/>
              </a:rPr>
              <a:t>ó</a:t>
            </a:r>
            <a:r>
              <a:rPr lang="fr-FR" sz="2400" dirty="0" smtClean="0">
                <a:solidFill>
                  <a:srgbClr val="C00000"/>
                </a:solidFill>
              </a:rPr>
              <a:t> </a:t>
            </a:r>
            <a:r>
              <a:rPr lang="fr-FR" sz="2000" b="1" dirty="0" smtClean="0">
                <a:solidFill>
                  <a:srgbClr val="C00000"/>
                </a:solidFill>
              </a:rPr>
              <a:t>TN</a:t>
            </a:r>
            <a:r>
              <a:rPr lang="fr-FR" sz="2000" b="1" baseline="-25000" dirty="0" smtClean="0">
                <a:solidFill>
                  <a:srgbClr val="C00000"/>
                </a:solidFill>
              </a:rPr>
              <a:t>2</a:t>
            </a:r>
            <a:r>
              <a:rPr lang="fr-FR" sz="2000" b="1" dirty="0" smtClean="0">
                <a:solidFill>
                  <a:srgbClr val="C00000"/>
                </a:solidFill>
              </a:rPr>
              <a:t> &gt; Sc</a:t>
            </a:r>
            <a:endParaRPr lang="fr-FR" altLang="fr-FR" sz="2800" b="1" dirty="0" smtClean="0">
              <a:solidFill>
                <a:srgbClr val="C00000"/>
              </a:solidFill>
            </a:endParaRPr>
          </a:p>
        </p:txBody>
      </p:sp>
      <p:sp>
        <p:nvSpPr>
          <p:cNvPr id="12" name="Espace réservé de la date 11"/>
          <p:cNvSpPr>
            <a:spLocks noGrp="1"/>
          </p:cNvSpPr>
          <p:nvPr>
            <p:ph type="dt" sz="quarter" idx="10"/>
          </p:nvPr>
        </p:nvSpPr>
        <p:spPr/>
        <p:txBody>
          <a:bodyPr/>
          <a:lstStyle/>
          <a:p>
            <a:pPr>
              <a:defRPr/>
            </a:pPr>
            <a:r>
              <a:rPr lang="fr-FR" dirty="0" smtClean="0"/>
              <a:t>22/01/2022</a:t>
            </a:r>
            <a:endParaRPr lang="fr-FR" dirty="0"/>
          </a:p>
        </p:txBody>
      </p:sp>
      <p:sp>
        <p:nvSpPr>
          <p:cNvPr id="13" name="Espace réservé du numéro de diapositive 12"/>
          <p:cNvSpPr>
            <a:spLocks noGrp="1"/>
          </p:cNvSpPr>
          <p:nvPr>
            <p:ph type="sldNum" sz="quarter" idx="12"/>
          </p:nvPr>
        </p:nvSpPr>
        <p:spPr/>
        <p:txBody>
          <a:bodyPr/>
          <a:lstStyle/>
          <a:p>
            <a:pPr>
              <a:defRPr/>
            </a:pPr>
            <a:fld id="{3E0C6F83-D488-433D-B43B-F98D800473B6}" type="slidenum">
              <a:rPr lang="fr-FR"/>
              <a:pPr>
                <a:defRPr/>
              </a:pPr>
              <a:t>21</a:t>
            </a:fld>
            <a:endParaRPr lang="fr-FR" dirty="0"/>
          </a:p>
        </p:txBody>
      </p:sp>
      <p:sp>
        <p:nvSpPr>
          <p:cNvPr id="14" name="Espace réservé du pied de page 13"/>
          <p:cNvSpPr>
            <a:spLocks noGrp="1"/>
          </p:cNvSpPr>
          <p:nvPr>
            <p:ph type="ftr" sz="quarter" idx="11"/>
          </p:nvPr>
        </p:nvSpPr>
        <p:spPr/>
        <p:txBody>
          <a:bodyPr/>
          <a:lstStyle/>
          <a:p>
            <a:pPr>
              <a:defRPr/>
            </a:pPr>
            <a:r>
              <a:rPr lang="fr-FR" dirty="0" smtClean="0"/>
              <a:t>Alain BERTRAND - Formation GP Codep01</a:t>
            </a:r>
            <a:endParaRPr lang="fr-FR" dirty="0"/>
          </a:p>
        </p:txBody>
      </p:sp>
      <p:sp>
        <p:nvSpPr>
          <p:cNvPr id="2" name="ZoneTexte 1"/>
          <p:cNvSpPr txBox="1"/>
          <p:nvPr/>
        </p:nvSpPr>
        <p:spPr>
          <a:xfrm>
            <a:off x="3275856" y="5373216"/>
            <a:ext cx="1180451" cy="369332"/>
          </a:xfrm>
          <a:prstGeom prst="rect">
            <a:avLst/>
          </a:prstGeom>
          <a:noFill/>
        </p:spPr>
        <p:txBody>
          <a:bodyPr wrap="none">
            <a:spAutoFit/>
          </a:bodyPr>
          <a:lstStyle/>
          <a:p>
            <a:pPr>
              <a:defRPr/>
            </a:pPr>
            <a:r>
              <a:rPr lang="fr-FR" dirty="0" smtClean="0">
                <a:solidFill>
                  <a:schemeClr val="tx2">
                    <a:lumMod val="50000"/>
                  </a:schemeClr>
                </a:solidFill>
              </a:rPr>
              <a:t>TN</a:t>
            </a:r>
            <a:r>
              <a:rPr lang="fr-FR" baseline="-25000" dirty="0" smtClean="0">
                <a:solidFill>
                  <a:schemeClr val="tx2">
                    <a:lumMod val="50000"/>
                  </a:schemeClr>
                </a:solidFill>
              </a:rPr>
              <a:t>2</a:t>
            </a:r>
            <a:r>
              <a:rPr lang="fr-FR" dirty="0" smtClean="0">
                <a:solidFill>
                  <a:schemeClr val="tx2">
                    <a:lumMod val="50000"/>
                  </a:schemeClr>
                </a:solidFill>
              </a:rPr>
              <a:t> </a:t>
            </a:r>
            <a:r>
              <a:rPr lang="fr-FR" dirty="0">
                <a:solidFill>
                  <a:schemeClr val="tx2">
                    <a:lumMod val="50000"/>
                  </a:schemeClr>
                </a:solidFill>
              </a:rPr>
              <a:t>&lt; </a:t>
            </a:r>
            <a:r>
              <a:rPr lang="fr-FR" dirty="0" smtClean="0">
                <a:solidFill>
                  <a:schemeClr val="tx2">
                    <a:lumMod val="50000"/>
                  </a:schemeClr>
                </a:solidFill>
              </a:rPr>
              <a:t>Pabs</a:t>
            </a:r>
            <a:endParaRPr lang="fr-FR" dirty="0">
              <a:solidFill>
                <a:schemeClr val="tx2">
                  <a:lumMod val="50000"/>
                </a:schemeClr>
              </a:solidFill>
            </a:endParaRPr>
          </a:p>
        </p:txBody>
      </p:sp>
      <p:sp>
        <p:nvSpPr>
          <p:cNvPr id="17" name="ZoneTexte 16"/>
          <p:cNvSpPr txBox="1"/>
          <p:nvPr/>
        </p:nvSpPr>
        <p:spPr>
          <a:xfrm>
            <a:off x="3275856" y="3429000"/>
            <a:ext cx="1295868" cy="369332"/>
          </a:xfrm>
          <a:prstGeom prst="rect">
            <a:avLst/>
          </a:prstGeom>
          <a:noFill/>
        </p:spPr>
        <p:txBody>
          <a:bodyPr wrap="none">
            <a:spAutoFit/>
          </a:bodyPr>
          <a:lstStyle/>
          <a:p>
            <a:pPr>
              <a:defRPr/>
            </a:pPr>
            <a:r>
              <a:rPr lang="fr-FR" dirty="0" smtClean="0">
                <a:solidFill>
                  <a:schemeClr val="tx2">
                    <a:lumMod val="50000"/>
                  </a:schemeClr>
                </a:solidFill>
              </a:rPr>
              <a:t>TN</a:t>
            </a:r>
            <a:r>
              <a:rPr lang="fr-FR" baseline="-25000" dirty="0" smtClean="0">
                <a:solidFill>
                  <a:schemeClr val="tx2">
                    <a:lumMod val="50000"/>
                  </a:schemeClr>
                </a:solidFill>
              </a:rPr>
              <a:t>2</a:t>
            </a:r>
            <a:r>
              <a:rPr lang="fr-FR" dirty="0" smtClean="0">
                <a:solidFill>
                  <a:schemeClr val="tx2">
                    <a:lumMod val="50000"/>
                  </a:schemeClr>
                </a:solidFill>
              </a:rPr>
              <a:t> </a:t>
            </a:r>
            <a:r>
              <a:rPr lang="fr-FR" dirty="0">
                <a:solidFill>
                  <a:schemeClr val="tx2">
                    <a:lumMod val="50000"/>
                  </a:schemeClr>
                </a:solidFill>
              </a:rPr>
              <a:t>&gt;&gt; </a:t>
            </a:r>
            <a:r>
              <a:rPr lang="fr-FR" dirty="0" smtClean="0">
                <a:solidFill>
                  <a:schemeClr val="tx2">
                    <a:lumMod val="50000"/>
                  </a:schemeClr>
                </a:solidFill>
              </a:rPr>
              <a:t>Pabs</a:t>
            </a:r>
            <a:endParaRPr lang="fr-FR" dirty="0">
              <a:solidFill>
                <a:schemeClr val="tx2">
                  <a:lumMod val="50000"/>
                </a:schemeClr>
              </a:solidFill>
            </a:endParaRPr>
          </a:p>
        </p:txBody>
      </p:sp>
      <p:sp>
        <p:nvSpPr>
          <p:cNvPr id="18" name="ZoneTexte 17"/>
          <p:cNvSpPr txBox="1"/>
          <p:nvPr/>
        </p:nvSpPr>
        <p:spPr>
          <a:xfrm>
            <a:off x="3275856" y="3861048"/>
            <a:ext cx="1180451" cy="369332"/>
          </a:xfrm>
          <a:prstGeom prst="rect">
            <a:avLst/>
          </a:prstGeom>
          <a:noFill/>
        </p:spPr>
        <p:txBody>
          <a:bodyPr wrap="none">
            <a:spAutoFit/>
          </a:bodyPr>
          <a:lstStyle/>
          <a:p>
            <a:pPr>
              <a:defRPr/>
            </a:pPr>
            <a:r>
              <a:rPr lang="fr-FR" dirty="0" smtClean="0">
                <a:solidFill>
                  <a:schemeClr val="tx2">
                    <a:lumMod val="50000"/>
                  </a:schemeClr>
                </a:solidFill>
              </a:rPr>
              <a:t>TN</a:t>
            </a:r>
            <a:r>
              <a:rPr lang="fr-FR" baseline="-25000" dirty="0" smtClean="0">
                <a:solidFill>
                  <a:schemeClr val="tx2">
                    <a:lumMod val="50000"/>
                  </a:schemeClr>
                </a:solidFill>
              </a:rPr>
              <a:t>2</a:t>
            </a:r>
            <a:r>
              <a:rPr lang="fr-FR" dirty="0" smtClean="0">
                <a:solidFill>
                  <a:schemeClr val="tx2">
                    <a:lumMod val="50000"/>
                  </a:schemeClr>
                </a:solidFill>
              </a:rPr>
              <a:t> &gt; Pabs</a:t>
            </a:r>
            <a:endParaRPr lang="fr-FR" dirty="0">
              <a:solidFill>
                <a:schemeClr val="tx2">
                  <a:lumMod val="50000"/>
                </a:schemeClr>
              </a:solidFill>
            </a:endParaRPr>
          </a:p>
        </p:txBody>
      </p:sp>
      <p:sp>
        <p:nvSpPr>
          <p:cNvPr id="21" name="ZoneTexte 1"/>
          <p:cNvSpPr txBox="1"/>
          <p:nvPr/>
        </p:nvSpPr>
        <p:spPr>
          <a:xfrm>
            <a:off x="683568" y="3654549"/>
            <a:ext cx="2520000" cy="28020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fr-FR" sz="1200" dirty="0"/>
              <a:t>S = Sc      </a:t>
            </a:r>
            <a:r>
              <a:rPr lang="fr-FR" sz="1200" b="1" dirty="0">
                <a:solidFill>
                  <a:srgbClr val="FF0000"/>
                </a:solidFill>
              </a:rPr>
              <a:t>Sursaturation critique</a:t>
            </a:r>
          </a:p>
        </p:txBody>
      </p:sp>
      <p:sp>
        <p:nvSpPr>
          <p:cNvPr id="22" name="ZoneTexte 4"/>
          <p:cNvSpPr txBox="1"/>
          <p:nvPr/>
        </p:nvSpPr>
        <p:spPr>
          <a:xfrm>
            <a:off x="683568" y="5252672"/>
            <a:ext cx="2520000" cy="2645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Text" lastClr="000000"/>
                </a:solidFill>
                <a:effectLst/>
                <a:uLnTx/>
                <a:uFillTx/>
                <a:latin typeface="Calibri"/>
                <a:ea typeface="+mn-ea"/>
                <a:cs typeface="+mn-cs"/>
              </a:rPr>
              <a:t>S = 1     Saturation complète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childTnLst>
                                </p:cTn>
                              </p:par>
                            </p:childTnLst>
                          </p:cTn>
                        </p:par>
                        <p:par>
                          <p:cTn id="44" fill="hold" nodeType="afterGroup">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par>
                          <p:cTn id="47" fill="hold" nodeType="afterGroup">
                            <p:stCondLst>
                              <p:cond delay="0"/>
                            </p:stCondLst>
                            <p:childTnLst>
                              <p:par>
                                <p:cTn id="48" presetID="5" presetClass="entr" presetSubtype="1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checkerboard(across)">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7" grpId="0" animBg="1"/>
      <p:bldP spid="8"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5" name="Bulle ronde 24"/>
          <p:cNvSpPr/>
          <p:nvPr/>
        </p:nvSpPr>
        <p:spPr>
          <a:xfrm>
            <a:off x="152400" y="5027613"/>
            <a:ext cx="1871663" cy="1209675"/>
          </a:xfrm>
          <a:prstGeom prst="wedgeEllipseCallout">
            <a:avLst>
              <a:gd name="adj1" fmla="val 172416"/>
              <a:gd name="adj2" fmla="val -60701"/>
            </a:avLst>
          </a:prstGeom>
          <a:solidFill>
            <a:srgbClr val="F2DCDB">
              <a:alpha val="49804"/>
            </a:srgb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accent2">
                    <a:lumMod val="50000"/>
                  </a:schemeClr>
                </a:solidFill>
              </a:rPr>
              <a:t>Zone de sursaturation</a:t>
            </a:r>
          </a:p>
          <a:p>
            <a:pPr algn="ctr">
              <a:defRPr/>
            </a:pPr>
            <a:r>
              <a:rPr lang="fr-FR" sz="1600" dirty="0" smtClean="0">
                <a:solidFill>
                  <a:schemeClr val="accent2">
                    <a:lumMod val="50000"/>
                  </a:schemeClr>
                </a:solidFill>
              </a:rPr>
              <a:t>admissible = </a:t>
            </a:r>
            <a:r>
              <a:rPr lang="fr-FR" sz="1600" b="1" dirty="0" smtClean="0">
                <a:solidFill>
                  <a:schemeClr val="accent2">
                    <a:lumMod val="50000"/>
                  </a:schemeClr>
                </a:solidFill>
              </a:rPr>
              <a:t>désaturation</a:t>
            </a:r>
            <a:endParaRPr lang="fr-FR" sz="1600" b="1" dirty="0">
              <a:solidFill>
                <a:schemeClr val="accent2">
                  <a:lumMod val="50000"/>
                </a:schemeClr>
              </a:solidFill>
            </a:endParaRPr>
          </a:p>
        </p:txBody>
      </p:sp>
      <p:sp>
        <p:nvSpPr>
          <p:cNvPr id="20" name="Triangle rectangle 19"/>
          <p:cNvSpPr/>
          <p:nvPr/>
        </p:nvSpPr>
        <p:spPr bwMode="auto">
          <a:xfrm rot="16200000">
            <a:off x="3240104" y="3732827"/>
            <a:ext cx="1692000" cy="2988000"/>
          </a:xfrm>
          <a:prstGeom prst="rtTriangle">
            <a:avLst/>
          </a:prstGeom>
          <a:gradFill flip="none" rotWithShape="1">
            <a:gsLst>
              <a:gs pos="22000">
                <a:sysClr val="window" lastClr="FFFFFF">
                  <a:alpha val="50000"/>
                </a:sysClr>
              </a:gs>
              <a:gs pos="100000">
                <a:srgbClr val="A388D8">
                  <a:alpha val="50000"/>
                </a:srgbClr>
              </a:gs>
            </a:gsLst>
            <a:lin ang="18900000" scaled="1"/>
            <a:tileRect/>
          </a:gradFill>
          <a:ln w="635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fr-FR" kern="0" dirty="0">
              <a:solidFill>
                <a:sysClr val="window" lastClr="FFFFFF"/>
              </a:solidFill>
            </a:endParaRPr>
          </a:p>
        </p:txBody>
      </p:sp>
      <p:sp>
        <p:nvSpPr>
          <p:cNvPr id="21" name="Rectangle 20"/>
          <p:cNvSpPr/>
          <p:nvPr/>
        </p:nvSpPr>
        <p:spPr bwMode="auto">
          <a:xfrm>
            <a:off x="2560340" y="2634302"/>
            <a:ext cx="3038822" cy="3456000"/>
          </a:xfrm>
          <a:prstGeom prst="rect">
            <a:avLst/>
          </a:prstGeom>
          <a:gradFill flip="none" rotWithShape="1">
            <a:gsLst>
              <a:gs pos="62000">
                <a:srgbClr val="FF4F4F">
                  <a:alpha val="50000"/>
                </a:srgbClr>
              </a:gs>
              <a:gs pos="24000">
                <a:srgbClr val="FF3B3B">
                  <a:alpha val="90000"/>
                </a:srgbClr>
              </a:gs>
              <a:gs pos="98750">
                <a:sysClr val="window" lastClr="FFFFFF">
                  <a:lumMod val="100000"/>
                  <a:alpha val="50000"/>
                </a:sysClr>
              </a:gs>
              <a:gs pos="74000">
                <a:srgbClr val="BEABE3">
                  <a:alpha val="50000"/>
                </a:srgbClr>
              </a:gs>
            </a:gsLst>
            <a:lin ang="3000000" scaled="0"/>
            <a:tileRect/>
          </a:gra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fr-FR" kern="0" dirty="0" smtClean="0">
                <a:solidFill>
                  <a:sysClr val="window" lastClr="FFFFFF"/>
                </a:solidFill>
              </a:rPr>
              <a:t>&lt;</a:t>
            </a:r>
            <a:endParaRPr lang="fr-FR" kern="0" dirty="0">
              <a:solidFill>
                <a:sysClr val="window" lastClr="FFFFFF"/>
              </a:solidFill>
            </a:endParaRPr>
          </a:p>
        </p:txBody>
      </p:sp>
      <p:sp>
        <p:nvSpPr>
          <p:cNvPr id="23" name="Rectangle 22"/>
          <p:cNvSpPr/>
          <p:nvPr/>
        </p:nvSpPr>
        <p:spPr bwMode="auto">
          <a:xfrm>
            <a:off x="2630165" y="2634302"/>
            <a:ext cx="2895801" cy="3438525"/>
          </a:xfrm>
          <a:prstGeom prst="rect">
            <a:avLst/>
          </a:prstGeom>
          <a:no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fr-FR" kern="0" dirty="0">
              <a:solidFill>
                <a:sysClr val="window" lastClr="FFFFFF"/>
              </a:solidFill>
            </a:endParaRPr>
          </a:p>
        </p:txBody>
      </p:sp>
      <p:graphicFrame>
        <p:nvGraphicFramePr>
          <p:cNvPr id="19" name="Graphique 18"/>
          <p:cNvGraphicFramePr>
            <a:graphicFrameLocks/>
          </p:cNvGraphicFramePr>
          <p:nvPr>
            <p:extLst>
              <p:ext uri="{D42A27DB-BD31-4B8C-83A1-F6EECF244321}">
                <p14:modId xmlns="" xmlns:p14="http://schemas.microsoft.com/office/powerpoint/2010/main" val="828522016"/>
              </p:ext>
            </p:extLst>
          </p:nvPr>
        </p:nvGraphicFramePr>
        <p:xfrm>
          <a:off x="2217849" y="2514600"/>
          <a:ext cx="5054489" cy="3924300"/>
        </p:xfrm>
        <a:graphic>
          <a:graphicData uri="http://schemas.openxmlformats.org/drawingml/2006/chart">
            <c:chart xmlns:c="http://schemas.openxmlformats.org/drawingml/2006/chart" xmlns:r="http://schemas.openxmlformats.org/officeDocument/2006/relationships" r:id="rId5"/>
          </a:graphicData>
        </a:graphic>
      </p:graphicFrame>
      <p:sp>
        <p:nvSpPr>
          <p:cNvPr id="26" name="Bulle ronde 25"/>
          <p:cNvSpPr/>
          <p:nvPr/>
        </p:nvSpPr>
        <p:spPr>
          <a:xfrm>
            <a:off x="152400" y="3645024"/>
            <a:ext cx="2420938" cy="1209675"/>
          </a:xfrm>
          <a:prstGeom prst="wedgeEllipseCallout">
            <a:avLst>
              <a:gd name="adj1" fmla="val 123528"/>
              <a:gd name="adj2" fmla="val -32859"/>
            </a:avLst>
          </a:prstGeom>
          <a:solidFill>
            <a:srgbClr val="F3ABAB">
              <a:alpha val="49804"/>
            </a:srgb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accent2">
                    <a:lumMod val="50000"/>
                  </a:schemeClr>
                </a:solidFill>
              </a:rPr>
              <a:t>Zone de sursaturation</a:t>
            </a:r>
          </a:p>
          <a:p>
            <a:pPr algn="ctr">
              <a:defRPr/>
            </a:pPr>
            <a:r>
              <a:rPr lang="fr-FR" sz="1400" dirty="0">
                <a:solidFill>
                  <a:schemeClr val="accent2">
                    <a:lumMod val="50000"/>
                  </a:schemeClr>
                </a:solidFill>
              </a:rPr>
              <a:t>Admissible pour </a:t>
            </a:r>
            <a:r>
              <a:rPr lang="fr-FR" sz="1400" b="1" dirty="0">
                <a:solidFill>
                  <a:schemeClr val="accent2">
                    <a:lumMod val="50000"/>
                  </a:schemeClr>
                </a:solidFill>
              </a:rPr>
              <a:t>C5</a:t>
            </a:r>
          </a:p>
          <a:p>
            <a:pPr algn="ctr">
              <a:defRPr/>
            </a:pPr>
            <a:r>
              <a:rPr lang="fr-FR" sz="1400" b="1" dirty="0" smtClean="0">
                <a:solidFill>
                  <a:schemeClr val="accent2">
                    <a:lumMod val="50000"/>
                  </a:schemeClr>
                </a:solidFill>
              </a:rPr>
              <a:t>Interdite pour </a:t>
            </a:r>
            <a:r>
              <a:rPr lang="fr-FR" sz="1400" b="1" dirty="0">
                <a:solidFill>
                  <a:schemeClr val="accent2">
                    <a:lumMod val="50000"/>
                  </a:schemeClr>
                </a:solidFill>
              </a:rPr>
              <a:t>C120</a:t>
            </a:r>
          </a:p>
        </p:txBody>
      </p:sp>
      <p:sp>
        <p:nvSpPr>
          <p:cNvPr id="37891" name="Espace réservé du contenu 2"/>
          <p:cNvSpPr>
            <a:spLocks noGrp="1"/>
          </p:cNvSpPr>
          <p:nvPr>
            <p:ph idx="1"/>
          </p:nvPr>
        </p:nvSpPr>
        <p:spPr>
          <a:xfrm>
            <a:off x="457200" y="1341438"/>
            <a:ext cx="8229600" cy="1039812"/>
          </a:xfrm>
        </p:spPr>
        <p:txBody>
          <a:bodyPr/>
          <a:lstStyle/>
          <a:p>
            <a:pPr marL="0" indent="0" eaLnBrk="1" hangingPunct="1">
              <a:buFont typeface="Arial" charset="0"/>
              <a:buNone/>
            </a:pPr>
            <a:r>
              <a:rPr lang="fr-FR" altLang="fr-FR" sz="2800" dirty="0" smtClean="0"/>
              <a:t>Le compartiment peut-il remonter en surface?</a:t>
            </a:r>
          </a:p>
          <a:p>
            <a:pPr marL="0" indent="0" eaLnBrk="1" hangingPunct="1">
              <a:buNone/>
            </a:pPr>
            <a:r>
              <a:rPr lang="fr-FR" altLang="fr-FR" sz="1800" dirty="0" smtClean="0"/>
              <a:t>Examen du rapport de saturation   </a:t>
            </a:r>
            <a:r>
              <a:rPr lang="fr-FR" altLang="fr-FR" sz="2000" b="1" dirty="0" smtClean="0">
                <a:solidFill>
                  <a:srgbClr val="10253F"/>
                </a:solidFill>
              </a:rPr>
              <a:t>S = TN</a:t>
            </a:r>
            <a:r>
              <a:rPr lang="fr-FR" altLang="fr-FR" sz="2000" b="1" baseline="-25000" dirty="0" smtClean="0">
                <a:solidFill>
                  <a:srgbClr val="10253F"/>
                </a:solidFill>
              </a:rPr>
              <a:t>2</a:t>
            </a:r>
            <a:r>
              <a:rPr lang="fr-FR" altLang="fr-FR" sz="2000" b="1" dirty="0" smtClean="0">
                <a:solidFill>
                  <a:srgbClr val="10253F"/>
                </a:solidFill>
              </a:rPr>
              <a:t> / Pabs   </a:t>
            </a:r>
            <a:r>
              <a:rPr lang="fr-FR" sz="2000" dirty="0" smtClean="0">
                <a:latin typeface="Wingdings" pitchFamily="2" charset="2"/>
              </a:rPr>
              <a:t>ð</a:t>
            </a:r>
            <a:r>
              <a:rPr lang="fr-FR" altLang="fr-FR" sz="2000" b="1" dirty="0" smtClean="0">
                <a:solidFill>
                  <a:srgbClr val="10253F"/>
                </a:solidFill>
                <a:latin typeface="Wingdings" pitchFamily="2" charset="2"/>
              </a:rPr>
              <a:t>  </a:t>
            </a:r>
            <a:r>
              <a:rPr lang="fr-FR" altLang="fr-FR" sz="2000" b="1" dirty="0" smtClean="0">
                <a:solidFill>
                  <a:srgbClr val="10253F"/>
                </a:solidFill>
              </a:rPr>
              <a:t>TN</a:t>
            </a:r>
            <a:r>
              <a:rPr lang="fr-FR" altLang="fr-FR" sz="2000" b="1" baseline="-25000" dirty="0" smtClean="0">
                <a:solidFill>
                  <a:srgbClr val="10253F"/>
                </a:solidFill>
              </a:rPr>
              <a:t>2</a:t>
            </a:r>
            <a:r>
              <a:rPr lang="fr-FR" altLang="fr-FR" sz="2000" b="1" dirty="0" smtClean="0">
                <a:solidFill>
                  <a:srgbClr val="10253F"/>
                </a:solidFill>
              </a:rPr>
              <a:t> 	= S x Pabs</a:t>
            </a:r>
          </a:p>
          <a:p>
            <a:pPr marL="0" indent="0" eaLnBrk="1" hangingPunct="1">
              <a:buFont typeface="Arial" charset="0"/>
              <a:buNone/>
            </a:pPr>
            <a:r>
              <a:rPr lang="fr-FR" altLang="fr-FR" sz="2000" b="1" dirty="0" smtClean="0">
                <a:solidFill>
                  <a:srgbClr val="10253F"/>
                </a:solidFill>
              </a:rPr>
              <a:t>						</a:t>
            </a:r>
            <a:r>
              <a:rPr lang="fr-FR" altLang="fr-FR" sz="2000" b="1" dirty="0" smtClean="0">
                <a:solidFill>
                  <a:srgbClr val="C00000"/>
                </a:solidFill>
              </a:rPr>
              <a:t>TN</a:t>
            </a:r>
            <a:r>
              <a:rPr lang="fr-FR" altLang="fr-FR" sz="2000" b="1" baseline="-25000" dirty="0" smtClean="0">
                <a:solidFill>
                  <a:srgbClr val="C00000"/>
                </a:solidFill>
              </a:rPr>
              <a:t>2</a:t>
            </a:r>
            <a:r>
              <a:rPr lang="fr-FR" altLang="fr-FR" sz="2000" b="1" dirty="0" smtClean="0">
                <a:solidFill>
                  <a:srgbClr val="C00000"/>
                </a:solidFill>
              </a:rPr>
              <a:t>max 	= Sc x Pabs</a:t>
            </a:r>
            <a:endParaRPr lang="fr-FR" altLang="fr-FR" sz="2200" dirty="0" smtClean="0">
              <a:solidFill>
                <a:srgbClr val="C00000"/>
              </a:solidFill>
            </a:endParaRPr>
          </a:p>
          <a:p>
            <a:pPr marL="0" indent="0" eaLnBrk="1" hangingPunct="1">
              <a:buFont typeface="Arial" charset="0"/>
              <a:buNone/>
            </a:pPr>
            <a:r>
              <a:rPr lang="fr-FR" altLang="fr-FR" sz="2000" dirty="0" smtClean="0"/>
              <a:t>						</a:t>
            </a:r>
          </a:p>
        </p:txBody>
      </p:sp>
      <p:sp>
        <p:nvSpPr>
          <p:cNvPr id="37890" name="Titre 1"/>
          <p:cNvSpPr>
            <a:spLocks noGrp="1"/>
          </p:cNvSpPr>
          <p:nvPr>
            <p:ph type="title"/>
          </p:nvPr>
        </p:nvSpPr>
        <p:spPr/>
        <p:txBody>
          <a:bodyPr/>
          <a:lstStyle/>
          <a:p>
            <a:r>
              <a:rPr lang="fr-FR" altLang="fr-FR" dirty="0" smtClean="0">
                <a:solidFill>
                  <a:srgbClr val="000000"/>
                </a:solidFill>
              </a:rPr>
              <a:t>Décharge d’un compartiment</a:t>
            </a:r>
            <a:endParaRPr lang="fr-FR" altLang="fr-FR" dirty="0" smtClean="0"/>
          </a:p>
        </p:txBody>
      </p:sp>
      <p:sp>
        <p:nvSpPr>
          <p:cNvPr id="9" name="ZoneTexte 8"/>
          <p:cNvSpPr txBox="1"/>
          <p:nvPr/>
        </p:nvSpPr>
        <p:spPr>
          <a:xfrm>
            <a:off x="6589713" y="5878513"/>
            <a:ext cx="682625" cy="400050"/>
          </a:xfrm>
          <a:prstGeom prst="rect">
            <a:avLst/>
          </a:prstGeom>
          <a:noFill/>
        </p:spPr>
        <p:txBody>
          <a:bodyPr wrap="none">
            <a:spAutoFit/>
          </a:bodyPr>
          <a:lstStyle/>
          <a:p>
            <a:pPr>
              <a:defRPr/>
            </a:pPr>
            <a:r>
              <a:rPr lang="fr-FR" altLang="fr-FR" sz="2000" b="1" dirty="0">
                <a:solidFill>
                  <a:srgbClr val="10253F"/>
                </a:solidFill>
                <a:latin typeface="Calibri"/>
                <a:cs typeface="+mn-cs"/>
              </a:rPr>
              <a:t>Pabs</a:t>
            </a:r>
            <a:endParaRPr lang="fr-FR" dirty="0"/>
          </a:p>
        </p:txBody>
      </p:sp>
      <p:sp>
        <p:nvSpPr>
          <p:cNvPr id="11" name="ZoneTexte 10"/>
          <p:cNvSpPr txBox="1"/>
          <p:nvPr/>
        </p:nvSpPr>
        <p:spPr>
          <a:xfrm>
            <a:off x="1690688" y="2276475"/>
            <a:ext cx="566737" cy="400050"/>
          </a:xfrm>
          <a:prstGeom prst="rect">
            <a:avLst/>
          </a:prstGeom>
          <a:noFill/>
        </p:spPr>
        <p:txBody>
          <a:bodyPr wrap="none">
            <a:spAutoFit/>
          </a:bodyPr>
          <a:lstStyle/>
          <a:p>
            <a:pPr>
              <a:defRPr/>
            </a:pPr>
            <a:r>
              <a:rPr lang="fr-FR" altLang="fr-FR" sz="2000" b="1" dirty="0">
                <a:solidFill>
                  <a:srgbClr val="10253F"/>
                </a:solidFill>
                <a:latin typeface="Calibri"/>
                <a:cs typeface="+mn-cs"/>
              </a:rPr>
              <a:t>TN</a:t>
            </a:r>
            <a:r>
              <a:rPr lang="fr-FR" altLang="fr-FR" sz="2000" b="1" baseline="-25000" dirty="0">
                <a:solidFill>
                  <a:srgbClr val="10253F"/>
                </a:solidFill>
                <a:latin typeface="Calibri"/>
                <a:cs typeface="+mn-cs"/>
              </a:rPr>
              <a:t>2</a:t>
            </a:r>
            <a:endParaRPr lang="fr-FR" dirty="0"/>
          </a:p>
        </p:txBody>
      </p:sp>
      <p:sp>
        <p:nvSpPr>
          <p:cNvPr id="22" name="Triangle rectangle 21"/>
          <p:cNvSpPr/>
          <p:nvPr/>
        </p:nvSpPr>
        <p:spPr bwMode="auto">
          <a:xfrm rot="5400000">
            <a:off x="1985293" y="3241166"/>
            <a:ext cx="3390897" cy="2214562"/>
          </a:xfrm>
          <a:prstGeom prst="rtTriangle">
            <a:avLst/>
          </a:prstGeom>
          <a:gradFill>
            <a:gsLst>
              <a:gs pos="0">
                <a:srgbClr val="FF0000">
                  <a:alpha val="90000"/>
                </a:srgbClr>
              </a:gs>
              <a:gs pos="65000">
                <a:srgbClr val="FF3B3B">
                  <a:alpha val="60000"/>
                </a:srgbClr>
              </a:gs>
              <a:gs pos="100000">
                <a:srgbClr val="F67E7E">
                  <a:alpha val="55000"/>
                </a:srgbClr>
              </a:gs>
            </a:gsLst>
            <a:lin ang="18900000" scaled="1"/>
          </a:gradFill>
          <a:ln w="635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fr-FR" kern="0" dirty="0">
              <a:solidFill>
                <a:sysClr val="window" lastClr="FFFFFF"/>
              </a:solidFill>
            </a:endParaRPr>
          </a:p>
        </p:txBody>
      </p:sp>
      <p:grpSp>
        <p:nvGrpSpPr>
          <p:cNvPr id="37895" name="Groupe 1"/>
          <p:cNvGrpSpPr>
            <a:grpSpLocks/>
          </p:cNvGrpSpPr>
          <p:nvPr/>
        </p:nvGrpSpPr>
        <p:grpSpPr bwMode="auto">
          <a:xfrm>
            <a:off x="2573338" y="2471613"/>
            <a:ext cx="3902075" cy="3638550"/>
            <a:chOff x="2286000" y="2424767"/>
            <a:chExt cx="3902075" cy="3637896"/>
          </a:xfrm>
        </p:grpSpPr>
        <p:cxnSp>
          <p:nvCxnSpPr>
            <p:cNvPr id="8" name="Connecteur droit avec flèche 7"/>
            <p:cNvCxnSpPr/>
            <p:nvPr/>
          </p:nvCxnSpPr>
          <p:spPr>
            <a:xfrm>
              <a:off x="2300287" y="6062663"/>
              <a:ext cx="3887788" cy="0"/>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16200000">
              <a:off x="467846" y="4242921"/>
              <a:ext cx="3636308" cy="0"/>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37896" name="ZoneTexte 2"/>
          <p:cNvSpPr txBox="1">
            <a:spLocks noChangeArrowheads="1"/>
          </p:cNvSpPr>
          <p:nvPr/>
        </p:nvSpPr>
        <p:spPr bwMode="auto">
          <a:xfrm>
            <a:off x="2627784" y="2276912"/>
            <a:ext cx="1296000" cy="36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62500" lnSpcReduction="20000"/>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dirty="0" smtClean="0">
                <a:solidFill>
                  <a:schemeClr val="bg2">
                    <a:lumMod val="25000"/>
                  </a:schemeClr>
                </a:solidFill>
              </a:rPr>
              <a:t>Courbes </a:t>
            </a:r>
            <a:r>
              <a:rPr lang="fr-FR" altLang="fr-FR" dirty="0">
                <a:solidFill>
                  <a:schemeClr val="bg2">
                    <a:lumMod val="25000"/>
                  </a:schemeClr>
                </a:solidFill>
              </a:rPr>
              <a:t>de type</a:t>
            </a:r>
          </a:p>
          <a:p>
            <a:pPr eaLnBrk="1" hangingPunct="1"/>
            <a:r>
              <a:rPr lang="fr-FR" altLang="fr-FR" dirty="0">
                <a:solidFill>
                  <a:schemeClr val="bg2">
                    <a:lumMod val="25000"/>
                  </a:schemeClr>
                </a:solidFill>
              </a:rPr>
              <a:t>Y    =  a </a:t>
            </a:r>
            <a:r>
              <a:rPr lang="fr-FR" altLang="fr-FR" sz="1400" dirty="0">
                <a:solidFill>
                  <a:schemeClr val="bg2">
                    <a:lumMod val="25000"/>
                  </a:schemeClr>
                </a:solidFill>
              </a:rPr>
              <a:t>x</a:t>
            </a:r>
            <a:r>
              <a:rPr lang="fr-FR" altLang="fr-FR" dirty="0">
                <a:solidFill>
                  <a:schemeClr val="bg2">
                    <a:lumMod val="25000"/>
                  </a:schemeClr>
                </a:solidFill>
              </a:rPr>
              <a:t> X</a:t>
            </a:r>
          </a:p>
        </p:txBody>
      </p:sp>
      <p:sp>
        <p:nvSpPr>
          <p:cNvPr id="37897" name="ZoneTexte 3"/>
          <p:cNvSpPr txBox="1">
            <a:spLocks noChangeArrowheads="1"/>
          </p:cNvSpPr>
          <p:nvPr/>
        </p:nvSpPr>
        <p:spPr bwMode="auto">
          <a:xfrm>
            <a:off x="323850" y="2492375"/>
            <a:ext cx="201612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600" dirty="0"/>
              <a:t>Autre </a:t>
            </a:r>
          </a:p>
          <a:p>
            <a:pPr eaLnBrk="1" hangingPunct="1"/>
            <a:r>
              <a:rPr lang="fr-FR" altLang="fr-FR" sz="1600" dirty="0"/>
              <a:t>Représentation :</a:t>
            </a:r>
          </a:p>
          <a:p>
            <a:pPr eaLnBrk="1" hangingPunct="1"/>
            <a:endParaRPr lang="fr-FR" altLang="fr-FR" sz="1000" dirty="0"/>
          </a:p>
          <a:p>
            <a:pPr eaLnBrk="1" hangingPunct="1"/>
            <a:r>
              <a:rPr lang="fr-FR" altLang="fr-FR" sz="1600" b="1" dirty="0"/>
              <a:t>Graphe des pressions</a:t>
            </a:r>
          </a:p>
        </p:txBody>
      </p:sp>
      <p:sp>
        <p:nvSpPr>
          <p:cNvPr id="5" name="Bulle ronde 4"/>
          <p:cNvSpPr/>
          <p:nvPr/>
        </p:nvSpPr>
        <p:spPr>
          <a:xfrm>
            <a:off x="5940425" y="4868863"/>
            <a:ext cx="2016000" cy="1009650"/>
          </a:xfrm>
          <a:prstGeom prst="wedgeEllipseCallout">
            <a:avLst>
              <a:gd name="adj1" fmla="val -126655"/>
              <a:gd name="adj2" fmla="val 8799"/>
            </a:avLst>
          </a:prstGeom>
          <a:solidFill>
            <a:schemeClr val="accent1">
              <a:lumMod val="20000"/>
              <a:lumOff val="80000"/>
              <a:alpha val="5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accent2">
                    <a:lumMod val="50000"/>
                  </a:schemeClr>
                </a:solidFill>
              </a:rPr>
              <a:t>Zone de sous </a:t>
            </a:r>
            <a:r>
              <a:rPr lang="fr-FR" dirty="0" smtClean="0">
                <a:solidFill>
                  <a:schemeClr val="accent2">
                    <a:lumMod val="50000"/>
                  </a:schemeClr>
                </a:solidFill>
              </a:rPr>
              <a:t>saturation = Remplissage</a:t>
            </a:r>
            <a:endParaRPr lang="fr-FR" dirty="0">
              <a:solidFill>
                <a:schemeClr val="accent2">
                  <a:lumMod val="50000"/>
                </a:schemeClr>
              </a:solidFill>
            </a:endParaRPr>
          </a:p>
        </p:txBody>
      </p:sp>
      <p:sp>
        <p:nvSpPr>
          <p:cNvPr id="37901" name="ZoneTexte 1"/>
          <p:cNvSpPr txBox="1">
            <a:spLocks noChangeArrowheads="1"/>
          </p:cNvSpPr>
          <p:nvPr/>
        </p:nvSpPr>
        <p:spPr bwMode="auto">
          <a:xfrm rot="-1740000">
            <a:off x="3050049" y="5104418"/>
            <a:ext cx="24955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400" dirty="0"/>
              <a:t>Droite de saturation TN</a:t>
            </a:r>
            <a:r>
              <a:rPr lang="fr-FR" altLang="fr-FR" sz="1400" baseline="-25000" dirty="0"/>
              <a:t>2</a:t>
            </a:r>
            <a:r>
              <a:rPr lang="fr-FR" altLang="fr-FR" sz="1400" dirty="0"/>
              <a:t> = Pabs</a:t>
            </a:r>
            <a:endParaRPr lang="fr-FR" altLang="fr-FR" dirty="0"/>
          </a:p>
        </p:txBody>
      </p:sp>
      <p:sp>
        <p:nvSpPr>
          <p:cNvPr id="24" name="Bouton d'action : Suivant 23">
            <a:hlinkClick r:id="rId6" action="ppaction://hlinksldjump" highlightClick="1"/>
          </p:cNvPr>
          <p:cNvSpPr/>
          <p:nvPr/>
        </p:nvSpPr>
        <p:spPr>
          <a:xfrm>
            <a:off x="8172450" y="5805488"/>
            <a:ext cx="503238" cy="547687"/>
          </a:xfrm>
          <a:prstGeom prst="actionButtonForwardNex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 name="Espace réservé de la date 26"/>
          <p:cNvSpPr>
            <a:spLocks noGrp="1"/>
          </p:cNvSpPr>
          <p:nvPr>
            <p:ph type="dt" sz="quarter" idx="10"/>
          </p:nvPr>
        </p:nvSpPr>
        <p:spPr/>
        <p:txBody>
          <a:bodyPr/>
          <a:lstStyle/>
          <a:p>
            <a:pPr>
              <a:defRPr/>
            </a:pPr>
            <a:r>
              <a:rPr lang="fr-FR" dirty="0" smtClean="0"/>
              <a:t>22/01/2022</a:t>
            </a:r>
            <a:endParaRPr lang="fr-FR" dirty="0"/>
          </a:p>
        </p:txBody>
      </p:sp>
      <p:sp>
        <p:nvSpPr>
          <p:cNvPr id="28" name="Espace réservé du numéro de diapositive 27"/>
          <p:cNvSpPr>
            <a:spLocks noGrp="1"/>
          </p:cNvSpPr>
          <p:nvPr>
            <p:ph type="sldNum" sz="quarter" idx="12"/>
          </p:nvPr>
        </p:nvSpPr>
        <p:spPr/>
        <p:txBody>
          <a:bodyPr/>
          <a:lstStyle/>
          <a:p>
            <a:pPr>
              <a:defRPr/>
            </a:pPr>
            <a:fld id="{8EB05F85-0D71-4BF1-B53B-1D835B6F1E0B}" type="slidenum">
              <a:rPr lang="fr-FR"/>
              <a:pPr>
                <a:defRPr/>
              </a:pPr>
              <a:t>22</a:t>
            </a:fld>
            <a:endParaRPr lang="fr-FR" dirty="0"/>
          </a:p>
        </p:txBody>
      </p:sp>
      <p:sp>
        <p:nvSpPr>
          <p:cNvPr id="29" name="Espace réservé du pied de page 28"/>
          <p:cNvSpPr>
            <a:spLocks noGrp="1"/>
          </p:cNvSpPr>
          <p:nvPr>
            <p:ph type="ftr" sz="quarter" idx="11"/>
          </p:nvPr>
        </p:nvSpPr>
        <p:spPr/>
        <p:txBody>
          <a:bodyPr/>
          <a:lstStyle/>
          <a:p>
            <a:pPr>
              <a:defRPr/>
            </a:pPr>
            <a:r>
              <a:rPr lang="fr-FR" dirty="0" smtClean="0"/>
              <a:t>Alain BERTRAND - Formation GP Codep01</a:t>
            </a:r>
            <a:endParaRPr lang="fr-FR" dirty="0"/>
          </a:p>
        </p:txBody>
      </p:sp>
      <p:sp>
        <p:nvSpPr>
          <p:cNvPr id="3" name="Rectangle 2"/>
          <p:cNvSpPr/>
          <p:nvPr/>
        </p:nvSpPr>
        <p:spPr>
          <a:xfrm>
            <a:off x="7596336" y="3800105"/>
            <a:ext cx="944874" cy="369332"/>
          </a:xfrm>
          <a:prstGeom prst="rect">
            <a:avLst/>
          </a:prstGeom>
        </p:spPr>
        <p:txBody>
          <a:bodyPr wrap="none">
            <a:spAutoFit/>
          </a:bodyPr>
          <a:lstStyle/>
          <a:p>
            <a:r>
              <a:rPr lang="fr-FR" altLang="fr-FR" dirty="0">
                <a:solidFill>
                  <a:prstClr val="black"/>
                </a:solidFill>
                <a:latin typeface="Calibri"/>
                <a:hlinkClick r:id="rId7" action="ppaction://hlinksldjump"/>
              </a:rPr>
              <a:t>tableau </a:t>
            </a:r>
            <a:endParaRPr lang="fr-FR" dirty="0"/>
          </a:p>
        </p:txBody>
      </p:sp>
      <p:sp>
        <p:nvSpPr>
          <p:cNvPr id="31" name="ZoneTexte 1"/>
          <p:cNvSpPr txBox="1">
            <a:spLocks noChangeArrowheads="1"/>
          </p:cNvSpPr>
          <p:nvPr/>
        </p:nvSpPr>
        <p:spPr bwMode="auto">
          <a:xfrm rot="-2520000">
            <a:off x="2907009" y="4253515"/>
            <a:ext cx="288688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400" dirty="0"/>
              <a:t>Droite de </a:t>
            </a:r>
            <a:r>
              <a:rPr lang="fr-FR" altLang="fr-FR" sz="1400" dirty="0" smtClean="0"/>
              <a:t>sursaturation critique C120</a:t>
            </a:r>
            <a:endParaRPr lang="fr-FR" altLang="fr-FR" dirty="0"/>
          </a:p>
        </p:txBody>
      </p:sp>
      <p:sp>
        <p:nvSpPr>
          <p:cNvPr id="35" name="Rectangle à coins arrondis 34"/>
          <p:cNvSpPr/>
          <p:nvPr/>
        </p:nvSpPr>
        <p:spPr>
          <a:xfrm>
            <a:off x="6012160" y="2780928"/>
            <a:ext cx="2448272" cy="864096"/>
          </a:xfrm>
          <a:prstGeom prst="wedgeRoundRectCallout">
            <a:avLst>
              <a:gd name="adj1" fmla="val -28640"/>
              <a:gd name="adj2" fmla="val -74826"/>
              <a:gd name="adj3" fmla="val 16667"/>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fr-FR" dirty="0" smtClean="0">
                <a:solidFill>
                  <a:srgbClr val="C00000"/>
                </a:solidFill>
              </a:rPr>
              <a:t>limite de sursaturation tolérée </a:t>
            </a:r>
            <a:r>
              <a:rPr lang="fr-FR" dirty="0" smtClean="0">
                <a:solidFill>
                  <a:srgbClr val="C00000"/>
                </a:solidFill>
                <a:latin typeface="Wingdings" pitchFamily="2" charset="2"/>
              </a:rPr>
              <a:t>ó</a:t>
            </a:r>
            <a:r>
              <a:rPr lang="fr-FR" dirty="0" smtClean="0">
                <a:solidFill>
                  <a:srgbClr val="C00000"/>
                </a:solidFill>
              </a:rPr>
              <a:t> </a:t>
            </a:r>
            <a:r>
              <a:rPr lang="fr-FR" b="1" dirty="0" smtClean="0">
                <a:solidFill>
                  <a:srgbClr val="C00000"/>
                </a:solidFill>
              </a:rPr>
              <a:t>M-Value</a:t>
            </a:r>
            <a:r>
              <a:rPr lang="fr-FR" dirty="0" smtClean="0">
                <a:solidFill>
                  <a:srgbClr val="C00000"/>
                </a:solidFill>
              </a:rPr>
              <a:t> </a:t>
            </a:r>
            <a:endParaRPr lang="fr-FR" dirty="0">
              <a:solidFill>
                <a:srgbClr val="C00000"/>
              </a:solidFill>
            </a:endParaRPr>
          </a:p>
        </p:txBody>
      </p:sp>
      <p:pic>
        <p:nvPicPr>
          <p:cNvPr id="1031" name="Picture 7" descr="C:\Users\chant\AppData\Local\Microsoft\Windows\INetCache\IE\TCEG0QKR\160px-France_road_sign_B1.svg[1].png"/>
          <p:cNvPicPr>
            <a:picLocks noChangeAspect="1" noChangeArrowheads="1"/>
          </p:cNvPicPr>
          <p:nvPr/>
        </p:nvPicPr>
        <p:blipFill>
          <a:blip r:embed="rId8" cstate="print"/>
          <a:srcRect/>
          <a:stretch>
            <a:fillRect/>
          </a:stretch>
        </p:blipFill>
        <p:spPr bwMode="auto">
          <a:xfrm>
            <a:off x="3131840" y="2780928"/>
            <a:ext cx="792000" cy="792000"/>
          </a:xfrm>
          <a:prstGeom prst="rect">
            <a:avLst/>
          </a:prstGeom>
          <a:noFill/>
        </p:spPr>
      </p:pic>
      <p:sp>
        <p:nvSpPr>
          <p:cNvPr id="30" name="ZoneTexte 1"/>
          <p:cNvSpPr txBox="1">
            <a:spLocks noChangeArrowheads="1"/>
          </p:cNvSpPr>
          <p:nvPr/>
        </p:nvSpPr>
        <p:spPr bwMode="auto">
          <a:xfrm rot="-3420000">
            <a:off x="2501207" y="3777170"/>
            <a:ext cx="27041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400" dirty="0"/>
              <a:t>Droite de </a:t>
            </a:r>
            <a:r>
              <a:rPr lang="fr-FR" altLang="fr-FR" sz="1400" dirty="0" smtClean="0"/>
              <a:t>sursaturation critique C5</a:t>
            </a:r>
            <a:endParaRPr lang="fr-FR" altLang="fr-FR" dirty="0"/>
          </a:p>
        </p:txBody>
      </p:sp>
      <p:grpSp>
        <p:nvGrpSpPr>
          <p:cNvPr id="38" name="Groupe 37"/>
          <p:cNvGrpSpPr/>
          <p:nvPr/>
        </p:nvGrpSpPr>
        <p:grpSpPr>
          <a:xfrm>
            <a:off x="1713384" y="2637128"/>
            <a:ext cx="1346448" cy="4088836"/>
            <a:chOff x="1713384" y="2637128"/>
            <a:chExt cx="1346448" cy="4088836"/>
          </a:xfrm>
        </p:grpSpPr>
        <p:sp>
          <p:nvSpPr>
            <p:cNvPr id="36" name="Légende encadrée 2 35"/>
            <p:cNvSpPr/>
            <p:nvPr/>
          </p:nvSpPr>
          <p:spPr>
            <a:xfrm>
              <a:off x="1713384" y="6381328"/>
              <a:ext cx="1130424" cy="344636"/>
            </a:xfrm>
            <a:prstGeom prst="borderCallout2">
              <a:avLst>
                <a:gd name="adj1" fmla="val 42511"/>
                <a:gd name="adj2" fmla="val 103947"/>
                <a:gd name="adj3" fmla="val 30631"/>
                <a:gd name="adj4" fmla="val 113723"/>
                <a:gd name="adj5" fmla="val -10262"/>
                <a:gd name="adj6" fmla="val 116320"/>
              </a:avLst>
            </a:prstGeom>
            <a:solidFill>
              <a:schemeClr val="accent5">
                <a:lumMod val="40000"/>
                <a:lumOff val="60000"/>
              </a:schemeClr>
            </a:solidFill>
            <a:ln w="19050">
              <a:solidFill>
                <a:schemeClr val="tx1">
                  <a:lumMod val="75000"/>
                  <a:lumOff val="2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prstClr val="black"/>
                  </a:solidFill>
                </a:rPr>
                <a:t>Surface</a:t>
              </a:r>
            </a:p>
          </p:txBody>
        </p:sp>
        <p:cxnSp>
          <p:nvCxnSpPr>
            <p:cNvPr id="33" name="Connecteur droit 32"/>
            <p:cNvCxnSpPr/>
            <p:nvPr/>
          </p:nvCxnSpPr>
          <p:spPr>
            <a:xfrm rot="10800000">
              <a:off x="3059832" y="2637128"/>
              <a:ext cx="0" cy="360000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rot="10800000">
              <a:off x="2584351" y="2639846"/>
              <a:ext cx="468000" cy="3456000"/>
            </a:xfrm>
            <a:prstGeom prst="rect">
              <a:avLst/>
            </a:prstGeom>
            <a:solidFill>
              <a:schemeClr val="accent1">
                <a:lumMod val="20000"/>
                <a:lumOff val="80000"/>
                <a:alpha val="3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89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90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par>
                          <p:cTn id="49" fill="hold">
                            <p:stCondLst>
                              <p:cond delay="0"/>
                            </p:stCondLst>
                            <p:childTnLst>
                              <p:par>
                                <p:cTn id="50" presetID="5" presetClass="entr" presetSubtype="1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checkerboard(across)">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0" grpId="0" animBg="1"/>
      <p:bldP spid="21" grpId="0" animBg="1"/>
      <p:bldP spid="23" grpId="0"/>
      <p:bldGraphic spid="19" grpId="0">
        <p:bldAsOne/>
      </p:bldGraphic>
      <p:bldP spid="26" grpId="0" animBg="1"/>
      <p:bldP spid="22" grpId="0" animBg="1"/>
      <p:bldP spid="37896" grpId="0"/>
      <p:bldP spid="5" grpId="0" animBg="1"/>
      <p:bldP spid="37901" grpId="0"/>
      <p:bldP spid="24" grpId="0" animBg="1"/>
      <p:bldP spid="31" grpId="0"/>
      <p:bldP spid="35"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33" name="Picture 9"/>
          <p:cNvPicPr preferRelativeResize="0">
            <a:picLocks noChangeArrowheads="1"/>
          </p:cNvPicPr>
          <p:nvPr/>
        </p:nvPicPr>
        <p:blipFill>
          <a:blip r:embed="rId4" cstate="print"/>
          <a:srcRect/>
          <a:stretch>
            <a:fillRect/>
          </a:stretch>
        </p:blipFill>
        <p:spPr bwMode="auto">
          <a:xfrm>
            <a:off x="457200" y="1552600"/>
            <a:ext cx="8229600" cy="2811600"/>
          </a:xfrm>
          <a:prstGeom prst="rect">
            <a:avLst/>
          </a:prstGeom>
          <a:noFill/>
          <a:ln w="1">
            <a:noFill/>
            <a:miter lim="800000"/>
            <a:headEnd/>
            <a:tailEnd type="none" w="med" len="med"/>
          </a:ln>
          <a:effectLst/>
        </p:spPr>
      </p:pic>
      <p:sp>
        <p:nvSpPr>
          <p:cNvPr id="38914" name="Titre 1"/>
          <p:cNvSpPr>
            <a:spLocks noGrp="1"/>
          </p:cNvSpPr>
          <p:nvPr>
            <p:ph type="title"/>
          </p:nvPr>
        </p:nvSpPr>
        <p:spPr/>
        <p:txBody>
          <a:bodyPr/>
          <a:lstStyle/>
          <a:p>
            <a:r>
              <a:rPr lang="fr-FR" altLang="fr-FR" dirty="0" smtClean="0">
                <a:solidFill>
                  <a:srgbClr val="000000"/>
                </a:solidFill>
              </a:rPr>
              <a:t>Décharge d’un compartiment</a:t>
            </a:r>
            <a:br>
              <a:rPr lang="fr-FR" altLang="fr-FR" dirty="0" smtClean="0">
                <a:solidFill>
                  <a:srgbClr val="000000"/>
                </a:solidFill>
              </a:rPr>
            </a:br>
            <a:r>
              <a:rPr lang="fr-FR" altLang="fr-FR" sz="3200" dirty="0" smtClean="0">
                <a:solidFill>
                  <a:srgbClr val="000000"/>
                </a:solidFill>
              </a:rPr>
              <a:t>loi de désaturation </a:t>
            </a:r>
            <a:r>
              <a:rPr lang="fr-FR" altLang="fr-FR" sz="2400" dirty="0" smtClean="0">
                <a:solidFill>
                  <a:srgbClr val="000000"/>
                </a:solidFill>
              </a:rPr>
              <a:t>(</a:t>
            </a:r>
            <a:r>
              <a:rPr lang="fr-FR" sz="2400" dirty="0" smtClean="0"/>
              <a:t>TN</a:t>
            </a:r>
            <a:r>
              <a:rPr lang="fr-FR" sz="2400" baseline="-25000" dirty="0" smtClean="0"/>
              <a:t>2</a:t>
            </a:r>
            <a:r>
              <a:rPr lang="fr-FR" sz="2400" dirty="0" smtClean="0"/>
              <a:t> =&lt; Sc)</a:t>
            </a:r>
            <a:endParaRPr lang="fr-FR" altLang="fr-FR" sz="3200" dirty="0" smtClean="0"/>
          </a:p>
        </p:txBody>
      </p:sp>
      <p:sp>
        <p:nvSpPr>
          <p:cNvPr id="5" name="Line 20"/>
          <p:cNvSpPr>
            <a:spLocks noChangeShapeType="1"/>
          </p:cNvSpPr>
          <p:nvPr/>
        </p:nvSpPr>
        <p:spPr bwMode="auto">
          <a:xfrm>
            <a:off x="179388" y="4105275"/>
            <a:ext cx="604837" cy="0"/>
          </a:xfrm>
          <a:prstGeom prst="line">
            <a:avLst/>
          </a:prstGeom>
          <a:noFill/>
          <a:ln w="19050">
            <a:solidFill>
              <a:srgbClr val="3366FF"/>
            </a:solidFill>
            <a:round/>
            <a:headEnd/>
            <a:tailEnd/>
          </a:ln>
          <a:extLst>
            <a:ext uri="{909E8E84-426E-40DD-AFC4-6F175D3DCCD1}">
              <a14:hiddenFill xmlns="" xmlns:a14="http://schemas.microsoft.com/office/drawing/2010/main">
                <a:noFill/>
              </a14:hiddenFill>
            </a:ext>
          </a:extLst>
        </p:spPr>
        <p:txBody>
          <a:bodyPr/>
          <a:lstStyle/>
          <a:p>
            <a:endParaRPr lang="fr-FR" dirty="0"/>
          </a:p>
        </p:txBody>
      </p:sp>
      <p:sp>
        <p:nvSpPr>
          <p:cNvPr id="6" name="Line 21"/>
          <p:cNvSpPr>
            <a:spLocks noChangeShapeType="1"/>
          </p:cNvSpPr>
          <p:nvPr/>
        </p:nvSpPr>
        <p:spPr bwMode="auto">
          <a:xfrm>
            <a:off x="788988" y="1712913"/>
            <a:ext cx="0" cy="2405062"/>
          </a:xfrm>
          <a:prstGeom prst="line">
            <a:avLst/>
          </a:prstGeom>
          <a:noFill/>
          <a:ln w="19050">
            <a:solidFill>
              <a:srgbClr val="3366FF"/>
            </a:solidFill>
            <a:round/>
            <a:headEnd/>
            <a:tailEnd/>
          </a:ln>
          <a:extLst/>
        </p:spPr>
        <p:txBody>
          <a:bodyPr/>
          <a:lstStyle/>
          <a:p>
            <a:pPr fontAlgn="auto">
              <a:spcBef>
                <a:spcPts val="0"/>
              </a:spcBef>
              <a:spcAft>
                <a:spcPts val="0"/>
              </a:spcAft>
              <a:defRPr/>
            </a:pPr>
            <a:endParaRPr lang="fr-FR" kern="0" dirty="0">
              <a:solidFill>
                <a:srgbClr val="000000"/>
              </a:solidFill>
            </a:endParaRPr>
          </a:p>
        </p:txBody>
      </p:sp>
      <p:sp>
        <p:nvSpPr>
          <p:cNvPr id="7" name="Line 21"/>
          <p:cNvSpPr>
            <a:spLocks noChangeShapeType="1"/>
          </p:cNvSpPr>
          <p:nvPr/>
        </p:nvSpPr>
        <p:spPr bwMode="auto">
          <a:xfrm>
            <a:off x="2843213" y="1716088"/>
            <a:ext cx="0" cy="2405062"/>
          </a:xfrm>
          <a:prstGeom prst="line">
            <a:avLst/>
          </a:prstGeom>
          <a:noFill/>
          <a:ln w="19050">
            <a:solidFill>
              <a:srgbClr val="3366FF"/>
            </a:solidFill>
            <a:round/>
            <a:headEnd/>
            <a:tailEnd/>
          </a:ln>
          <a:extLst/>
        </p:spPr>
        <p:txBody>
          <a:bodyPr/>
          <a:lstStyle/>
          <a:p>
            <a:pPr fontAlgn="auto">
              <a:spcBef>
                <a:spcPts val="0"/>
              </a:spcBef>
              <a:spcAft>
                <a:spcPts val="0"/>
              </a:spcAft>
              <a:defRPr/>
            </a:pPr>
            <a:endParaRPr lang="fr-FR" kern="0" dirty="0">
              <a:solidFill>
                <a:srgbClr val="000000"/>
              </a:solidFill>
            </a:endParaRPr>
          </a:p>
        </p:txBody>
      </p:sp>
      <p:sp>
        <p:nvSpPr>
          <p:cNvPr id="8" name="Line 20"/>
          <p:cNvSpPr>
            <a:spLocks noChangeShapeType="1"/>
          </p:cNvSpPr>
          <p:nvPr/>
        </p:nvSpPr>
        <p:spPr bwMode="auto">
          <a:xfrm>
            <a:off x="779463" y="1712913"/>
            <a:ext cx="2074862" cy="0"/>
          </a:xfrm>
          <a:prstGeom prst="line">
            <a:avLst/>
          </a:prstGeom>
          <a:noFill/>
          <a:ln w="19050">
            <a:solidFill>
              <a:srgbClr val="3366FF"/>
            </a:solidFill>
            <a:round/>
            <a:headEnd/>
            <a:tailEnd/>
          </a:ln>
          <a:extLst>
            <a:ext uri="{909E8E84-426E-40DD-AFC4-6F175D3DCCD1}">
              <a14:hiddenFill xmlns="" xmlns:a14="http://schemas.microsoft.com/office/drawing/2010/main">
                <a:noFill/>
              </a14:hiddenFill>
            </a:ext>
          </a:extLst>
        </p:spPr>
        <p:txBody>
          <a:bodyPr/>
          <a:lstStyle/>
          <a:p>
            <a:endParaRPr lang="fr-FR" dirty="0"/>
          </a:p>
        </p:txBody>
      </p:sp>
      <p:sp>
        <p:nvSpPr>
          <p:cNvPr id="9" name="Line 20"/>
          <p:cNvSpPr>
            <a:spLocks noChangeShapeType="1"/>
          </p:cNvSpPr>
          <p:nvPr/>
        </p:nvSpPr>
        <p:spPr bwMode="auto">
          <a:xfrm>
            <a:off x="2852738" y="4114800"/>
            <a:ext cx="5473700" cy="0"/>
          </a:xfrm>
          <a:prstGeom prst="line">
            <a:avLst/>
          </a:prstGeom>
          <a:noFill/>
          <a:ln w="19050">
            <a:solidFill>
              <a:srgbClr val="3366FF"/>
            </a:solidFill>
            <a:round/>
            <a:headEnd/>
            <a:tailEnd/>
          </a:ln>
          <a:extLst>
            <a:ext uri="{909E8E84-426E-40DD-AFC4-6F175D3DCCD1}">
              <a14:hiddenFill xmlns="" xmlns:a14="http://schemas.microsoft.com/office/drawing/2010/main">
                <a:noFill/>
              </a14:hiddenFill>
            </a:ext>
          </a:extLst>
        </p:spPr>
        <p:txBody>
          <a:bodyPr/>
          <a:lstStyle/>
          <a:p>
            <a:endParaRPr lang="fr-FR" dirty="0"/>
          </a:p>
        </p:txBody>
      </p:sp>
      <p:sp>
        <p:nvSpPr>
          <p:cNvPr id="10" name="Multiplier 9"/>
          <p:cNvSpPr/>
          <p:nvPr/>
        </p:nvSpPr>
        <p:spPr>
          <a:xfrm>
            <a:off x="3411538" y="2987675"/>
            <a:ext cx="265112" cy="187325"/>
          </a:xfrm>
          <a:prstGeom prst="mathMultiply">
            <a:avLst/>
          </a:prstGeom>
          <a:solidFill>
            <a:srgbClr val="BBE0E3"/>
          </a:solidFill>
          <a:ln w="25400" cap="flat" cmpd="sng" algn="ctr">
            <a:solidFill>
              <a:srgbClr val="BBE0E3">
                <a:shade val="50000"/>
              </a:srgbClr>
            </a:solidFill>
            <a:prstDash val="solid"/>
          </a:ln>
          <a:effectLst/>
        </p:spPr>
        <p:txBody>
          <a:bodyPr anchor="ctr"/>
          <a:lstStyle/>
          <a:p>
            <a:pPr algn="ctr" fontAlgn="auto">
              <a:spcBef>
                <a:spcPts val="0"/>
              </a:spcBef>
              <a:spcAft>
                <a:spcPts val="0"/>
              </a:spcAft>
              <a:defRPr/>
            </a:pPr>
            <a:endParaRPr lang="fr-FR" kern="0" dirty="0">
              <a:solidFill>
                <a:srgbClr val="FFFFFF"/>
              </a:solidFill>
              <a:latin typeface="Arial"/>
              <a:cs typeface="Arial"/>
            </a:endParaRPr>
          </a:p>
        </p:txBody>
      </p:sp>
      <p:sp>
        <p:nvSpPr>
          <p:cNvPr id="12" name="Multiplier 11"/>
          <p:cNvSpPr/>
          <p:nvPr/>
        </p:nvSpPr>
        <p:spPr>
          <a:xfrm>
            <a:off x="4095750" y="3482975"/>
            <a:ext cx="265113" cy="187325"/>
          </a:xfrm>
          <a:prstGeom prst="mathMultiply">
            <a:avLst/>
          </a:prstGeom>
          <a:solidFill>
            <a:srgbClr val="BBE0E3"/>
          </a:solidFill>
          <a:ln w="25400" cap="flat" cmpd="sng" algn="ctr">
            <a:solidFill>
              <a:srgbClr val="BBE0E3">
                <a:shade val="50000"/>
              </a:srgbClr>
            </a:solidFill>
            <a:prstDash val="solid"/>
          </a:ln>
          <a:effectLst/>
        </p:spPr>
        <p:txBody>
          <a:bodyPr anchor="ctr"/>
          <a:lstStyle/>
          <a:p>
            <a:pPr algn="ctr" fontAlgn="auto">
              <a:spcBef>
                <a:spcPts val="0"/>
              </a:spcBef>
              <a:spcAft>
                <a:spcPts val="0"/>
              </a:spcAft>
              <a:defRPr/>
            </a:pPr>
            <a:endParaRPr lang="fr-FR" kern="0" dirty="0">
              <a:solidFill>
                <a:srgbClr val="FFFFFF"/>
              </a:solidFill>
              <a:latin typeface="Arial"/>
              <a:cs typeface="Arial"/>
            </a:endParaRPr>
          </a:p>
        </p:txBody>
      </p:sp>
      <p:sp>
        <p:nvSpPr>
          <p:cNvPr id="13" name="Multiplier 12"/>
          <p:cNvSpPr/>
          <p:nvPr/>
        </p:nvSpPr>
        <p:spPr>
          <a:xfrm>
            <a:off x="4783138" y="3752850"/>
            <a:ext cx="265112" cy="187325"/>
          </a:xfrm>
          <a:prstGeom prst="mathMultiply">
            <a:avLst/>
          </a:prstGeom>
          <a:solidFill>
            <a:srgbClr val="BBE0E3"/>
          </a:solidFill>
          <a:ln w="25400" cap="flat" cmpd="sng" algn="ctr">
            <a:solidFill>
              <a:srgbClr val="BBE0E3">
                <a:shade val="50000"/>
              </a:srgbClr>
            </a:solidFill>
            <a:prstDash val="solid"/>
          </a:ln>
          <a:effectLst/>
        </p:spPr>
        <p:txBody>
          <a:bodyPr anchor="ctr"/>
          <a:lstStyle/>
          <a:p>
            <a:pPr algn="ctr" fontAlgn="auto">
              <a:spcBef>
                <a:spcPts val="0"/>
              </a:spcBef>
              <a:spcAft>
                <a:spcPts val="0"/>
              </a:spcAft>
              <a:defRPr/>
            </a:pPr>
            <a:endParaRPr lang="fr-FR" kern="0" dirty="0">
              <a:solidFill>
                <a:srgbClr val="FFFFFF"/>
              </a:solidFill>
              <a:latin typeface="Arial"/>
              <a:cs typeface="Arial"/>
            </a:endParaRPr>
          </a:p>
        </p:txBody>
      </p:sp>
      <p:sp>
        <p:nvSpPr>
          <p:cNvPr id="4" name="ZoneTexte 3"/>
          <p:cNvSpPr txBox="1"/>
          <p:nvPr/>
        </p:nvSpPr>
        <p:spPr>
          <a:xfrm>
            <a:off x="482600" y="4821238"/>
            <a:ext cx="4300538" cy="1495425"/>
          </a:xfrm>
          <a:prstGeom prst="rect">
            <a:avLst/>
          </a:prstGeom>
          <a:noFill/>
        </p:spPr>
        <p:txBody>
          <a:bodyPr>
            <a:spAutoFit/>
          </a:bodyPr>
          <a:lstStyle/>
          <a:p>
            <a:pPr>
              <a:spcBef>
                <a:spcPct val="20000"/>
              </a:spcBef>
              <a:defRPr/>
            </a:pPr>
            <a:r>
              <a:rPr lang="fr-FR" altLang="fr-FR" sz="1500" b="1" dirty="0">
                <a:solidFill>
                  <a:prstClr val="black"/>
                </a:solidFill>
                <a:latin typeface="Calibri"/>
                <a:cs typeface="+mn-cs"/>
              </a:rPr>
              <a:t>Exemple suite : calculer la TN</a:t>
            </a:r>
            <a:r>
              <a:rPr lang="fr-FR" altLang="fr-FR" sz="1500" b="1" baseline="-25000" dirty="0">
                <a:solidFill>
                  <a:prstClr val="black"/>
                </a:solidFill>
                <a:latin typeface="Calibri"/>
                <a:cs typeface="+mn-cs"/>
              </a:rPr>
              <a:t>2</a:t>
            </a:r>
            <a:r>
              <a:rPr lang="fr-FR" altLang="fr-FR" sz="1500" b="1" dirty="0">
                <a:solidFill>
                  <a:prstClr val="black"/>
                </a:solidFill>
                <a:latin typeface="Calibri"/>
                <a:cs typeface="+mn-cs"/>
              </a:rPr>
              <a:t> résiduelle d’un compartiment 3 périodes après sa remontée</a:t>
            </a:r>
          </a:p>
          <a:p>
            <a:pPr>
              <a:spcBef>
                <a:spcPct val="20000"/>
              </a:spcBef>
              <a:defRPr/>
            </a:pPr>
            <a:r>
              <a:rPr lang="fr-FR" altLang="fr-FR" sz="1200" dirty="0">
                <a:solidFill>
                  <a:prstClr val="black"/>
                </a:solidFill>
                <a:latin typeface="Calibri"/>
                <a:cs typeface="+mn-cs"/>
              </a:rPr>
              <a:t>PpN</a:t>
            </a:r>
            <a:r>
              <a:rPr lang="fr-FR" altLang="fr-FR" sz="1200" baseline="-25000" dirty="0">
                <a:solidFill>
                  <a:prstClr val="black"/>
                </a:solidFill>
                <a:latin typeface="Calibri"/>
                <a:cs typeface="+mn-cs"/>
              </a:rPr>
              <a:t>2</a:t>
            </a:r>
            <a:r>
              <a:rPr lang="fr-FR" altLang="fr-FR" sz="1200" dirty="0">
                <a:solidFill>
                  <a:prstClr val="black"/>
                </a:solidFill>
                <a:latin typeface="Calibri"/>
                <a:cs typeface="+mn-cs"/>
              </a:rPr>
              <a:t> inspirée (en surface) = 	1 x 0,8 = 	</a:t>
            </a:r>
            <a:r>
              <a:rPr lang="fr-FR" altLang="fr-FR" sz="1200" dirty="0">
                <a:solidFill>
                  <a:prstClr val="black"/>
                </a:solidFill>
                <a:latin typeface="Calibri"/>
              </a:rPr>
              <a:t>0,8 </a:t>
            </a:r>
            <a:r>
              <a:rPr lang="fr-FR" altLang="fr-FR" sz="1200" dirty="0">
                <a:solidFill>
                  <a:prstClr val="black"/>
                </a:solidFill>
                <a:latin typeface="Calibri"/>
                <a:cs typeface="+mn-cs"/>
              </a:rPr>
              <a:t>b</a:t>
            </a:r>
          </a:p>
          <a:p>
            <a:pPr>
              <a:spcBef>
                <a:spcPct val="20000"/>
              </a:spcBef>
              <a:defRPr/>
            </a:pPr>
            <a:r>
              <a:rPr lang="fr-FR" altLang="fr-FR" sz="1200" dirty="0">
                <a:solidFill>
                  <a:prstClr val="black"/>
                </a:solidFill>
                <a:latin typeface="Calibri"/>
                <a:cs typeface="+mn-cs"/>
              </a:rPr>
              <a:t>TN</a:t>
            </a:r>
            <a:r>
              <a:rPr lang="fr-FR" altLang="fr-FR" sz="1200" baseline="-25000" dirty="0">
                <a:solidFill>
                  <a:prstClr val="black"/>
                </a:solidFill>
                <a:latin typeface="Calibri"/>
                <a:cs typeface="+mn-cs"/>
              </a:rPr>
              <a:t>2</a:t>
            </a:r>
            <a:r>
              <a:rPr lang="fr-FR" altLang="fr-FR" sz="1200" dirty="0">
                <a:solidFill>
                  <a:prstClr val="black"/>
                </a:solidFill>
                <a:latin typeface="Calibri"/>
                <a:cs typeface="+mn-cs"/>
              </a:rPr>
              <a:t> initiale = 			2,2 b</a:t>
            </a:r>
          </a:p>
          <a:p>
            <a:pPr>
              <a:spcBef>
                <a:spcPct val="20000"/>
              </a:spcBef>
              <a:defRPr/>
            </a:pPr>
            <a:r>
              <a:rPr lang="fr-FR" altLang="fr-FR" sz="1200" dirty="0">
                <a:solidFill>
                  <a:prstClr val="black"/>
                </a:solidFill>
                <a:latin typeface="Calibri"/>
                <a:cs typeface="+mn-cs"/>
              </a:rPr>
              <a:t>Gradient = 		0,8 – 2,2  =     -1,4 b</a:t>
            </a:r>
          </a:p>
          <a:p>
            <a:pPr>
              <a:spcBef>
                <a:spcPct val="20000"/>
              </a:spcBef>
              <a:defRPr/>
            </a:pPr>
            <a:r>
              <a:rPr lang="fr-FR" altLang="fr-FR" sz="1500" b="1" dirty="0">
                <a:solidFill>
                  <a:srgbClr val="1F497D">
                    <a:lumMod val="50000"/>
                  </a:srgbClr>
                </a:solidFill>
                <a:latin typeface="Calibri"/>
                <a:cs typeface="+mn-cs"/>
              </a:rPr>
              <a:t>TN2 cherchée = 2,2 - 1,4 x 0,875 = 	0,975 b </a:t>
            </a:r>
          </a:p>
        </p:txBody>
      </p:sp>
      <p:sp>
        <p:nvSpPr>
          <p:cNvPr id="15" name="ZoneTexte 14"/>
          <p:cNvSpPr txBox="1"/>
          <p:nvPr/>
        </p:nvSpPr>
        <p:spPr>
          <a:xfrm>
            <a:off x="468313" y="4437063"/>
            <a:ext cx="8135937" cy="36988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algn="ctr">
              <a:defRPr/>
            </a:pPr>
            <a:r>
              <a:rPr lang="fr-FR" altLang="fr-FR" b="1" dirty="0">
                <a:solidFill>
                  <a:schemeClr val="tx2">
                    <a:lumMod val="50000"/>
                  </a:schemeClr>
                </a:solidFill>
              </a:rPr>
              <a:t>TN</a:t>
            </a:r>
            <a:r>
              <a:rPr lang="fr-FR" altLang="fr-FR" b="1" baseline="-25000" dirty="0">
                <a:solidFill>
                  <a:schemeClr val="tx2">
                    <a:lumMod val="50000"/>
                  </a:schemeClr>
                </a:solidFill>
              </a:rPr>
              <a:t>2</a:t>
            </a:r>
            <a:r>
              <a:rPr lang="fr-FR" altLang="fr-FR" b="1" dirty="0">
                <a:solidFill>
                  <a:schemeClr val="tx2">
                    <a:lumMod val="50000"/>
                  </a:schemeClr>
                </a:solidFill>
              </a:rPr>
              <a:t> résiduelle = TN</a:t>
            </a:r>
            <a:r>
              <a:rPr lang="fr-FR" altLang="fr-FR" b="1" baseline="-25000" dirty="0">
                <a:solidFill>
                  <a:schemeClr val="tx2">
                    <a:lumMod val="50000"/>
                  </a:schemeClr>
                </a:solidFill>
              </a:rPr>
              <a:t>2</a:t>
            </a:r>
            <a:r>
              <a:rPr lang="fr-FR" altLang="fr-FR" b="1" dirty="0">
                <a:solidFill>
                  <a:schemeClr val="tx2">
                    <a:lumMod val="50000"/>
                  </a:schemeClr>
                </a:solidFill>
              </a:rPr>
              <a:t> initiale + G x Ts</a:t>
            </a:r>
          </a:p>
        </p:txBody>
      </p:sp>
      <p:sp>
        <p:nvSpPr>
          <p:cNvPr id="16" name="Text Box 46"/>
          <p:cNvSpPr txBox="1">
            <a:spLocks noChangeArrowheads="1"/>
          </p:cNvSpPr>
          <p:nvPr/>
        </p:nvSpPr>
        <p:spPr bwMode="auto">
          <a:xfrm>
            <a:off x="2854325" y="1557338"/>
            <a:ext cx="1928813" cy="368300"/>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auto" hangingPunct="1">
              <a:spcBef>
                <a:spcPct val="0"/>
              </a:spcBef>
              <a:spcAft>
                <a:spcPts val="0"/>
              </a:spcAft>
              <a:buFontTx/>
              <a:buNone/>
              <a:defRPr/>
            </a:pPr>
            <a:r>
              <a:rPr lang="fr-FR" altLang="fr-FR" sz="1800" kern="0" dirty="0" smtClean="0">
                <a:solidFill>
                  <a:srgbClr val="FF6600"/>
                </a:solidFill>
              </a:rPr>
              <a:t>TN</a:t>
            </a:r>
            <a:r>
              <a:rPr lang="fr-FR" altLang="fr-FR" sz="1800" kern="0" baseline="-10000" dirty="0" smtClean="0">
                <a:solidFill>
                  <a:srgbClr val="FF6600"/>
                </a:solidFill>
              </a:rPr>
              <a:t>2 initiale </a:t>
            </a:r>
            <a:r>
              <a:rPr lang="fr-FR" altLang="fr-FR" sz="1800" kern="0" dirty="0" smtClean="0">
                <a:solidFill>
                  <a:srgbClr val="FF6600"/>
                </a:solidFill>
              </a:rPr>
              <a:t>= 2,2 b</a:t>
            </a:r>
          </a:p>
        </p:txBody>
      </p:sp>
      <p:sp>
        <p:nvSpPr>
          <p:cNvPr id="11" name="Bulle ronde 10"/>
          <p:cNvSpPr/>
          <p:nvPr/>
        </p:nvSpPr>
        <p:spPr>
          <a:xfrm>
            <a:off x="3707904" y="2204864"/>
            <a:ext cx="1435297" cy="612648"/>
          </a:xfrm>
          <a:prstGeom prst="wedgeEllipseCallout">
            <a:avLst>
              <a:gd name="adj1" fmla="val -34086"/>
              <a:gd name="adj2" fmla="val 138648"/>
            </a:avLst>
          </a:prstGeom>
          <a:gradFill flip="none" rotWithShape="1">
            <a:gsLst>
              <a:gs pos="0">
                <a:srgbClr val="8FACE1">
                  <a:alpha val="69804"/>
                </a:srgbClr>
              </a:gs>
              <a:gs pos="39000">
                <a:schemeClr val="accent1">
                  <a:tint val="44500"/>
                  <a:satMod val="160000"/>
                  <a:alpha val="60000"/>
                </a:schemeClr>
              </a:gs>
              <a:gs pos="100000">
                <a:srgbClr val="ECF1F8">
                  <a:alpha val="60000"/>
                </a:srgbClr>
              </a:gs>
            </a:gsLst>
            <a:lin ang="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solidFill>
                  <a:schemeClr val="tx2">
                    <a:lumMod val="50000"/>
                  </a:schemeClr>
                </a:solidFill>
              </a:rPr>
              <a:t>Azote résiduel</a:t>
            </a:r>
          </a:p>
        </p:txBody>
      </p:sp>
      <p:sp>
        <p:nvSpPr>
          <p:cNvPr id="18" name="Accolade fermante 17"/>
          <p:cNvSpPr/>
          <p:nvPr/>
        </p:nvSpPr>
        <p:spPr>
          <a:xfrm>
            <a:off x="5060950" y="2028825"/>
            <a:ext cx="303213" cy="2089150"/>
          </a:xfrm>
          <a:prstGeom prst="rightBrace">
            <a:avLst/>
          </a:prstGeom>
          <a:ln w="22225">
            <a:solidFill>
              <a:srgbClr val="008E4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dirty="0"/>
          </a:p>
        </p:txBody>
      </p:sp>
      <p:sp>
        <p:nvSpPr>
          <p:cNvPr id="20" name="Text Box 23"/>
          <p:cNvSpPr txBox="1">
            <a:spLocks noChangeArrowheads="1"/>
          </p:cNvSpPr>
          <p:nvPr/>
        </p:nvSpPr>
        <p:spPr bwMode="auto">
          <a:xfrm>
            <a:off x="6588125" y="3789363"/>
            <a:ext cx="1911350" cy="338137"/>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auto" hangingPunct="1">
              <a:spcBef>
                <a:spcPct val="0"/>
              </a:spcBef>
              <a:spcAft>
                <a:spcPts val="0"/>
              </a:spcAft>
              <a:buFontTx/>
              <a:buNone/>
              <a:defRPr/>
            </a:pPr>
            <a:r>
              <a:rPr lang="fr-FR" altLang="fr-FR" sz="1600" kern="0" dirty="0" smtClean="0">
                <a:solidFill>
                  <a:srgbClr val="3366FF"/>
                </a:solidFill>
              </a:rPr>
              <a:t>PpN</a:t>
            </a:r>
            <a:r>
              <a:rPr lang="fr-FR" altLang="fr-FR" sz="1600" kern="0" baseline="-10000" dirty="0" smtClean="0">
                <a:solidFill>
                  <a:srgbClr val="3366FF"/>
                </a:solidFill>
              </a:rPr>
              <a:t>2 inspirée </a:t>
            </a:r>
            <a:r>
              <a:rPr lang="fr-FR" altLang="fr-FR" sz="1600" kern="0" dirty="0" smtClean="0">
                <a:solidFill>
                  <a:srgbClr val="3366FF"/>
                </a:solidFill>
              </a:rPr>
              <a:t>= 0,8 b</a:t>
            </a:r>
          </a:p>
        </p:txBody>
      </p:sp>
      <p:sp>
        <p:nvSpPr>
          <p:cNvPr id="2" name="Rectangle à coins arrondis 1"/>
          <p:cNvSpPr/>
          <p:nvPr/>
        </p:nvSpPr>
        <p:spPr>
          <a:xfrm>
            <a:off x="1681163" y="5087938"/>
            <a:ext cx="936000" cy="287337"/>
          </a:xfrm>
          <a:prstGeom prst="wedgeRoundRectCallout">
            <a:avLst>
              <a:gd name="adj1" fmla="val 62625"/>
              <a:gd name="adj2" fmla="val 291333"/>
              <a:gd name="adj3" fmla="val 16667"/>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 name="ZoneTexte 2"/>
          <p:cNvSpPr txBox="1">
            <a:spLocks noChangeArrowheads="1"/>
          </p:cNvSpPr>
          <p:nvPr/>
        </p:nvSpPr>
        <p:spPr bwMode="auto">
          <a:xfrm>
            <a:off x="2936875" y="3760788"/>
            <a:ext cx="88106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dirty="0"/>
              <a:t>Surface</a:t>
            </a:r>
          </a:p>
        </p:txBody>
      </p:sp>
      <p:sp>
        <p:nvSpPr>
          <p:cNvPr id="22" name="Line 20"/>
          <p:cNvSpPr>
            <a:spLocks noChangeShapeType="1"/>
          </p:cNvSpPr>
          <p:nvPr/>
        </p:nvSpPr>
        <p:spPr bwMode="auto">
          <a:xfrm>
            <a:off x="2854325" y="4365625"/>
            <a:ext cx="5473700" cy="0"/>
          </a:xfrm>
          <a:prstGeom prst="line">
            <a:avLst/>
          </a:prstGeom>
          <a:noFill/>
          <a:ln w="19050">
            <a:solidFill>
              <a:srgbClr val="008000"/>
            </a:solidFill>
            <a:round/>
            <a:headEnd/>
            <a:tailEnd/>
          </a:ln>
          <a:extLst/>
        </p:spPr>
        <p:txBody>
          <a:bodyPr/>
          <a:lstStyle/>
          <a:p>
            <a:pPr>
              <a:defRPr/>
            </a:pPr>
            <a:endParaRPr lang="fr-FR" dirty="0"/>
          </a:p>
        </p:txBody>
      </p:sp>
      <p:sp>
        <p:nvSpPr>
          <p:cNvPr id="23" name="Text Box 23"/>
          <p:cNvSpPr txBox="1">
            <a:spLocks noChangeArrowheads="1"/>
          </p:cNvSpPr>
          <p:nvPr/>
        </p:nvSpPr>
        <p:spPr bwMode="auto">
          <a:xfrm>
            <a:off x="6740525" y="4098925"/>
            <a:ext cx="1911350" cy="307975"/>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auto" hangingPunct="1">
              <a:spcBef>
                <a:spcPct val="0"/>
              </a:spcBef>
              <a:spcAft>
                <a:spcPts val="0"/>
              </a:spcAft>
              <a:buFontTx/>
              <a:buNone/>
              <a:defRPr/>
            </a:pPr>
            <a:r>
              <a:rPr lang="fr-FR" altLang="fr-FR" sz="1400" b="1" kern="0" dirty="0" smtClean="0">
                <a:solidFill>
                  <a:srgbClr val="008000"/>
                </a:solidFill>
              </a:rPr>
              <a:t>PpN</a:t>
            </a:r>
            <a:r>
              <a:rPr lang="fr-FR" altLang="fr-FR" sz="1400" b="1" kern="0" baseline="-10000" dirty="0" smtClean="0">
                <a:solidFill>
                  <a:srgbClr val="008000"/>
                </a:solidFill>
              </a:rPr>
              <a:t>2 inspirée </a:t>
            </a:r>
            <a:r>
              <a:rPr lang="fr-FR" altLang="fr-FR" sz="1400" b="1" kern="0" dirty="0" smtClean="0">
                <a:solidFill>
                  <a:srgbClr val="008000"/>
                </a:solidFill>
              </a:rPr>
              <a:t>= 0,0 b</a:t>
            </a:r>
          </a:p>
        </p:txBody>
      </p:sp>
      <p:sp>
        <p:nvSpPr>
          <p:cNvPr id="24" name="Bulle ronde 23"/>
          <p:cNvSpPr/>
          <p:nvPr/>
        </p:nvSpPr>
        <p:spPr>
          <a:xfrm>
            <a:off x="6799461" y="1484784"/>
            <a:ext cx="1876995" cy="1152128"/>
          </a:xfrm>
          <a:prstGeom prst="wedgeEllipseCallout">
            <a:avLst>
              <a:gd name="adj1" fmla="val -17067"/>
              <a:gd name="adj2" fmla="val 157979"/>
            </a:avLst>
          </a:prstGeom>
          <a:gradFill flip="none" rotWithShape="1">
            <a:gsLst>
              <a:gs pos="0">
                <a:srgbClr val="ADC2E9">
                  <a:alpha val="69804"/>
                </a:srgbClr>
              </a:gs>
              <a:gs pos="39000">
                <a:schemeClr val="accent1">
                  <a:tint val="44500"/>
                  <a:satMod val="160000"/>
                  <a:alpha val="20000"/>
                </a:schemeClr>
              </a:gs>
              <a:gs pos="100000">
                <a:srgbClr val="ECF1F8">
                  <a:alpha val="20000"/>
                </a:srgbClr>
              </a:gs>
            </a:gsLst>
            <a:lin ang="54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solidFill>
                  <a:srgbClr val="C00000"/>
                </a:solidFill>
              </a:rPr>
              <a:t>Désaturation totale au bout de </a:t>
            </a:r>
            <a:r>
              <a:rPr lang="fr-FR" sz="1600" b="1" u="sng" dirty="0">
                <a:solidFill>
                  <a:srgbClr val="C00000"/>
                </a:solidFill>
              </a:rPr>
              <a:t>6 périodes</a:t>
            </a:r>
            <a:endParaRPr lang="fr-FR" sz="1400" b="1" u="sng" dirty="0">
              <a:solidFill>
                <a:srgbClr val="C00000"/>
              </a:solidFill>
            </a:endParaRPr>
          </a:p>
        </p:txBody>
      </p:sp>
      <p:sp>
        <p:nvSpPr>
          <p:cNvPr id="25" name="ZoneTexte 24"/>
          <p:cNvSpPr txBox="1">
            <a:spLocks noChangeArrowheads="1"/>
          </p:cNvSpPr>
          <p:nvPr/>
        </p:nvSpPr>
        <p:spPr bwMode="auto">
          <a:xfrm>
            <a:off x="1042988" y="1739900"/>
            <a:ext cx="14097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dirty="0"/>
              <a:t>Plongée 20m</a:t>
            </a:r>
          </a:p>
        </p:txBody>
      </p:sp>
      <p:sp>
        <p:nvSpPr>
          <p:cNvPr id="26" name="Espace réservé de la date 25"/>
          <p:cNvSpPr>
            <a:spLocks noGrp="1"/>
          </p:cNvSpPr>
          <p:nvPr>
            <p:ph type="dt" sz="quarter" idx="10"/>
          </p:nvPr>
        </p:nvSpPr>
        <p:spPr/>
        <p:txBody>
          <a:bodyPr/>
          <a:lstStyle/>
          <a:p>
            <a:pPr>
              <a:defRPr/>
            </a:pPr>
            <a:r>
              <a:rPr lang="fr-FR" dirty="0" smtClean="0"/>
              <a:t>22/01/2022</a:t>
            </a:r>
            <a:endParaRPr lang="fr-FR" dirty="0"/>
          </a:p>
        </p:txBody>
      </p:sp>
      <p:sp>
        <p:nvSpPr>
          <p:cNvPr id="27" name="Espace réservé du numéro de diapositive 26"/>
          <p:cNvSpPr>
            <a:spLocks noGrp="1"/>
          </p:cNvSpPr>
          <p:nvPr>
            <p:ph type="sldNum" sz="quarter" idx="12"/>
          </p:nvPr>
        </p:nvSpPr>
        <p:spPr/>
        <p:txBody>
          <a:bodyPr/>
          <a:lstStyle/>
          <a:p>
            <a:pPr>
              <a:defRPr/>
            </a:pPr>
            <a:fld id="{689F9BDA-A74E-40AA-94E2-7CA16EC0D92F}" type="slidenum">
              <a:rPr lang="fr-FR"/>
              <a:pPr>
                <a:defRPr/>
              </a:pPr>
              <a:t>23</a:t>
            </a:fld>
            <a:endParaRPr lang="fr-FR" dirty="0"/>
          </a:p>
        </p:txBody>
      </p:sp>
      <p:sp>
        <p:nvSpPr>
          <p:cNvPr id="28" name="Espace réservé du pied de page 27"/>
          <p:cNvSpPr>
            <a:spLocks noGrp="1"/>
          </p:cNvSpPr>
          <p:nvPr>
            <p:ph type="ftr" sz="quarter" idx="11"/>
          </p:nvPr>
        </p:nvSpPr>
        <p:spPr/>
        <p:txBody>
          <a:bodyPr/>
          <a:lstStyle/>
          <a:p>
            <a:pPr>
              <a:defRPr/>
            </a:pPr>
            <a:r>
              <a:rPr lang="fr-FR" dirty="0" smtClean="0"/>
              <a:t>Alain BERTRAND - Formation GP Codep01</a:t>
            </a:r>
            <a:endParaRPr lang="fr-FR" dirty="0"/>
          </a:p>
        </p:txBody>
      </p:sp>
      <p:sp>
        <p:nvSpPr>
          <p:cNvPr id="14" name="Rectangle 13"/>
          <p:cNvSpPr/>
          <p:nvPr/>
        </p:nvSpPr>
        <p:spPr>
          <a:xfrm>
            <a:off x="5300663" y="2873375"/>
            <a:ext cx="3198812" cy="36988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algn="ctr">
              <a:defRPr/>
            </a:pPr>
            <a:r>
              <a:rPr lang="fr-FR" altLang="fr-FR" b="1" dirty="0">
                <a:solidFill>
                  <a:schemeClr val="tx2">
                    <a:lumMod val="50000"/>
                  </a:schemeClr>
                </a:solidFill>
              </a:rPr>
              <a:t>G = </a:t>
            </a:r>
            <a:r>
              <a:rPr lang="fr-FR" altLang="fr-FR" b="1" dirty="0">
                <a:solidFill>
                  <a:srgbClr val="3366FF"/>
                </a:solidFill>
              </a:rPr>
              <a:t>PpN</a:t>
            </a:r>
            <a:r>
              <a:rPr lang="fr-FR" altLang="fr-FR" b="1" baseline="-25000" dirty="0">
                <a:solidFill>
                  <a:srgbClr val="3366FF"/>
                </a:solidFill>
              </a:rPr>
              <a:t>2</a:t>
            </a:r>
            <a:r>
              <a:rPr lang="fr-FR" altLang="fr-FR" b="1" dirty="0">
                <a:solidFill>
                  <a:srgbClr val="3366FF"/>
                </a:solidFill>
              </a:rPr>
              <a:t> inspirée </a:t>
            </a:r>
            <a:r>
              <a:rPr lang="fr-FR" altLang="fr-FR" b="1" dirty="0">
                <a:solidFill>
                  <a:schemeClr val="tx2">
                    <a:lumMod val="50000"/>
                  </a:schemeClr>
                </a:solidFill>
              </a:rPr>
              <a:t>– </a:t>
            </a:r>
            <a:r>
              <a:rPr lang="fr-FR" altLang="fr-FR" b="1" dirty="0">
                <a:solidFill>
                  <a:srgbClr val="FF6600"/>
                </a:solidFill>
              </a:rPr>
              <a:t>TN</a:t>
            </a:r>
            <a:r>
              <a:rPr lang="fr-FR" altLang="fr-FR" b="1" baseline="-25000" dirty="0">
                <a:solidFill>
                  <a:srgbClr val="FF6600"/>
                </a:solidFill>
              </a:rPr>
              <a:t>2</a:t>
            </a:r>
            <a:r>
              <a:rPr lang="fr-FR" altLang="fr-FR" b="1" dirty="0">
                <a:solidFill>
                  <a:srgbClr val="FF6600"/>
                </a:solidFill>
              </a:rPr>
              <a:t> initiale</a:t>
            </a:r>
            <a:endParaRPr lang="fr-FR" b="1" dirty="0">
              <a:solidFill>
                <a:srgbClr val="FF6600"/>
              </a:solidFill>
            </a:endParaRPr>
          </a:p>
        </p:txBody>
      </p:sp>
      <p:sp>
        <p:nvSpPr>
          <p:cNvPr id="19" name="ZoneTexte 18"/>
          <p:cNvSpPr txBox="1"/>
          <p:nvPr/>
        </p:nvSpPr>
        <p:spPr>
          <a:xfrm>
            <a:off x="4891088" y="4821238"/>
            <a:ext cx="4144962" cy="1773237"/>
          </a:xfrm>
          <a:prstGeom prst="rect">
            <a:avLst/>
          </a:prstGeom>
          <a:noFill/>
        </p:spPr>
        <p:txBody>
          <a:bodyPr>
            <a:spAutoFit/>
          </a:bodyPr>
          <a:lstStyle/>
          <a:p>
            <a:pPr>
              <a:spcBef>
                <a:spcPct val="20000"/>
              </a:spcBef>
              <a:defRPr/>
            </a:pPr>
            <a:r>
              <a:rPr lang="fr-FR" altLang="fr-FR" sz="1500" b="1" dirty="0">
                <a:solidFill>
                  <a:prstClr val="black"/>
                </a:solidFill>
                <a:latin typeface="Calibri"/>
                <a:cs typeface="+mn-cs"/>
              </a:rPr>
              <a:t>Exemple suite : </a:t>
            </a:r>
            <a:r>
              <a:rPr lang="fr-FR" altLang="fr-FR" sz="1500" b="1" dirty="0">
                <a:solidFill>
                  <a:srgbClr val="008000"/>
                </a:solidFill>
                <a:latin typeface="Calibri"/>
                <a:cs typeface="+mn-cs"/>
              </a:rPr>
              <a:t>et si le compartiment « respire » de l’O</a:t>
            </a:r>
            <a:r>
              <a:rPr lang="fr-FR" altLang="fr-FR" sz="1500" b="1" baseline="-25000" dirty="0">
                <a:solidFill>
                  <a:srgbClr val="008000"/>
                </a:solidFill>
                <a:latin typeface="Calibri"/>
                <a:cs typeface="+mn-cs"/>
              </a:rPr>
              <a:t>2</a:t>
            </a:r>
            <a:r>
              <a:rPr lang="fr-FR" altLang="fr-FR" sz="1500" b="1" dirty="0">
                <a:solidFill>
                  <a:srgbClr val="008000"/>
                </a:solidFill>
                <a:latin typeface="Calibri"/>
                <a:cs typeface="+mn-cs"/>
              </a:rPr>
              <a:t> pur ?</a:t>
            </a:r>
          </a:p>
          <a:p>
            <a:pPr>
              <a:spcBef>
                <a:spcPct val="20000"/>
              </a:spcBef>
              <a:defRPr/>
            </a:pPr>
            <a:r>
              <a:rPr lang="fr-FR" altLang="fr-FR" sz="1200" dirty="0">
                <a:solidFill>
                  <a:prstClr val="black"/>
                </a:solidFill>
                <a:latin typeface="Calibri"/>
                <a:cs typeface="+mn-cs"/>
              </a:rPr>
              <a:t>PpN</a:t>
            </a:r>
            <a:r>
              <a:rPr lang="fr-FR" altLang="fr-FR" sz="1200" baseline="-25000" dirty="0">
                <a:solidFill>
                  <a:prstClr val="black"/>
                </a:solidFill>
                <a:latin typeface="Calibri"/>
                <a:cs typeface="+mn-cs"/>
              </a:rPr>
              <a:t>2</a:t>
            </a:r>
            <a:r>
              <a:rPr lang="fr-FR" altLang="fr-FR" sz="1200" dirty="0">
                <a:solidFill>
                  <a:prstClr val="black"/>
                </a:solidFill>
                <a:latin typeface="Calibri"/>
                <a:cs typeface="+mn-cs"/>
              </a:rPr>
              <a:t> inspirée (en surface) = 	1 x 0,0 = 	</a:t>
            </a:r>
            <a:r>
              <a:rPr lang="fr-FR" altLang="fr-FR" sz="1200" b="1" dirty="0">
                <a:solidFill>
                  <a:srgbClr val="008000"/>
                </a:solidFill>
                <a:latin typeface="Calibri"/>
              </a:rPr>
              <a:t>0,0 </a:t>
            </a:r>
            <a:r>
              <a:rPr lang="fr-FR" altLang="fr-FR" sz="1200" b="1" dirty="0">
                <a:solidFill>
                  <a:srgbClr val="008000"/>
                </a:solidFill>
                <a:latin typeface="Calibri"/>
                <a:cs typeface="+mn-cs"/>
              </a:rPr>
              <a:t>b</a:t>
            </a:r>
          </a:p>
          <a:p>
            <a:pPr>
              <a:spcBef>
                <a:spcPct val="20000"/>
              </a:spcBef>
              <a:defRPr/>
            </a:pPr>
            <a:r>
              <a:rPr lang="fr-FR" altLang="fr-FR" sz="1200" dirty="0">
                <a:solidFill>
                  <a:prstClr val="black"/>
                </a:solidFill>
                <a:latin typeface="Calibri"/>
                <a:cs typeface="+mn-cs"/>
              </a:rPr>
              <a:t>TN</a:t>
            </a:r>
            <a:r>
              <a:rPr lang="fr-FR" altLang="fr-FR" sz="1200" baseline="-25000" dirty="0">
                <a:solidFill>
                  <a:prstClr val="black"/>
                </a:solidFill>
                <a:latin typeface="Calibri"/>
                <a:cs typeface="+mn-cs"/>
              </a:rPr>
              <a:t>2</a:t>
            </a:r>
            <a:r>
              <a:rPr lang="fr-FR" altLang="fr-FR" sz="1200" dirty="0">
                <a:solidFill>
                  <a:prstClr val="black"/>
                </a:solidFill>
                <a:latin typeface="Calibri"/>
                <a:cs typeface="+mn-cs"/>
              </a:rPr>
              <a:t> initiale = 			2,2 b</a:t>
            </a:r>
          </a:p>
          <a:p>
            <a:pPr>
              <a:spcBef>
                <a:spcPct val="20000"/>
              </a:spcBef>
              <a:defRPr/>
            </a:pPr>
            <a:r>
              <a:rPr lang="fr-FR" altLang="fr-FR" sz="1200" dirty="0">
                <a:solidFill>
                  <a:prstClr val="black"/>
                </a:solidFill>
                <a:latin typeface="Calibri"/>
                <a:cs typeface="+mn-cs"/>
              </a:rPr>
              <a:t>Gradient = 		0,0 – 2,2  =     -2,2 b</a:t>
            </a:r>
          </a:p>
          <a:p>
            <a:pPr>
              <a:spcBef>
                <a:spcPct val="20000"/>
              </a:spcBef>
              <a:defRPr/>
            </a:pPr>
            <a:r>
              <a:rPr lang="fr-FR" altLang="fr-FR" sz="1500" b="1" dirty="0">
                <a:solidFill>
                  <a:srgbClr val="1F497D">
                    <a:lumMod val="50000"/>
                  </a:srgbClr>
                </a:solidFill>
                <a:latin typeface="Calibri"/>
                <a:cs typeface="+mn-cs"/>
              </a:rPr>
              <a:t>TN2 cherchée = 2,2 - 2,2 x 0,875 = 	0,275 b </a:t>
            </a:r>
          </a:p>
          <a:p>
            <a:pPr>
              <a:spcBef>
                <a:spcPts val="200"/>
              </a:spcBef>
              <a:defRPr/>
            </a:pPr>
            <a:r>
              <a:rPr lang="fr-FR" altLang="fr-FR" sz="1500" b="1" dirty="0">
                <a:solidFill>
                  <a:srgbClr val="1F497D">
                    <a:lumMod val="50000"/>
                  </a:srgbClr>
                </a:solidFill>
                <a:latin typeface="Calibri"/>
                <a:cs typeface="+mn-cs"/>
              </a:rPr>
              <a:t>Dénitrogénation améliorée !!</a:t>
            </a:r>
          </a:p>
        </p:txBody>
      </p:sp>
      <p:sp>
        <p:nvSpPr>
          <p:cNvPr id="29" name="Ellipse 28"/>
          <p:cNvSpPr>
            <a:spLocks noChangeAspect="1"/>
          </p:cNvSpPr>
          <p:nvPr/>
        </p:nvSpPr>
        <p:spPr>
          <a:xfrm>
            <a:off x="4788024" y="3717032"/>
            <a:ext cx="252000" cy="25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1" name="Connecteur en arc 30"/>
          <p:cNvCxnSpPr>
            <a:stCxn id="2" idx="0"/>
            <a:endCxn id="29" idx="2"/>
          </p:cNvCxnSpPr>
          <p:nvPr/>
        </p:nvCxnSpPr>
        <p:spPr>
          <a:xfrm rot="5400000" flipH="1" flipV="1">
            <a:off x="2846140" y="3146055"/>
            <a:ext cx="1244906" cy="2638861"/>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nodeType="afterGroup">
                            <p:stCondLst>
                              <p:cond delay="500"/>
                            </p:stCondLst>
                            <p:childTnLst>
                              <p:par>
                                <p:cTn id="14" presetID="53"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nodeType="afterGroup">
                            <p:stCondLst>
                              <p:cond delay="1000"/>
                            </p:stCondLst>
                            <p:childTnLst>
                              <p:par>
                                <p:cTn id="20" presetID="1"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nodeType="afterGroup">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par>
                          <p:cTn id="25" fill="hold" nodeType="afterGroup">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par>
                          <p:cTn id="42" fill="hold" nodeType="afterGroup">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par>
                          <p:cTn id="45" fill="hold" nodeType="afterGroup">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childTnLst>
                          </p:cTn>
                        </p:par>
                        <p:par>
                          <p:cTn id="52" fill="hold" nodeType="afterGroup">
                            <p:stCondLst>
                              <p:cond delay="0"/>
                            </p:stCondLst>
                            <p:childTnLst>
                              <p:par>
                                <p:cTn id="53" presetID="1"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par>
                          <p:cTn id="55" fill="hold" nodeType="afterGroup">
                            <p:stCondLst>
                              <p:cond delay="0"/>
                            </p:stCondLst>
                            <p:childTnLst>
                              <p:par>
                                <p:cTn id="56" presetID="1" presetClass="entr" presetSubtype="0"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4">
                                            <p:txEl>
                                              <p:pRg st="0" end="0"/>
                                            </p:txEl>
                                          </p:spTgt>
                                        </p:tgtEl>
                                        <p:attrNameLst>
                                          <p:attrName>style.visibility</p:attrName>
                                        </p:attrNameLst>
                                      </p:cBhvr>
                                      <p:to>
                                        <p:strVal val="visible"/>
                                      </p:to>
                                    </p:set>
                                  </p:childTnLst>
                                </p:cTn>
                              </p:par>
                            </p:childTnLst>
                          </p:cTn>
                        </p:par>
                        <p:par>
                          <p:cTn id="62" fill="hold" nodeType="afterGroup">
                            <p:stCondLst>
                              <p:cond delay="0"/>
                            </p:stCondLst>
                            <p:childTnLst>
                              <p:par>
                                <p:cTn id="63" presetID="1" presetClass="entr" presetSubtype="0"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
                                            <p:txEl>
                                              <p:pRg st="1" end="1"/>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
                                            <p:txEl>
                                              <p:pRg st="2" end="2"/>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
                                            <p:txEl>
                                              <p:pRg st="4" end="4"/>
                                            </p:txEl>
                                          </p:spTgt>
                                        </p:tgtEl>
                                        <p:attrNameLst>
                                          <p:attrName>style.visibility</p:attrName>
                                        </p:attrNameLst>
                                      </p:cBhvr>
                                      <p:to>
                                        <p:strVal val="visible"/>
                                      </p:to>
                                    </p:set>
                                  </p:childTnLst>
                                </p:cTn>
                              </p:par>
                            </p:childTnLst>
                          </p:cTn>
                        </p:par>
                        <p:par>
                          <p:cTn id="81" fill="hold">
                            <p:stCondLst>
                              <p:cond delay="0"/>
                            </p:stCondLst>
                            <p:childTnLst>
                              <p:par>
                                <p:cTn id="82" presetID="1" presetClass="entr" presetSubtype="0" fill="hold" grpId="0" nodeType="afterEffect">
                                  <p:stCondLst>
                                    <p:cond delay="0"/>
                                  </p:stCondLst>
                                  <p:childTnLst>
                                    <p:set>
                                      <p:cBhvr>
                                        <p:cTn id="83" dur="1" fill="hold">
                                          <p:stCondLst>
                                            <p:cond delay="0"/>
                                          </p:stCondLst>
                                        </p:cTn>
                                        <p:tgtEl>
                                          <p:spTgt spid="2"/>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nodeType="after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9">
                                            <p:txEl>
                                              <p:pRg st="1" end="1"/>
                                            </p:tx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9">
                                            <p:txEl>
                                              <p:pRg st="2" end="2"/>
                                            </p:txEl>
                                          </p:spTgt>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9">
                                            <p:txEl>
                                              <p:pRg st="3" end="3"/>
                                            </p:txEl>
                                          </p:spTgt>
                                        </p:tgtEl>
                                        <p:attrNameLst>
                                          <p:attrName>style.visibility</p:attrName>
                                        </p:attrNameLst>
                                      </p:cBhvr>
                                      <p:to>
                                        <p:strVal val="visible"/>
                                      </p:to>
                                    </p:set>
                                  </p:childTnLst>
                                </p:cTn>
                              </p:par>
                            </p:childTnLst>
                          </p:cTn>
                        </p:par>
                        <p:par>
                          <p:cTn id="99" fill="hold">
                            <p:stCondLst>
                              <p:cond delay="0"/>
                            </p:stCondLst>
                            <p:childTnLst>
                              <p:par>
                                <p:cTn id="100" presetID="53" presetClass="entr" presetSubtype="0" fill="hold" nodeType="after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p:cTn id="102" dur="500" fill="hold"/>
                                        <p:tgtEl>
                                          <p:spTgt spid="22"/>
                                        </p:tgtEl>
                                        <p:attrNameLst>
                                          <p:attrName>ppt_w</p:attrName>
                                        </p:attrNameLst>
                                      </p:cBhvr>
                                      <p:tavLst>
                                        <p:tav tm="0">
                                          <p:val>
                                            <p:fltVal val="0"/>
                                          </p:val>
                                        </p:tav>
                                        <p:tav tm="100000">
                                          <p:val>
                                            <p:strVal val="#ppt_w"/>
                                          </p:val>
                                        </p:tav>
                                      </p:tavLst>
                                    </p:anim>
                                    <p:anim calcmode="lin" valueType="num">
                                      <p:cBhvr>
                                        <p:cTn id="103" dur="500" fill="hold"/>
                                        <p:tgtEl>
                                          <p:spTgt spid="22"/>
                                        </p:tgtEl>
                                        <p:attrNameLst>
                                          <p:attrName>ppt_h</p:attrName>
                                        </p:attrNameLst>
                                      </p:cBhvr>
                                      <p:tavLst>
                                        <p:tav tm="0">
                                          <p:val>
                                            <p:fltVal val="0"/>
                                          </p:val>
                                        </p:tav>
                                        <p:tav tm="100000">
                                          <p:val>
                                            <p:strVal val="#ppt_h"/>
                                          </p:val>
                                        </p:tav>
                                      </p:tavLst>
                                    </p:anim>
                                    <p:animEffect transition="in" filter="fade">
                                      <p:cBhvr>
                                        <p:cTn id="104" dur="500"/>
                                        <p:tgtEl>
                                          <p:spTgt spid="22"/>
                                        </p:tgtEl>
                                      </p:cBhvr>
                                    </p:animEffect>
                                  </p:childTnLst>
                                </p:cTn>
                              </p:par>
                              <p:par>
                                <p:cTn id="105" presetID="53" presetClass="entr" presetSubtype="0"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500" fill="hold"/>
                                        <p:tgtEl>
                                          <p:spTgt spid="23"/>
                                        </p:tgtEl>
                                        <p:attrNameLst>
                                          <p:attrName>ppt_w</p:attrName>
                                        </p:attrNameLst>
                                      </p:cBhvr>
                                      <p:tavLst>
                                        <p:tav tm="0">
                                          <p:val>
                                            <p:fltVal val="0"/>
                                          </p:val>
                                        </p:tav>
                                        <p:tav tm="100000">
                                          <p:val>
                                            <p:strVal val="#ppt_w"/>
                                          </p:val>
                                        </p:tav>
                                      </p:tavLst>
                                    </p:anim>
                                    <p:anim calcmode="lin" valueType="num">
                                      <p:cBhvr>
                                        <p:cTn id="108" dur="500" fill="hold"/>
                                        <p:tgtEl>
                                          <p:spTgt spid="23"/>
                                        </p:tgtEl>
                                        <p:attrNameLst>
                                          <p:attrName>ppt_h</p:attrName>
                                        </p:attrNameLst>
                                      </p:cBhvr>
                                      <p:tavLst>
                                        <p:tav tm="0">
                                          <p:val>
                                            <p:fltVal val="0"/>
                                          </p:val>
                                        </p:tav>
                                        <p:tav tm="100000">
                                          <p:val>
                                            <p:strVal val="#ppt_h"/>
                                          </p:val>
                                        </p:tav>
                                      </p:tavLst>
                                    </p:anim>
                                    <p:animEffect transition="in" filter="fade">
                                      <p:cBhvr>
                                        <p:cTn id="109" dur="500"/>
                                        <p:tgtEl>
                                          <p:spTgt spid="23"/>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19">
                                            <p:txEl>
                                              <p:pRg st="4" end="4"/>
                                            </p:txEl>
                                          </p:spTgt>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5" grpId="0" animBg="1"/>
      <p:bldP spid="16" grpId="0"/>
      <p:bldP spid="18" grpId="0" animBg="1"/>
      <p:bldP spid="20" grpId="0"/>
      <p:bldP spid="2" grpId="0" animBg="1"/>
      <p:bldP spid="3" grpId="0"/>
      <p:bldP spid="23" grpId="0"/>
      <p:bldP spid="25" grpId="0"/>
      <p:bldP spid="14" grpId="0"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9938" name="Titre 1"/>
          <p:cNvSpPr>
            <a:spLocks noGrp="1"/>
          </p:cNvSpPr>
          <p:nvPr>
            <p:ph type="title"/>
          </p:nvPr>
        </p:nvSpPr>
        <p:spPr/>
        <p:txBody>
          <a:bodyPr/>
          <a:lstStyle/>
          <a:p>
            <a:pPr eaLnBrk="1" hangingPunct="1"/>
            <a:r>
              <a:rPr lang="fr-FR" altLang="fr-FR" dirty="0" smtClean="0"/>
              <a:t>Profondeur du palier</a:t>
            </a:r>
          </a:p>
        </p:txBody>
      </p:sp>
      <p:sp>
        <p:nvSpPr>
          <p:cNvPr id="26627" name="Espace réservé du contenu 2"/>
          <p:cNvSpPr>
            <a:spLocks noGrp="1"/>
          </p:cNvSpPr>
          <p:nvPr>
            <p:ph idx="1"/>
          </p:nvPr>
        </p:nvSpPr>
        <p:spPr/>
        <p:txBody>
          <a:bodyPr/>
          <a:lstStyle/>
          <a:p>
            <a:pPr eaLnBrk="1" hangingPunct="1">
              <a:defRPr/>
            </a:pPr>
            <a:r>
              <a:rPr lang="fr-FR" altLang="fr-FR" sz="2400" b="1" dirty="0" smtClean="0">
                <a:solidFill>
                  <a:srgbClr val="C00000"/>
                </a:solidFill>
              </a:rPr>
              <a:t>Palier obligatoire si S &gt; Sc </a:t>
            </a:r>
            <a:r>
              <a:rPr lang="fr-FR" sz="2400" b="1" dirty="0" smtClean="0">
                <a:solidFill>
                  <a:srgbClr val="C00000"/>
                </a:solidFill>
                <a:latin typeface="Wingdings" pitchFamily="2" charset="2"/>
              </a:rPr>
              <a:t>ó</a:t>
            </a:r>
            <a:r>
              <a:rPr lang="fr-FR" sz="2400" b="1" dirty="0" smtClean="0">
                <a:solidFill>
                  <a:srgbClr val="C00000"/>
                </a:solidFill>
              </a:rPr>
              <a:t> TN</a:t>
            </a:r>
            <a:r>
              <a:rPr lang="fr-FR" sz="2400" b="1" baseline="-25000" dirty="0" smtClean="0">
                <a:solidFill>
                  <a:srgbClr val="C00000"/>
                </a:solidFill>
              </a:rPr>
              <a:t>2</a:t>
            </a:r>
            <a:r>
              <a:rPr lang="fr-FR" sz="2400" b="1" dirty="0" smtClean="0">
                <a:solidFill>
                  <a:srgbClr val="C00000"/>
                </a:solidFill>
              </a:rPr>
              <a:t> &gt; Sc</a:t>
            </a:r>
            <a:endParaRPr lang="fr-FR" altLang="fr-FR" sz="2400" b="1" dirty="0" smtClean="0">
              <a:solidFill>
                <a:srgbClr val="C00000"/>
              </a:solidFill>
            </a:endParaRPr>
          </a:p>
          <a:p>
            <a:pPr marL="0" indent="0" eaLnBrk="1" hangingPunct="1">
              <a:buFont typeface="Arial" charset="0"/>
              <a:buNone/>
              <a:defRPr/>
            </a:pPr>
            <a:r>
              <a:rPr lang="fr-FR" altLang="fr-FR" sz="1600" dirty="0" smtClean="0">
                <a:solidFill>
                  <a:prstClr val="black"/>
                </a:solidFill>
              </a:rPr>
              <a:t>Exemple suite </a:t>
            </a:r>
            <a:r>
              <a:rPr lang="fr-FR" altLang="fr-FR" sz="1600" dirty="0">
                <a:solidFill>
                  <a:prstClr val="black"/>
                </a:solidFill>
              </a:rPr>
              <a:t>: </a:t>
            </a:r>
            <a:r>
              <a:rPr lang="fr-FR" altLang="fr-FR" sz="1600" dirty="0" smtClean="0">
                <a:solidFill>
                  <a:prstClr val="black"/>
                </a:solidFill>
              </a:rPr>
              <a:t>le compartiment </a:t>
            </a:r>
            <a:r>
              <a:rPr lang="fr-FR" altLang="fr-FR" sz="1800" b="1" dirty="0" smtClean="0">
                <a:solidFill>
                  <a:prstClr val="black"/>
                </a:solidFill>
              </a:rPr>
              <a:t>C20</a:t>
            </a:r>
            <a:r>
              <a:rPr lang="fr-FR" altLang="fr-FR" sz="1800" dirty="0" smtClean="0">
                <a:solidFill>
                  <a:prstClr val="black"/>
                </a:solidFill>
              </a:rPr>
              <a:t> </a:t>
            </a:r>
            <a:r>
              <a:rPr lang="fr-FR" altLang="fr-FR" sz="1600" dirty="0" smtClean="0">
                <a:solidFill>
                  <a:prstClr val="black"/>
                </a:solidFill>
              </a:rPr>
              <a:t>est </a:t>
            </a:r>
            <a:r>
              <a:rPr lang="fr-FR" altLang="fr-FR" sz="1600" dirty="0">
                <a:solidFill>
                  <a:prstClr val="black"/>
                </a:solidFill>
              </a:rPr>
              <a:t>immergé et « respire » de l’air à 20 m pendant 3 </a:t>
            </a:r>
            <a:r>
              <a:rPr lang="fr-FR" altLang="fr-FR" sz="1600" dirty="0" smtClean="0">
                <a:solidFill>
                  <a:prstClr val="black"/>
                </a:solidFill>
              </a:rPr>
              <a:t>périodes (60 mn) - Résultat précédemment trouvé : </a:t>
            </a:r>
            <a:r>
              <a:rPr lang="fr-FR" altLang="fr-FR" sz="1600" b="1" dirty="0">
                <a:solidFill>
                  <a:srgbClr val="1F497D">
                    <a:lumMod val="50000"/>
                  </a:srgbClr>
                </a:solidFill>
              </a:rPr>
              <a:t>TN</a:t>
            </a:r>
            <a:r>
              <a:rPr lang="fr-FR" altLang="fr-FR" sz="1600" b="1" baseline="-25000" dirty="0">
                <a:solidFill>
                  <a:srgbClr val="1F497D">
                    <a:lumMod val="50000"/>
                  </a:srgbClr>
                </a:solidFill>
              </a:rPr>
              <a:t>2</a:t>
            </a:r>
            <a:r>
              <a:rPr lang="fr-FR" altLang="fr-FR" sz="1600" b="1" dirty="0">
                <a:solidFill>
                  <a:srgbClr val="1F497D">
                    <a:lumMod val="50000"/>
                  </a:srgbClr>
                </a:solidFill>
              </a:rPr>
              <a:t> </a:t>
            </a:r>
            <a:r>
              <a:rPr lang="fr-FR" altLang="fr-FR" sz="1600" b="1" dirty="0" smtClean="0">
                <a:solidFill>
                  <a:srgbClr val="1F497D">
                    <a:lumMod val="50000"/>
                  </a:srgbClr>
                </a:solidFill>
              </a:rPr>
              <a:t>= 2,2 </a:t>
            </a:r>
            <a:r>
              <a:rPr lang="fr-FR" altLang="fr-FR" sz="1600" b="1" dirty="0">
                <a:solidFill>
                  <a:srgbClr val="1F497D">
                    <a:lumMod val="50000"/>
                  </a:srgbClr>
                </a:solidFill>
              </a:rPr>
              <a:t>b</a:t>
            </a:r>
            <a:r>
              <a:rPr lang="fr-FR" altLang="fr-FR" sz="1600" b="1" dirty="0" smtClean="0">
                <a:solidFill>
                  <a:srgbClr val="1F497D">
                    <a:lumMod val="50000"/>
                  </a:srgbClr>
                </a:solidFill>
              </a:rPr>
              <a:t> </a:t>
            </a:r>
          </a:p>
          <a:p>
            <a:pPr marL="0" indent="0" eaLnBrk="1" hangingPunct="1">
              <a:buFont typeface="Arial" charset="0"/>
              <a:buNone/>
              <a:defRPr/>
            </a:pPr>
            <a:r>
              <a:rPr lang="fr-FR" altLang="fr-FR" sz="1600" dirty="0">
                <a:solidFill>
                  <a:prstClr val="black"/>
                </a:solidFill>
                <a:cs typeface="Arial" charset="0"/>
              </a:rPr>
              <a:t>Selon </a:t>
            </a:r>
            <a:r>
              <a:rPr lang="fr-FR" altLang="fr-FR" sz="1600" dirty="0">
                <a:solidFill>
                  <a:prstClr val="black"/>
                </a:solidFill>
                <a:cs typeface="Arial" charset="0"/>
                <a:hlinkClick r:id="rId4" action="ppaction://hlinksldjump"/>
              </a:rPr>
              <a:t>tableau </a:t>
            </a:r>
            <a:r>
              <a:rPr lang="fr-FR" altLang="fr-FR" sz="1600" dirty="0">
                <a:solidFill>
                  <a:prstClr val="black"/>
                </a:solidFill>
                <a:cs typeface="Arial" charset="0"/>
              </a:rPr>
              <a:t> </a:t>
            </a:r>
            <a:r>
              <a:rPr lang="fr-FR" altLang="fr-FR" sz="1600" dirty="0" smtClean="0">
                <a:solidFill>
                  <a:prstClr val="black"/>
                </a:solidFill>
                <a:cs typeface="Arial" charset="0"/>
              </a:rPr>
              <a:t>, Sc pour C20 ?</a:t>
            </a:r>
          </a:p>
          <a:p>
            <a:pPr marL="0" indent="0" eaLnBrk="1" hangingPunct="1">
              <a:buFont typeface="Arial" charset="0"/>
              <a:buNone/>
              <a:defRPr/>
            </a:pPr>
            <a:r>
              <a:rPr lang="fr-FR" altLang="fr-FR" sz="1600" dirty="0" smtClean="0">
                <a:solidFill>
                  <a:prstClr val="black"/>
                </a:solidFill>
                <a:cs typeface="Arial" charset="0"/>
              </a:rPr>
              <a:t>	</a:t>
            </a:r>
          </a:p>
          <a:p>
            <a:pPr marL="0" indent="0" eaLnBrk="1" hangingPunct="1">
              <a:buFont typeface="Arial" charset="0"/>
              <a:buNone/>
              <a:defRPr/>
            </a:pPr>
            <a:endParaRPr lang="fr-FR" altLang="fr-FR" sz="1600" dirty="0" smtClean="0">
              <a:solidFill>
                <a:prstClr val="black"/>
              </a:solidFill>
            </a:endParaRPr>
          </a:p>
          <a:p>
            <a:pPr marL="0" indent="0" eaLnBrk="1" hangingPunct="1">
              <a:buFont typeface="Arial" charset="0"/>
              <a:buNone/>
              <a:defRPr/>
            </a:pPr>
            <a:endParaRPr lang="fr-FR" altLang="fr-FR" sz="1600" dirty="0">
              <a:solidFill>
                <a:prstClr val="black"/>
              </a:solidFill>
            </a:endParaRPr>
          </a:p>
          <a:p>
            <a:pPr eaLnBrk="1" hangingPunct="1">
              <a:defRPr/>
            </a:pPr>
            <a:r>
              <a:rPr lang="fr-FR" altLang="fr-FR" sz="2400" b="1" dirty="0" smtClean="0">
                <a:solidFill>
                  <a:srgbClr val="C00000"/>
                </a:solidFill>
              </a:rPr>
              <a:t>Profondeur du Palier : </a:t>
            </a:r>
            <a:r>
              <a:rPr lang="fr-FR" altLang="fr-FR" sz="2400" dirty="0" smtClean="0"/>
              <a:t>quelle est la pression qui permet de respecter le Sc ? </a:t>
            </a:r>
            <a:r>
              <a:rPr lang="fr-FR" altLang="fr-FR" sz="2000" dirty="0" smtClean="0"/>
              <a:t>(remontée le + haut possible)</a:t>
            </a:r>
          </a:p>
          <a:p>
            <a:pPr marL="0" indent="0" eaLnBrk="1" hangingPunct="1">
              <a:buFont typeface="Arial" charset="0"/>
              <a:buNone/>
              <a:defRPr/>
            </a:pPr>
            <a:r>
              <a:rPr lang="fr-FR" altLang="fr-FR" sz="1600" dirty="0" smtClean="0">
                <a:solidFill>
                  <a:prstClr val="black"/>
                </a:solidFill>
              </a:rPr>
              <a:t>TN2 / Pabs = Sc   donc  	</a:t>
            </a:r>
            <a:r>
              <a:rPr lang="fr-FR" altLang="fr-FR" sz="2400" b="1" dirty="0" smtClean="0">
                <a:solidFill>
                  <a:srgbClr val="C00000"/>
                </a:solidFill>
              </a:rPr>
              <a:t>Pabs = TN</a:t>
            </a:r>
            <a:r>
              <a:rPr lang="fr-FR" altLang="fr-FR" sz="2400" b="1" baseline="-25000" dirty="0" smtClean="0">
                <a:solidFill>
                  <a:srgbClr val="C00000"/>
                </a:solidFill>
              </a:rPr>
              <a:t>2</a:t>
            </a:r>
            <a:r>
              <a:rPr lang="fr-FR" altLang="fr-FR" sz="2400" b="1" dirty="0" smtClean="0">
                <a:solidFill>
                  <a:srgbClr val="C00000"/>
                </a:solidFill>
              </a:rPr>
              <a:t> / Sc  </a:t>
            </a:r>
            <a:endParaRPr lang="fr-FR" altLang="fr-FR" sz="1800" b="1" dirty="0" smtClean="0">
              <a:solidFill>
                <a:srgbClr val="C00000"/>
              </a:solidFill>
            </a:endParaRPr>
          </a:p>
          <a:p>
            <a:pPr marL="0" indent="0" eaLnBrk="1" hangingPunct="1">
              <a:buFont typeface="Arial" charset="0"/>
              <a:buNone/>
              <a:defRPr/>
            </a:pPr>
            <a:r>
              <a:rPr lang="fr-FR" altLang="fr-FR" sz="1600" dirty="0" smtClean="0">
                <a:solidFill>
                  <a:prstClr val="black"/>
                </a:solidFill>
              </a:rPr>
              <a:t>			</a:t>
            </a:r>
          </a:p>
          <a:p>
            <a:pPr marL="0" indent="0" eaLnBrk="1" hangingPunct="1">
              <a:buFont typeface="Arial" charset="0"/>
              <a:buNone/>
              <a:defRPr/>
            </a:pPr>
            <a:endParaRPr lang="fr-FR" altLang="fr-FR" sz="1600" dirty="0" smtClean="0">
              <a:solidFill>
                <a:prstClr val="black"/>
              </a:solidFill>
            </a:endParaRPr>
          </a:p>
          <a:p>
            <a:pPr eaLnBrk="1" hangingPunct="1">
              <a:defRPr/>
            </a:pPr>
            <a:r>
              <a:rPr lang="fr-FR" altLang="fr-FR" sz="2400" dirty="0" smtClean="0">
                <a:solidFill>
                  <a:prstClr val="black"/>
                </a:solidFill>
              </a:rPr>
              <a:t>Et la durée du palier ?  (voir Pour aller + loin)</a:t>
            </a:r>
            <a:endParaRPr lang="fr-FR" altLang="fr-FR" sz="1200" dirty="0">
              <a:solidFill>
                <a:prstClr val="black"/>
              </a:solidFill>
            </a:endParaRPr>
          </a:p>
        </p:txBody>
      </p:sp>
      <p:sp>
        <p:nvSpPr>
          <p:cNvPr id="2" name="ZoneTexte 1"/>
          <p:cNvSpPr txBox="1"/>
          <p:nvPr/>
        </p:nvSpPr>
        <p:spPr>
          <a:xfrm>
            <a:off x="1570905" y="2996952"/>
            <a:ext cx="5247783" cy="369332"/>
          </a:xfrm>
          <a:prstGeom prst="rect">
            <a:avLst/>
          </a:prstGeom>
          <a:blipFill>
            <a:blip r:embed="rId5" cstate="print"/>
            <a:tile tx="0" ty="0" sx="100000" sy="100000" flip="none" algn="tl"/>
          </a:blipFill>
        </p:spPr>
        <p:txBody>
          <a:bodyPr wrap="none">
            <a:spAutoFit/>
          </a:bodyPr>
          <a:lstStyle/>
          <a:p>
            <a:pPr>
              <a:defRPr/>
            </a:pPr>
            <a:r>
              <a:rPr lang="fr-FR" altLang="fr-FR" b="1" dirty="0">
                <a:solidFill>
                  <a:schemeClr val="accent1">
                    <a:lumMod val="50000"/>
                  </a:schemeClr>
                </a:solidFill>
              </a:rPr>
              <a:t>Sc = 2,04 </a:t>
            </a:r>
            <a:r>
              <a:rPr lang="fr-FR" altLang="fr-FR" dirty="0">
                <a:solidFill>
                  <a:prstClr val="black"/>
                </a:solidFill>
              </a:rPr>
              <a:t>donc palier obligatoire pour C20 car </a:t>
            </a:r>
            <a:r>
              <a:rPr lang="fr-FR" altLang="fr-FR" dirty="0" smtClean="0">
                <a:solidFill>
                  <a:prstClr val="black"/>
                </a:solidFill>
              </a:rPr>
              <a:t>TN</a:t>
            </a:r>
            <a:r>
              <a:rPr lang="fr-FR" altLang="fr-FR" baseline="-25000" dirty="0" smtClean="0">
                <a:solidFill>
                  <a:prstClr val="black"/>
                </a:solidFill>
              </a:rPr>
              <a:t>2</a:t>
            </a:r>
            <a:r>
              <a:rPr lang="fr-FR" altLang="fr-FR" dirty="0" smtClean="0">
                <a:solidFill>
                  <a:prstClr val="black"/>
                </a:solidFill>
              </a:rPr>
              <a:t> &gt; </a:t>
            </a:r>
            <a:r>
              <a:rPr lang="fr-FR" altLang="fr-FR" dirty="0">
                <a:solidFill>
                  <a:prstClr val="black"/>
                </a:solidFill>
              </a:rPr>
              <a:t>Sc</a:t>
            </a:r>
          </a:p>
        </p:txBody>
      </p:sp>
      <p:sp>
        <p:nvSpPr>
          <p:cNvPr id="5" name="ZoneTexte 4"/>
          <p:cNvSpPr txBox="1"/>
          <p:nvPr/>
        </p:nvSpPr>
        <p:spPr>
          <a:xfrm>
            <a:off x="1570906" y="5157232"/>
            <a:ext cx="5760000" cy="360000"/>
          </a:xfrm>
          <a:prstGeom prst="rect">
            <a:avLst/>
          </a:prstGeom>
          <a:blipFill>
            <a:blip r:embed="rId5" cstate="print"/>
            <a:tile tx="0" ty="0" sx="100000" sy="100000" flip="none" algn="tl"/>
          </a:blipFill>
        </p:spPr>
        <p:txBody>
          <a:bodyPr wrap="none">
            <a:spAutoFit/>
          </a:bodyPr>
          <a:lstStyle/>
          <a:p>
            <a:pPr>
              <a:buFont typeface="Arial" charset="0"/>
              <a:buNone/>
              <a:defRPr/>
            </a:pPr>
            <a:r>
              <a:rPr lang="fr-FR" altLang="fr-FR" dirty="0">
                <a:solidFill>
                  <a:prstClr val="black"/>
                </a:solidFill>
              </a:rPr>
              <a:t>Pabs = 2,2 / 2,04 = </a:t>
            </a:r>
            <a:r>
              <a:rPr lang="fr-FR" altLang="fr-FR" b="1" dirty="0">
                <a:solidFill>
                  <a:schemeClr val="accent1">
                    <a:lumMod val="50000"/>
                  </a:schemeClr>
                </a:solidFill>
              </a:rPr>
              <a:t>1,078 b soit ~ 0,8 m  donc palier à 3 m</a:t>
            </a:r>
          </a:p>
        </p:txBody>
      </p:sp>
      <p:sp>
        <p:nvSpPr>
          <p:cNvPr id="6" name="Espace réservé de la date 5"/>
          <p:cNvSpPr>
            <a:spLocks noGrp="1"/>
          </p:cNvSpPr>
          <p:nvPr>
            <p:ph type="dt" sz="quarter" idx="10"/>
          </p:nvPr>
        </p:nvSpPr>
        <p:spPr/>
        <p:txBody>
          <a:bodyPr/>
          <a:lstStyle/>
          <a:p>
            <a:pPr>
              <a:defRPr/>
            </a:pPr>
            <a:r>
              <a:rPr lang="fr-FR" dirty="0" smtClean="0"/>
              <a:t>22/01/2022</a:t>
            </a:r>
            <a:endParaRPr lang="fr-FR" dirty="0"/>
          </a:p>
        </p:txBody>
      </p:sp>
      <p:sp>
        <p:nvSpPr>
          <p:cNvPr id="7" name="Espace réservé du numéro de diapositive 6"/>
          <p:cNvSpPr>
            <a:spLocks noGrp="1"/>
          </p:cNvSpPr>
          <p:nvPr>
            <p:ph type="sldNum" sz="quarter" idx="12"/>
          </p:nvPr>
        </p:nvSpPr>
        <p:spPr/>
        <p:txBody>
          <a:bodyPr/>
          <a:lstStyle/>
          <a:p>
            <a:pPr>
              <a:defRPr/>
            </a:pPr>
            <a:fld id="{6DAE4F0C-C08D-4ED8-A36D-B15D5CB7FEF9}" type="slidenum">
              <a:rPr lang="fr-FR"/>
              <a:pPr>
                <a:defRPr/>
              </a:pPr>
              <a:t>24</a:t>
            </a:fld>
            <a:endParaRPr lang="fr-FR" dirty="0"/>
          </a:p>
        </p:txBody>
      </p:sp>
      <p:sp>
        <p:nvSpPr>
          <p:cNvPr id="8" name="Espace réservé du pied de page 7"/>
          <p:cNvSpPr>
            <a:spLocks noGrp="1"/>
          </p:cNvSpPr>
          <p:nvPr>
            <p:ph type="ftr" sz="quarter" idx="11"/>
          </p:nvPr>
        </p:nvSpPr>
        <p:spPr/>
        <p:txBody>
          <a:bodyPr/>
          <a:lstStyle/>
          <a:p>
            <a:pPr>
              <a:defRPr/>
            </a:pPr>
            <a:r>
              <a:rPr lang="fr-FR" dirty="0" smtClean="0"/>
              <a:t>Alain BERTRAND - Formation GP Codep01</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66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62" name="Titre 1"/>
          <p:cNvSpPr>
            <a:spLocks noGrp="1"/>
          </p:cNvSpPr>
          <p:nvPr>
            <p:ph type="title"/>
          </p:nvPr>
        </p:nvSpPr>
        <p:spPr/>
        <p:txBody>
          <a:bodyPr anchor="t"/>
          <a:lstStyle/>
          <a:p>
            <a:pPr eaLnBrk="1" hangingPunct="1"/>
            <a:r>
              <a:rPr lang="fr-FR" altLang="fr-FR" dirty="0" smtClean="0"/>
              <a:t>Compartiment directeur</a:t>
            </a:r>
          </a:p>
        </p:txBody>
      </p:sp>
      <p:graphicFrame>
        <p:nvGraphicFramePr>
          <p:cNvPr id="2" name="Espace réservé du contenu 1"/>
          <p:cNvGraphicFramePr>
            <a:graphicFrameLocks noGrp="1"/>
          </p:cNvGraphicFramePr>
          <p:nvPr>
            <p:ph idx="1"/>
            <p:extLst>
              <p:ext uri="{D42A27DB-BD31-4B8C-83A1-F6EECF244321}">
                <p14:modId xmlns="" xmlns:p14="http://schemas.microsoft.com/office/powerpoint/2010/main" val="1820569686"/>
              </p:ext>
            </p:extLst>
          </p:nvPr>
        </p:nvGraphicFramePr>
        <p:xfrm>
          <a:off x="611560" y="1268760"/>
          <a:ext cx="3600400" cy="1944215"/>
        </p:xfrm>
        <a:graphic>
          <a:graphicData uri="http://schemas.openxmlformats.org/drawingml/2006/table">
            <a:tbl>
              <a:tblPr>
                <a:tableStyleId>{5C22544A-7EE6-4342-B048-85BDC9FD1C3A}</a:tableStyleId>
              </a:tblPr>
              <a:tblGrid>
                <a:gridCol w="1249350"/>
                <a:gridCol w="647391"/>
                <a:gridCol w="877385"/>
                <a:gridCol w="826274"/>
              </a:tblGrid>
              <a:tr h="789243">
                <a:tc gridSpan="4">
                  <a:txBody>
                    <a:bodyPr/>
                    <a:lstStyle/>
                    <a:p>
                      <a:pPr algn="ctr" fontAlgn="t"/>
                      <a:r>
                        <a:rPr lang="fr-FR" sz="1600" u="none" strike="noStrike" dirty="0">
                          <a:effectLst/>
                        </a:rPr>
                        <a:t>Les compartiments </a:t>
                      </a:r>
                      <a:r>
                        <a:rPr lang="fr-FR" sz="1600" b="1" u="none" strike="noStrike" dirty="0">
                          <a:effectLst/>
                        </a:rPr>
                        <a:t>C5, C10 </a:t>
                      </a:r>
                      <a:r>
                        <a:rPr lang="fr-FR" sz="1600" b="0" u="none" strike="noStrike" dirty="0">
                          <a:effectLst/>
                        </a:rPr>
                        <a:t>&amp;</a:t>
                      </a:r>
                      <a:r>
                        <a:rPr lang="fr-FR" sz="1600" b="1" u="none" strike="noStrike" dirty="0">
                          <a:effectLst/>
                        </a:rPr>
                        <a:t> C20 </a:t>
                      </a:r>
                      <a:r>
                        <a:rPr lang="fr-FR" sz="1600" u="none" strike="noStrike" dirty="0">
                          <a:effectLst/>
                        </a:rPr>
                        <a:t>sont immergés </a:t>
                      </a:r>
                      <a:r>
                        <a:rPr lang="fr-FR" sz="1600" u="none" strike="noStrike" dirty="0" smtClean="0">
                          <a:effectLst/>
                        </a:rPr>
                        <a:t>à </a:t>
                      </a:r>
                      <a:r>
                        <a:rPr lang="fr-FR" sz="1600" b="1" u="none" strike="noStrike" dirty="0">
                          <a:effectLst/>
                        </a:rPr>
                        <a:t>35 m </a:t>
                      </a:r>
                      <a:r>
                        <a:rPr lang="fr-FR" sz="1600" u="none" strike="noStrike" dirty="0">
                          <a:effectLst/>
                        </a:rPr>
                        <a:t>pendant </a:t>
                      </a:r>
                      <a:r>
                        <a:rPr lang="fr-FR" sz="1600" b="1" u="none" strike="noStrike" dirty="0">
                          <a:effectLst/>
                        </a:rPr>
                        <a:t>40 mn</a:t>
                      </a:r>
                      <a:endParaRPr lang="fr-FR" sz="1600" b="1" i="0" u="none" strike="noStrike" dirty="0">
                        <a:solidFill>
                          <a:srgbClr val="000000"/>
                        </a:solidFill>
                        <a:effectLst/>
                        <a:latin typeface="Calibri"/>
                      </a:endParaRPr>
                    </a:p>
                  </a:txBody>
                  <a:tcPr marL="9525" marR="9525" marT="9522" marB="0" anchor="ctr"/>
                </a:tc>
                <a:tc hMerge="1">
                  <a:txBody>
                    <a:bodyPr/>
                    <a:lstStyle/>
                    <a:p>
                      <a:endParaRPr lang="fr-FR"/>
                    </a:p>
                  </a:txBody>
                  <a:tcPr/>
                </a:tc>
                <a:tc hMerge="1">
                  <a:txBody>
                    <a:bodyPr/>
                    <a:lstStyle/>
                    <a:p>
                      <a:endParaRPr lang="fr-FR"/>
                    </a:p>
                  </a:txBody>
                  <a:tcPr/>
                </a:tc>
                <a:tc hMerge="1">
                  <a:txBody>
                    <a:bodyPr/>
                    <a:lstStyle/>
                    <a:p>
                      <a:endParaRPr lang="fr-FR"/>
                    </a:p>
                  </a:txBody>
                  <a:tcPr/>
                </a:tc>
              </a:tr>
              <a:tr h="288743">
                <a:tc>
                  <a:txBody>
                    <a:bodyPr/>
                    <a:lstStyle/>
                    <a:p>
                      <a:pPr algn="r" fontAlgn="t"/>
                      <a:r>
                        <a:rPr lang="fr-FR" sz="1400" b="1" u="none" strike="noStrike" dirty="0">
                          <a:effectLst/>
                        </a:rPr>
                        <a:t>Pabs</a:t>
                      </a:r>
                      <a:endParaRPr lang="fr-FR" sz="1400" b="1" i="0" u="none" strike="noStrike" dirty="0">
                        <a:solidFill>
                          <a:srgbClr val="000000"/>
                        </a:solidFill>
                        <a:effectLst/>
                        <a:latin typeface="Calibri"/>
                      </a:endParaRPr>
                    </a:p>
                  </a:txBody>
                  <a:tcPr marL="9525" marR="9525" marT="9522" marB="0" anchor="ctr"/>
                </a:tc>
                <a:tc>
                  <a:txBody>
                    <a:bodyPr/>
                    <a:lstStyle/>
                    <a:p>
                      <a:pPr algn="ctr" fontAlgn="t"/>
                      <a:r>
                        <a:rPr lang="fr-FR" sz="1100" b="0" i="0" u="none" strike="noStrike" dirty="0" smtClean="0">
                          <a:solidFill>
                            <a:srgbClr val="000000"/>
                          </a:solidFill>
                          <a:effectLst/>
                          <a:latin typeface="Calibri"/>
                        </a:rPr>
                        <a:t> ?</a:t>
                      </a:r>
                      <a:endParaRPr lang="fr-FR" sz="1100" b="0" i="0" u="none" strike="noStrike" dirty="0">
                        <a:solidFill>
                          <a:srgbClr val="000000"/>
                        </a:solidFill>
                        <a:effectLst/>
                        <a:latin typeface="Calibri"/>
                      </a:endParaRPr>
                    </a:p>
                  </a:txBody>
                  <a:tcPr marL="9525" marR="9525" marT="9522" marB="0" anchor="ctr"/>
                </a:tc>
                <a:tc>
                  <a:txBody>
                    <a:bodyPr/>
                    <a:lstStyle/>
                    <a:p>
                      <a:pPr algn="ctr" fontAlgn="t"/>
                      <a:endParaRPr lang="fr-FR" sz="1400" b="0" i="0" u="none" strike="noStrike" dirty="0">
                        <a:solidFill>
                          <a:srgbClr val="000000"/>
                        </a:solidFill>
                        <a:effectLst/>
                        <a:latin typeface="Calibri"/>
                      </a:endParaRPr>
                    </a:p>
                  </a:txBody>
                  <a:tcPr marL="9525" marR="9525" marT="9522" marB="0" anchor="ctr"/>
                </a:tc>
                <a:tc>
                  <a:txBody>
                    <a:bodyPr/>
                    <a:lstStyle/>
                    <a:p>
                      <a:pPr algn="l" fontAlgn="t"/>
                      <a:endParaRPr lang="fr-FR" sz="1100" b="0" i="0" u="none" strike="noStrike" dirty="0">
                        <a:solidFill>
                          <a:srgbClr val="000000"/>
                        </a:solidFill>
                        <a:effectLst/>
                        <a:latin typeface="Calibri"/>
                      </a:endParaRPr>
                    </a:p>
                  </a:txBody>
                  <a:tcPr marL="9525" marR="9525" marT="9522" marB="0"/>
                </a:tc>
              </a:tr>
              <a:tr h="288743">
                <a:tc>
                  <a:txBody>
                    <a:bodyPr/>
                    <a:lstStyle/>
                    <a:p>
                      <a:pPr algn="r" fontAlgn="t"/>
                      <a:r>
                        <a:rPr lang="fr-FR" sz="1400" b="1" u="none" strike="noStrike" dirty="0">
                          <a:effectLst/>
                        </a:rPr>
                        <a:t>TN2 initiale</a:t>
                      </a:r>
                      <a:endParaRPr lang="fr-FR" sz="1400" b="1" i="0" u="none" strike="noStrike" dirty="0">
                        <a:solidFill>
                          <a:srgbClr val="000000"/>
                        </a:solidFill>
                        <a:effectLst/>
                        <a:latin typeface="Calibri"/>
                      </a:endParaRPr>
                    </a:p>
                  </a:txBody>
                  <a:tcPr marL="9525" marR="9525" marT="9522" marB="0" anchor="ctr"/>
                </a:tc>
                <a:tc>
                  <a:txBody>
                    <a:bodyPr/>
                    <a:lstStyle/>
                    <a:p>
                      <a:pPr algn="ctr" fontAlgn="t"/>
                      <a:r>
                        <a:rPr lang="fr-FR" sz="1100" b="0" i="0" u="none" strike="noStrike" dirty="0" smtClean="0">
                          <a:solidFill>
                            <a:srgbClr val="000000"/>
                          </a:solidFill>
                          <a:effectLst/>
                          <a:latin typeface="Calibri"/>
                        </a:rPr>
                        <a:t> ?</a:t>
                      </a:r>
                      <a:endParaRPr lang="fr-FR" sz="1100" b="0" i="0" u="none" strike="noStrike" dirty="0">
                        <a:solidFill>
                          <a:srgbClr val="000000"/>
                        </a:solidFill>
                        <a:effectLst/>
                        <a:latin typeface="Calibri"/>
                      </a:endParaRPr>
                    </a:p>
                  </a:txBody>
                  <a:tcPr marL="9525" marR="9525" marT="9522" marB="0" anchor="ctr"/>
                </a:tc>
                <a:tc>
                  <a:txBody>
                    <a:bodyPr/>
                    <a:lstStyle/>
                    <a:p>
                      <a:pPr algn="ctr" fontAlgn="t"/>
                      <a:endParaRPr lang="fr-FR" sz="1400" b="0" i="0" u="none" strike="noStrike" dirty="0">
                        <a:solidFill>
                          <a:srgbClr val="000000"/>
                        </a:solidFill>
                        <a:effectLst/>
                        <a:latin typeface="Calibri"/>
                      </a:endParaRPr>
                    </a:p>
                  </a:txBody>
                  <a:tcPr marL="9525" marR="9525" marT="9522" marB="0" anchor="ctr"/>
                </a:tc>
                <a:tc>
                  <a:txBody>
                    <a:bodyPr/>
                    <a:lstStyle/>
                    <a:p>
                      <a:pPr algn="l" fontAlgn="t"/>
                      <a:endParaRPr lang="fr-FR" sz="1100" b="0" i="0" u="none" strike="noStrike" dirty="0">
                        <a:solidFill>
                          <a:srgbClr val="000000"/>
                        </a:solidFill>
                        <a:effectLst/>
                        <a:latin typeface="Calibri"/>
                      </a:endParaRPr>
                    </a:p>
                  </a:txBody>
                  <a:tcPr marL="9525" marR="9525" marT="9522" marB="0"/>
                </a:tc>
              </a:tr>
              <a:tr h="288743">
                <a:tc>
                  <a:txBody>
                    <a:bodyPr/>
                    <a:lstStyle/>
                    <a:p>
                      <a:pPr algn="r" fontAlgn="t"/>
                      <a:r>
                        <a:rPr lang="fr-FR" sz="1400" b="1" u="none" strike="noStrike" dirty="0">
                          <a:effectLst/>
                        </a:rPr>
                        <a:t>PpN2 inspirée</a:t>
                      </a:r>
                      <a:endParaRPr lang="fr-FR" sz="1400" b="1" i="0" u="none" strike="noStrike" dirty="0">
                        <a:solidFill>
                          <a:srgbClr val="000000"/>
                        </a:solidFill>
                        <a:effectLst/>
                        <a:latin typeface="Calibri"/>
                      </a:endParaRPr>
                    </a:p>
                  </a:txBody>
                  <a:tcPr marL="9525" marR="9525" marT="9522" marB="0" anchor="ctr"/>
                </a:tc>
                <a:tc>
                  <a:txBody>
                    <a:bodyPr/>
                    <a:lstStyle/>
                    <a:p>
                      <a:pPr algn="ctr" fontAlgn="t"/>
                      <a:r>
                        <a:rPr lang="fr-FR" sz="1100" b="0" i="0" u="none" strike="noStrike" dirty="0" smtClean="0">
                          <a:solidFill>
                            <a:srgbClr val="000000"/>
                          </a:solidFill>
                          <a:effectLst/>
                          <a:latin typeface="Calibri"/>
                        </a:rPr>
                        <a:t> ?</a:t>
                      </a:r>
                      <a:endParaRPr lang="fr-FR" sz="1100" b="0" i="0" u="none" strike="noStrike" dirty="0">
                        <a:solidFill>
                          <a:srgbClr val="000000"/>
                        </a:solidFill>
                        <a:effectLst/>
                        <a:latin typeface="Calibri"/>
                      </a:endParaRPr>
                    </a:p>
                  </a:txBody>
                  <a:tcPr marL="9525" marR="9525" marT="9522" marB="0" anchor="ctr"/>
                </a:tc>
                <a:tc>
                  <a:txBody>
                    <a:bodyPr/>
                    <a:lstStyle/>
                    <a:p>
                      <a:pPr algn="ctr" fontAlgn="t"/>
                      <a:endParaRPr lang="fr-FR" sz="1400" b="0" i="0" u="none" strike="noStrike" dirty="0">
                        <a:solidFill>
                          <a:srgbClr val="000000"/>
                        </a:solidFill>
                        <a:effectLst/>
                        <a:latin typeface="Calibri"/>
                      </a:endParaRPr>
                    </a:p>
                  </a:txBody>
                  <a:tcPr marL="9525" marR="9525" marT="9522" marB="0" anchor="ctr"/>
                </a:tc>
                <a:tc>
                  <a:txBody>
                    <a:bodyPr/>
                    <a:lstStyle/>
                    <a:p>
                      <a:pPr algn="l" fontAlgn="t"/>
                      <a:endParaRPr lang="fr-FR" sz="1100" b="0" i="0" u="none" strike="noStrike" dirty="0">
                        <a:solidFill>
                          <a:srgbClr val="000000"/>
                        </a:solidFill>
                        <a:effectLst/>
                        <a:latin typeface="Calibri"/>
                      </a:endParaRPr>
                    </a:p>
                  </a:txBody>
                  <a:tcPr marL="9525" marR="9525" marT="9522" marB="0"/>
                </a:tc>
              </a:tr>
              <a:tr h="288743">
                <a:tc>
                  <a:txBody>
                    <a:bodyPr/>
                    <a:lstStyle/>
                    <a:p>
                      <a:pPr algn="r" fontAlgn="t"/>
                      <a:r>
                        <a:rPr lang="fr-FR" sz="1400" b="1" u="none" strike="noStrike" dirty="0">
                          <a:effectLst/>
                        </a:rPr>
                        <a:t>Gradient</a:t>
                      </a:r>
                      <a:endParaRPr lang="fr-FR" sz="1400" b="1" i="0" u="none" strike="noStrike" dirty="0">
                        <a:solidFill>
                          <a:srgbClr val="000000"/>
                        </a:solidFill>
                        <a:effectLst/>
                        <a:latin typeface="Calibri"/>
                      </a:endParaRPr>
                    </a:p>
                  </a:txBody>
                  <a:tcPr marL="9525" marR="9525" marT="9522" marB="0" anchor="ctr"/>
                </a:tc>
                <a:tc>
                  <a:txBody>
                    <a:bodyPr/>
                    <a:lstStyle/>
                    <a:p>
                      <a:pPr algn="ctr" fontAlgn="t"/>
                      <a:r>
                        <a:rPr lang="fr-FR" sz="1100" b="0" i="0" u="none" strike="noStrike" dirty="0" smtClean="0">
                          <a:solidFill>
                            <a:srgbClr val="000000"/>
                          </a:solidFill>
                          <a:effectLst/>
                          <a:latin typeface="Calibri"/>
                        </a:rPr>
                        <a:t> ?</a:t>
                      </a:r>
                      <a:endParaRPr lang="fr-FR" sz="1100" b="0" i="0" u="none" strike="noStrike" dirty="0">
                        <a:solidFill>
                          <a:srgbClr val="000000"/>
                        </a:solidFill>
                        <a:effectLst/>
                        <a:latin typeface="Calibri"/>
                      </a:endParaRPr>
                    </a:p>
                  </a:txBody>
                  <a:tcPr marL="9525" marR="9525" marT="9522" marB="0" anchor="ctr"/>
                </a:tc>
                <a:tc>
                  <a:txBody>
                    <a:bodyPr/>
                    <a:lstStyle/>
                    <a:p>
                      <a:pPr algn="ctr" fontAlgn="t"/>
                      <a:endParaRPr lang="fr-FR" sz="1400" b="0" i="0" u="none" strike="noStrike" dirty="0">
                        <a:solidFill>
                          <a:srgbClr val="000000"/>
                        </a:solidFill>
                        <a:effectLst/>
                        <a:latin typeface="Calibri"/>
                      </a:endParaRPr>
                    </a:p>
                  </a:txBody>
                  <a:tcPr marL="9525" marR="9525" marT="9522" marB="0" anchor="ctr"/>
                </a:tc>
                <a:tc>
                  <a:txBody>
                    <a:bodyPr/>
                    <a:lstStyle/>
                    <a:p>
                      <a:pPr algn="l" fontAlgn="t"/>
                      <a:endParaRPr lang="fr-FR" sz="1100" b="0" i="0" u="none" strike="noStrike" dirty="0">
                        <a:solidFill>
                          <a:srgbClr val="000000"/>
                        </a:solidFill>
                        <a:effectLst/>
                        <a:latin typeface="Calibri"/>
                      </a:endParaRPr>
                    </a:p>
                  </a:txBody>
                  <a:tcPr marL="9525" marR="9525" marT="9522" marB="0"/>
                </a:tc>
              </a:tr>
            </a:tbl>
          </a:graphicData>
        </a:graphic>
      </p:graphicFrame>
      <p:graphicFrame>
        <p:nvGraphicFramePr>
          <p:cNvPr id="5" name="Espace réservé du contenu 1"/>
          <p:cNvGraphicFramePr>
            <a:graphicFrameLocks/>
          </p:cNvGraphicFramePr>
          <p:nvPr>
            <p:extLst>
              <p:ext uri="{D42A27DB-BD31-4B8C-83A1-F6EECF244321}">
                <p14:modId xmlns="" xmlns:p14="http://schemas.microsoft.com/office/powerpoint/2010/main" val="1680773842"/>
              </p:ext>
            </p:extLst>
          </p:nvPr>
        </p:nvGraphicFramePr>
        <p:xfrm>
          <a:off x="611560" y="1268760"/>
          <a:ext cx="3600400" cy="1944214"/>
        </p:xfrm>
        <a:graphic>
          <a:graphicData uri="http://schemas.openxmlformats.org/drawingml/2006/table">
            <a:tbl>
              <a:tblPr>
                <a:tableStyleId>{5C22544A-7EE6-4342-B048-85BDC9FD1C3A}</a:tableStyleId>
              </a:tblPr>
              <a:tblGrid>
                <a:gridCol w="1269181"/>
                <a:gridCol w="657667"/>
                <a:gridCol w="891311"/>
                <a:gridCol w="782241"/>
              </a:tblGrid>
              <a:tr h="651074">
                <a:tc gridSpan="4">
                  <a:txBody>
                    <a:bodyPr/>
                    <a:lstStyle/>
                    <a:p>
                      <a:pPr algn="ctr" fontAlgn="t"/>
                      <a:r>
                        <a:rPr lang="fr-FR" sz="1600" u="none" strike="noStrike" dirty="0">
                          <a:effectLst/>
                        </a:rPr>
                        <a:t>Les compartiments </a:t>
                      </a:r>
                      <a:r>
                        <a:rPr lang="fr-FR" sz="1600" b="1" u="none" strike="noStrike" dirty="0">
                          <a:effectLst/>
                        </a:rPr>
                        <a:t>C5</a:t>
                      </a:r>
                      <a:r>
                        <a:rPr lang="fr-FR" sz="1600" u="none" strike="noStrike" dirty="0">
                          <a:effectLst/>
                        </a:rPr>
                        <a:t>, </a:t>
                      </a:r>
                      <a:r>
                        <a:rPr lang="fr-FR" sz="1600" b="1" u="none" strike="noStrike" dirty="0">
                          <a:effectLst/>
                        </a:rPr>
                        <a:t>C10</a:t>
                      </a:r>
                      <a:r>
                        <a:rPr lang="fr-FR" sz="1600" u="none" strike="noStrike" dirty="0">
                          <a:effectLst/>
                        </a:rPr>
                        <a:t> &amp; </a:t>
                      </a:r>
                      <a:r>
                        <a:rPr lang="fr-FR" sz="1600" b="1" u="none" strike="noStrike" dirty="0">
                          <a:effectLst/>
                        </a:rPr>
                        <a:t>C20</a:t>
                      </a:r>
                      <a:r>
                        <a:rPr lang="fr-FR" sz="1600" u="none" strike="noStrike" dirty="0">
                          <a:effectLst/>
                        </a:rPr>
                        <a:t> sont immergés </a:t>
                      </a:r>
                      <a:r>
                        <a:rPr lang="fr-FR" sz="1600" u="none" strike="noStrike" dirty="0" smtClean="0">
                          <a:effectLst/>
                        </a:rPr>
                        <a:t>à </a:t>
                      </a:r>
                      <a:r>
                        <a:rPr lang="fr-FR" sz="1600" b="1" u="none" strike="noStrike" dirty="0">
                          <a:effectLst/>
                        </a:rPr>
                        <a:t>35 m</a:t>
                      </a:r>
                      <a:r>
                        <a:rPr lang="fr-FR" sz="1600" u="none" strike="noStrike" dirty="0">
                          <a:effectLst/>
                        </a:rPr>
                        <a:t> pendant </a:t>
                      </a:r>
                      <a:r>
                        <a:rPr lang="fr-FR" sz="1600" b="1" u="none" strike="noStrike" dirty="0">
                          <a:effectLst/>
                        </a:rPr>
                        <a:t>40 mn</a:t>
                      </a:r>
                      <a:endParaRPr lang="fr-FR" sz="1600" b="1" i="0" u="none" strike="noStrike" dirty="0">
                        <a:solidFill>
                          <a:srgbClr val="000000"/>
                        </a:solidFill>
                        <a:effectLst/>
                        <a:latin typeface="Calibri"/>
                      </a:endParaRPr>
                    </a:p>
                  </a:txBody>
                  <a:tcPr marL="9525" marR="9525" marT="9522" marB="0" anchor="ctr">
                    <a:solidFill>
                      <a:schemeClr val="accent1">
                        <a:tint val="2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323285">
                <a:tc>
                  <a:txBody>
                    <a:bodyPr/>
                    <a:lstStyle/>
                    <a:p>
                      <a:pPr algn="r" fontAlgn="t"/>
                      <a:r>
                        <a:rPr lang="fr-FR" sz="1400" b="1" u="none" strike="noStrike" dirty="0">
                          <a:effectLst/>
                        </a:rPr>
                        <a:t>Pabs</a:t>
                      </a:r>
                      <a:endParaRPr lang="fr-FR" sz="1400" b="1" i="0" u="none" strike="noStrike" dirty="0">
                        <a:solidFill>
                          <a:srgbClr val="000000"/>
                        </a:solidFill>
                        <a:effectLst/>
                        <a:latin typeface="Calibri"/>
                      </a:endParaRPr>
                    </a:p>
                  </a:txBody>
                  <a:tcPr marL="9525" marR="9525" marT="9522" marB="0" anchor="ctr">
                    <a:solidFill>
                      <a:schemeClr val="accent1">
                        <a:tint val="20000"/>
                      </a:schemeClr>
                    </a:solidFill>
                  </a:tcPr>
                </a:tc>
                <a:tc>
                  <a:txBody>
                    <a:bodyPr/>
                    <a:lstStyle/>
                    <a:p>
                      <a:pPr algn="l" fontAlgn="t"/>
                      <a:endParaRPr lang="fr-FR" sz="1100" b="0" i="0" u="none" strike="noStrike" dirty="0">
                        <a:solidFill>
                          <a:srgbClr val="000000"/>
                        </a:solidFill>
                        <a:effectLst/>
                        <a:latin typeface="Calibri"/>
                      </a:endParaRPr>
                    </a:p>
                  </a:txBody>
                  <a:tcPr marL="9525" marR="9525" marT="9522" marB="0" anchor="ctr">
                    <a:solidFill>
                      <a:schemeClr val="accent1">
                        <a:tint val="20000"/>
                      </a:schemeClr>
                    </a:solidFill>
                  </a:tcPr>
                </a:tc>
                <a:tc>
                  <a:txBody>
                    <a:bodyPr/>
                    <a:lstStyle/>
                    <a:p>
                      <a:pPr algn="ctr" fontAlgn="t"/>
                      <a:r>
                        <a:rPr lang="fr-FR" sz="1400" u="none" strike="noStrike" dirty="0">
                          <a:effectLst/>
                        </a:rPr>
                        <a:t>4,5 b</a:t>
                      </a:r>
                      <a:endParaRPr lang="fr-FR" sz="1400" b="0" i="0" u="none" strike="noStrike" dirty="0">
                        <a:solidFill>
                          <a:srgbClr val="000000"/>
                        </a:solidFill>
                        <a:effectLst/>
                        <a:latin typeface="Calibri"/>
                      </a:endParaRPr>
                    </a:p>
                  </a:txBody>
                  <a:tcPr marL="9525" marR="9525" marT="9522" marB="0" anchor="ctr">
                    <a:solidFill>
                      <a:schemeClr val="accent1">
                        <a:tint val="20000"/>
                      </a:schemeClr>
                    </a:solidFill>
                  </a:tcPr>
                </a:tc>
                <a:tc>
                  <a:txBody>
                    <a:bodyPr/>
                    <a:lstStyle/>
                    <a:p>
                      <a:pPr algn="l" fontAlgn="t"/>
                      <a:endParaRPr lang="fr-FR" sz="1100" b="0" i="0" u="none" strike="noStrike" dirty="0">
                        <a:solidFill>
                          <a:srgbClr val="000000"/>
                        </a:solidFill>
                        <a:effectLst/>
                        <a:latin typeface="Calibri"/>
                      </a:endParaRPr>
                    </a:p>
                  </a:txBody>
                  <a:tcPr marL="9525" marR="9525" marT="9522" marB="0">
                    <a:solidFill>
                      <a:schemeClr val="accent1">
                        <a:tint val="20000"/>
                      </a:schemeClr>
                    </a:solidFill>
                  </a:tcPr>
                </a:tc>
              </a:tr>
              <a:tr h="323285">
                <a:tc>
                  <a:txBody>
                    <a:bodyPr/>
                    <a:lstStyle/>
                    <a:p>
                      <a:pPr algn="r" fontAlgn="t"/>
                      <a:r>
                        <a:rPr lang="fr-FR" sz="1400" b="1" u="none" strike="noStrike" dirty="0">
                          <a:effectLst/>
                        </a:rPr>
                        <a:t>TN</a:t>
                      </a:r>
                      <a:r>
                        <a:rPr lang="fr-FR" sz="1400" b="1" u="none" strike="noStrike" baseline="0" dirty="0">
                          <a:effectLst/>
                        </a:rPr>
                        <a:t>2</a:t>
                      </a:r>
                      <a:r>
                        <a:rPr lang="fr-FR" sz="1400" b="1" u="none" strike="noStrike" dirty="0">
                          <a:effectLst/>
                        </a:rPr>
                        <a:t> initiale</a:t>
                      </a:r>
                      <a:endParaRPr lang="fr-FR" sz="1400" b="1" i="0" u="none" strike="noStrike" dirty="0">
                        <a:solidFill>
                          <a:srgbClr val="000000"/>
                        </a:solidFill>
                        <a:effectLst/>
                        <a:latin typeface="Calibri"/>
                      </a:endParaRPr>
                    </a:p>
                  </a:txBody>
                  <a:tcPr marL="9525" marR="9525" marT="9522" marB="0" anchor="ctr">
                    <a:solidFill>
                      <a:schemeClr val="accent1">
                        <a:tint val="20000"/>
                      </a:schemeClr>
                    </a:solidFill>
                  </a:tcPr>
                </a:tc>
                <a:tc>
                  <a:txBody>
                    <a:bodyPr/>
                    <a:lstStyle/>
                    <a:p>
                      <a:pPr algn="ctr" fontAlgn="t"/>
                      <a:endParaRPr lang="fr-FR" sz="1100" b="0" i="0" u="none" strike="noStrike" dirty="0">
                        <a:solidFill>
                          <a:srgbClr val="000000"/>
                        </a:solidFill>
                        <a:effectLst/>
                        <a:latin typeface="Calibri"/>
                      </a:endParaRPr>
                    </a:p>
                  </a:txBody>
                  <a:tcPr marL="9525" marR="9525" marT="9522" marB="0" anchor="ctr">
                    <a:solidFill>
                      <a:schemeClr val="accent1">
                        <a:tint val="20000"/>
                      </a:schemeClr>
                    </a:solidFill>
                  </a:tcPr>
                </a:tc>
                <a:tc>
                  <a:txBody>
                    <a:bodyPr/>
                    <a:lstStyle/>
                    <a:p>
                      <a:pPr algn="ctr" fontAlgn="t"/>
                      <a:r>
                        <a:rPr lang="fr-FR" sz="1400" u="none" strike="noStrike" dirty="0">
                          <a:effectLst/>
                        </a:rPr>
                        <a:t>0,8 b</a:t>
                      </a:r>
                      <a:endParaRPr lang="fr-FR" sz="1400" b="0" i="0" u="none" strike="noStrike" dirty="0">
                        <a:solidFill>
                          <a:srgbClr val="000000"/>
                        </a:solidFill>
                        <a:effectLst/>
                        <a:latin typeface="Calibri"/>
                      </a:endParaRPr>
                    </a:p>
                  </a:txBody>
                  <a:tcPr marL="9525" marR="9525" marT="9522" marB="0" anchor="ctr">
                    <a:solidFill>
                      <a:schemeClr val="accent1">
                        <a:tint val="20000"/>
                      </a:schemeClr>
                    </a:solidFill>
                  </a:tcPr>
                </a:tc>
                <a:tc>
                  <a:txBody>
                    <a:bodyPr/>
                    <a:lstStyle/>
                    <a:p>
                      <a:pPr algn="l" fontAlgn="t"/>
                      <a:endParaRPr lang="fr-FR" sz="1100" b="0" i="0" u="none" strike="noStrike" dirty="0">
                        <a:solidFill>
                          <a:srgbClr val="000000"/>
                        </a:solidFill>
                        <a:effectLst/>
                        <a:latin typeface="Calibri"/>
                      </a:endParaRPr>
                    </a:p>
                  </a:txBody>
                  <a:tcPr marL="9525" marR="9525" marT="9522" marB="0">
                    <a:solidFill>
                      <a:schemeClr val="accent1">
                        <a:tint val="20000"/>
                      </a:schemeClr>
                    </a:solidFill>
                  </a:tcPr>
                </a:tc>
              </a:tr>
              <a:tr h="323285">
                <a:tc>
                  <a:txBody>
                    <a:bodyPr/>
                    <a:lstStyle/>
                    <a:p>
                      <a:pPr algn="r" fontAlgn="t"/>
                      <a:r>
                        <a:rPr lang="fr-FR" sz="1400" b="1" u="none" strike="noStrike" dirty="0">
                          <a:effectLst/>
                        </a:rPr>
                        <a:t>PpN2 inspirée</a:t>
                      </a:r>
                      <a:endParaRPr lang="fr-FR" sz="1400" b="1" i="0" u="none" strike="noStrike" dirty="0">
                        <a:solidFill>
                          <a:srgbClr val="000000"/>
                        </a:solidFill>
                        <a:effectLst/>
                        <a:latin typeface="Calibri"/>
                      </a:endParaRPr>
                    </a:p>
                  </a:txBody>
                  <a:tcPr marL="9525" marR="9525" marT="9522" marB="0" anchor="ctr">
                    <a:solidFill>
                      <a:schemeClr val="accent1">
                        <a:tint val="20000"/>
                      </a:schemeClr>
                    </a:solidFill>
                  </a:tcPr>
                </a:tc>
                <a:tc>
                  <a:txBody>
                    <a:bodyPr/>
                    <a:lstStyle/>
                    <a:p>
                      <a:pPr algn="ctr" fontAlgn="t"/>
                      <a:r>
                        <a:rPr lang="fr-FR" sz="1200" u="none" strike="noStrike" dirty="0">
                          <a:effectLst/>
                        </a:rPr>
                        <a:t>= </a:t>
                      </a:r>
                      <a:r>
                        <a:rPr lang="fr-FR" sz="1200" u="none" strike="noStrike" dirty="0" smtClean="0">
                          <a:effectLst/>
                        </a:rPr>
                        <a:t>4,5 x</a:t>
                      </a:r>
                      <a:r>
                        <a:rPr lang="fr-FR" sz="1200" u="none" strike="noStrike" baseline="0" dirty="0" smtClean="0">
                          <a:effectLst/>
                        </a:rPr>
                        <a:t> </a:t>
                      </a:r>
                      <a:r>
                        <a:rPr lang="fr-FR" sz="1200" u="none" strike="noStrike" dirty="0" smtClean="0">
                          <a:effectLst/>
                        </a:rPr>
                        <a:t>0,8 </a:t>
                      </a:r>
                      <a:endParaRPr lang="fr-FR" sz="1200" b="0" i="0" u="none" strike="noStrike" dirty="0">
                        <a:solidFill>
                          <a:srgbClr val="000000"/>
                        </a:solidFill>
                        <a:effectLst/>
                        <a:latin typeface="Calibri"/>
                      </a:endParaRPr>
                    </a:p>
                  </a:txBody>
                  <a:tcPr marL="9525" marR="9525" marT="9522" marB="0" anchor="ctr">
                    <a:solidFill>
                      <a:schemeClr val="accent1">
                        <a:tint val="20000"/>
                      </a:schemeClr>
                    </a:solidFill>
                  </a:tcPr>
                </a:tc>
                <a:tc>
                  <a:txBody>
                    <a:bodyPr/>
                    <a:lstStyle/>
                    <a:p>
                      <a:pPr algn="ctr" fontAlgn="t"/>
                      <a:r>
                        <a:rPr lang="fr-FR" sz="1400" u="none" strike="noStrike" dirty="0">
                          <a:effectLst/>
                        </a:rPr>
                        <a:t>3,6 b</a:t>
                      </a:r>
                      <a:endParaRPr lang="fr-FR" sz="1400" b="0" i="0" u="none" strike="noStrike" dirty="0">
                        <a:solidFill>
                          <a:srgbClr val="000000"/>
                        </a:solidFill>
                        <a:effectLst/>
                        <a:latin typeface="Calibri"/>
                      </a:endParaRPr>
                    </a:p>
                  </a:txBody>
                  <a:tcPr marL="9525" marR="9525" marT="9522" marB="0" anchor="ctr">
                    <a:solidFill>
                      <a:schemeClr val="accent1">
                        <a:tint val="20000"/>
                      </a:schemeClr>
                    </a:solidFill>
                  </a:tcPr>
                </a:tc>
                <a:tc>
                  <a:txBody>
                    <a:bodyPr/>
                    <a:lstStyle/>
                    <a:p>
                      <a:pPr algn="l" fontAlgn="t"/>
                      <a:endParaRPr lang="fr-FR" sz="1100" b="0" i="0" u="none" strike="noStrike" dirty="0">
                        <a:solidFill>
                          <a:srgbClr val="000000"/>
                        </a:solidFill>
                        <a:effectLst/>
                        <a:latin typeface="Calibri"/>
                      </a:endParaRPr>
                    </a:p>
                  </a:txBody>
                  <a:tcPr marL="9525" marR="9525" marT="9522" marB="0">
                    <a:solidFill>
                      <a:schemeClr val="accent1">
                        <a:tint val="20000"/>
                      </a:schemeClr>
                    </a:solidFill>
                  </a:tcPr>
                </a:tc>
              </a:tr>
              <a:tr h="323285">
                <a:tc>
                  <a:txBody>
                    <a:bodyPr/>
                    <a:lstStyle/>
                    <a:p>
                      <a:pPr algn="r" fontAlgn="t"/>
                      <a:r>
                        <a:rPr lang="fr-FR" sz="1400" b="1" u="none" strike="noStrike" dirty="0">
                          <a:effectLst/>
                        </a:rPr>
                        <a:t>Gradient</a:t>
                      </a:r>
                      <a:endParaRPr lang="fr-FR" sz="1400" b="1" i="0" u="none" strike="noStrike" dirty="0">
                        <a:solidFill>
                          <a:srgbClr val="000000"/>
                        </a:solidFill>
                        <a:effectLst/>
                        <a:latin typeface="Calibri"/>
                      </a:endParaRPr>
                    </a:p>
                  </a:txBody>
                  <a:tcPr marL="9525" marR="9525" marT="9522" marB="0" anchor="ctr">
                    <a:solidFill>
                      <a:schemeClr val="accent1">
                        <a:tint val="20000"/>
                      </a:schemeClr>
                    </a:solidFill>
                  </a:tcPr>
                </a:tc>
                <a:tc>
                  <a:txBody>
                    <a:bodyPr/>
                    <a:lstStyle/>
                    <a:p>
                      <a:pPr algn="ctr" fontAlgn="t"/>
                      <a:r>
                        <a:rPr lang="fr-FR" sz="1200" u="none" strike="noStrike" dirty="0" smtClean="0">
                          <a:effectLst/>
                        </a:rPr>
                        <a:t>= 3,6 </a:t>
                      </a:r>
                      <a:r>
                        <a:rPr lang="fr-FR" sz="1200" u="none" strike="noStrike" dirty="0">
                          <a:effectLst/>
                        </a:rPr>
                        <a:t>- 0,8</a:t>
                      </a:r>
                      <a:endParaRPr lang="fr-FR" sz="1200" b="0" i="0" u="none" strike="noStrike" dirty="0">
                        <a:solidFill>
                          <a:srgbClr val="000000"/>
                        </a:solidFill>
                        <a:effectLst/>
                        <a:latin typeface="Calibri"/>
                      </a:endParaRPr>
                    </a:p>
                  </a:txBody>
                  <a:tcPr marL="9525" marR="9525" marT="9522" marB="0" anchor="ctr">
                    <a:solidFill>
                      <a:schemeClr val="accent1">
                        <a:tint val="20000"/>
                      </a:schemeClr>
                    </a:solidFill>
                  </a:tcPr>
                </a:tc>
                <a:tc>
                  <a:txBody>
                    <a:bodyPr/>
                    <a:lstStyle/>
                    <a:p>
                      <a:pPr algn="ctr" fontAlgn="t"/>
                      <a:r>
                        <a:rPr lang="fr-FR" sz="1400" u="none" strike="noStrike" dirty="0">
                          <a:effectLst/>
                        </a:rPr>
                        <a:t>2,8 b</a:t>
                      </a:r>
                      <a:endParaRPr lang="fr-FR" sz="1400" b="0" i="0" u="none" strike="noStrike" dirty="0">
                        <a:solidFill>
                          <a:srgbClr val="000000"/>
                        </a:solidFill>
                        <a:effectLst/>
                        <a:latin typeface="Calibri"/>
                      </a:endParaRPr>
                    </a:p>
                  </a:txBody>
                  <a:tcPr marL="9525" marR="9525" marT="9522" marB="0" anchor="ctr">
                    <a:solidFill>
                      <a:schemeClr val="accent1">
                        <a:tint val="20000"/>
                      </a:schemeClr>
                    </a:solidFill>
                  </a:tcPr>
                </a:tc>
                <a:tc>
                  <a:txBody>
                    <a:bodyPr/>
                    <a:lstStyle/>
                    <a:p>
                      <a:pPr algn="l" fontAlgn="t"/>
                      <a:endParaRPr lang="fr-FR" sz="1100" b="0" i="0" u="none" strike="noStrike" dirty="0">
                        <a:solidFill>
                          <a:srgbClr val="000000"/>
                        </a:solidFill>
                        <a:effectLst/>
                        <a:latin typeface="Calibri"/>
                      </a:endParaRPr>
                    </a:p>
                  </a:txBody>
                  <a:tcPr marL="9525" marR="9525" marT="9522" marB="0">
                    <a:solidFill>
                      <a:schemeClr val="accent1">
                        <a:tint val="20000"/>
                      </a:schemeClr>
                    </a:solidFill>
                  </a:tcPr>
                </a:tc>
              </a:tr>
            </a:tbl>
          </a:graphicData>
        </a:graphic>
      </p:graphicFrame>
      <p:graphicFrame>
        <p:nvGraphicFramePr>
          <p:cNvPr id="3" name="Tableau 2"/>
          <p:cNvGraphicFramePr>
            <a:graphicFrameLocks noGrp="1"/>
          </p:cNvGraphicFramePr>
          <p:nvPr>
            <p:extLst>
              <p:ext uri="{D42A27DB-BD31-4B8C-83A1-F6EECF244321}">
                <p14:modId xmlns="" xmlns:p14="http://schemas.microsoft.com/office/powerpoint/2010/main" val="2154510555"/>
              </p:ext>
            </p:extLst>
          </p:nvPr>
        </p:nvGraphicFramePr>
        <p:xfrm>
          <a:off x="611561" y="3613299"/>
          <a:ext cx="6337301" cy="2038352"/>
        </p:xfrm>
        <a:graphic>
          <a:graphicData uri="http://schemas.openxmlformats.org/drawingml/2006/table">
            <a:tbl>
              <a:tblPr/>
              <a:tblGrid>
                <a:gridCol w="2160443"/>
                <a:gridCol w="1224252"/>
                <a:gridCol w="1512311"/>
                <a:gridCol w="1440295"/>
              </a:tblGrid>
              <a:tr h="254794">
                <a:tc>
                  <a:txBody>
                    <a:bodyPr/>
                    <a:lstStyle/>
                    <a:p>
                      <a:pPr algn="r" fontAlgn="t"/>
                      <a:r>
                        <a:rPr lang="fr-FR" sz="1400" b="1" i="0" u="none" strike="noStrike" dirty="0">
                          <a:solidFill>
                            <a:srgbClr val="000000"/>
                          </a:solidFill>
                          <a:effectLst/>
                          <a:latin typeface="Calibri"/>
                        </a:rPr>
                        <a:t>Compartiment</a:t>
                      </a:r>
                    </a:p>
                  </a:txBody>
                  <a:tcPr marL="9526" marR="9526" marT="9525"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t"/>
                      <a:r>
                        <a:rPr lang="fr-FR" sz="1400" b="1" i="0" u="none" strike="noStrike" dirty="0">
                          <a:solidFill>
                            <a:srgbClr val="000000"/>
                          </a:solidFill>
                          <a:effectLst/>
                          <a:latin typeface="Calibri"/>
                        </a:rPr>
                        <a:t>C5</a:t>
                      </a: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t"/>
                      <a:r>
                        <a:rPr lang="fr-FR" sz="1400" b="1" i="0" u="none" strike="noStrike" dirty="0">
                          <a:solidFill>
                            <a:srgbClr val="000000"/>
                          </a:solidFill>
                          <a:effectLst/>
                          <a:latin typeface="Calibri"/>
                        </a:rPr>
                        <a:t>C10</a:t>
                      </a: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t"/>
                      <a:r>
                        <a:rPr lang="fr-FR" sz="1400" b="1" i="0" u="none" strike="noStrike" dirty="0">
                          <a:solidFill>
                            <a:srgbClr val="000000"/>
                          </a:solidFill>
                          <a:effectLst/>
                          <a:latin typeface="Calibri"/>
                        </a:rPr>
                        <a:t>C20</a:t>
                      </a: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r>
              <a:tr h="254794">
                <a:tc>
                  <a:txBody>
                    <a:bodyPr/>
                    <a:lstStyle/>
                    <a:p>
                      <a:pPr algn="r" fontAlgn="t"/>
                      <a:r>
                        <a:rPr lang="fr-FR" sz="1400" b="0" i="0" u="none" strike="noStrike" dirty="0">
                          <a:solidFill>
                            <a:srgbClr val="000000"/>
                          </a:solidFill>
                          <a:effectLst/>
                          <a:latin typeface="Calibri"/>
                        </a:rPr>
                        <a:t>Nombre de </a:t>
                      </a:r>
                      <a:r>
                        <a:rPr lang="fr-FR" sz="1400" b="0" i="0" u="none" strike="noStrike" dirty="0" smtClean="0">
                          <a:solidFill>
                            <a:srgbClr val="000000"/>
                          </a:solidFill>
                          <a:effectLst/>
                          <a:latin typeface="Calibri"/>
                        </a:rPr>
                        <a:t>période</a:t>
                      </a:r>
                      <a:r>
                        <a:rPr lang="fr-FR" sz="1400" b="0" i="0" u="none" strike="noStrike" baseline="0" dirty="0" smtClean="0">
                          <a:solidFill>
                            <a:srgbClr val="000000"/>
                          </a:solidFill>
                          <a:effectLst/>
                          <a:latin typeface="Calibri"/>
                        </a:rPr>
                        <a:t> </a:t>
                      </a:r>
                      <a:endParaRPr lang="fr-FR" sz="1400" b="0" i="0" u="none" strike="noStrike" dirty="0">
                        <a:solidFill>
                          <a:srgbClr val="000000"/>
                        </a:solidFill>
                        <a:effectLst/>
                        <a:latin typeface="Calibri"/>
                      </a:endParaRPr>
                    </a:p>
                  </a:txBody>
                  <a:tcPr marL="9526" marR="9526" marT="9525"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endParaRPr lang="fr-FR" sz="1400" b="0" i="0" u="none" strike="noStrike" dirty="0">
                        <a:solidFill>
                          <a:srgbClr val="000000"/>
                        </a:solidFill>
                        <a:effectLst/>
                        <a:latin typeface="Calibri"/>
                      </a:endParaRP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endParaRPr lang="fr-FR" sz="1400" b="0" i="0" u="none" strike="noStrike" dirty="0">
                        <a:solidFill>
                          <a:srgbClr val="000000"/>
                        </a:solidFill>
                        <a:effectLst/>
                        <a:latin typeface="Calibri"/>
                      </a:endParaRP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endParaRPr lang="fr-FR" sz="1400" b="0" i="0" u="none" strike="noStrike" dirty="0">
                        <a:solidFill>
                          <a:srgbClr val="000000"/>
                        </a:solidFill>
                        <a:effectLst/>
                        <a:latin typeface="Calibri"/>
                      </a:endParaRP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54794">
                <a:tc>
                  <a:txBody>
                    <a:bodyPr/>
                    <a:lstStyle/>
                    <a:p>
                      <a:pPr algn="r" fontAlgn="t"/>
                      <a:r>
                        <a:rPr lang="fr-FR" sz="1400" b="0" i="0" u="none" strike="noStrike" dirty="0" smtClean="0">
                          <a:solidFill>
                            <a:srgbClr val="000000"/>
                          </a:solidFill>
                          <a:effectLst/>
                          <a:latin typeface="Calibri"/>
                        </a:rPr>
                        <a:t>Taux de saturation Ts </a:t>
                      </a:r>
                      <a:endParaRPr lang="fr-FR" sz="1400" b="0" i="0" u="none" strike="noStrike" dirty="0">
                        <a:solidFill>
                          <a:srgbClr val="000000"/>
                        </a:solidFill>
                        <a:effectLst/>
                        <a:latin typeface="Calibri"/>
                      </a:endParaRPr>
                    </a:p>
                  </a:txBody>
                  <a:tcPr marL="9526" marR="9526" marT="9525"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endParaRPr lang="fr-FR" sz="1400" b="0" i="0" u="none" strike="noStrike" dirty="0">
                        <a:solidFill>
                          <a:srgbClr val="000000"/>
                        </a:solidFill>
                        <a:effectLst/>
                        <a:latin typeface="Calibri"/>
                      </a:endParaRP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endParaRPr lang="fr-FR" sz="1400" b="0" i="0" u="none" strike="noStrike" dirty="0">
                        <a:solidFill>
                          <a:srgbClr val="000000"/>
                        </a:solidFill>
                        <a:effectLst/>
                        <a:latin typeface="Calibri"/>
                      </a:endParaRP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endParaRPr lang="fr-FR" sz="1400" b="0" i="0" u="none" strike="noStrike" dirty="0">
                        <a:solidFill>
                          <a:srgbClr val="000000"/>
                        </a:solidFill>
                        <a:effectLst/>
                        <a:latin typeface="Calibri"/>
                      </a:endParaRP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54794">
                <a:tc rowSpan="2">
                  <a:txBody>
                    <a:bodyPr/>
                    <a:lstStyle/>
                    <a:p>
                      <a:pPr algn="r" fontAlgn="ctr"/>
                      <a:r>
                        <a:rPr lang="fr-FR" sz="1400" b="0" i="0" u="none" strike="noStrike" dirty="0">
                          <a:solidFill>
                            <a:srgbClr val="000000"/>
                          </a:solidFill>
                          <a:effectLst/>
                          <a:latin typeface="Calibri"/>
                        </a:rPr>
                        <a:t>TN</a:t>
                      </a:r>
                      <a:r>
                        <a:rPr lang="fr-FR" sz="1400" b="0" i="0" u="none" strike="noStrike" baseline="-25000" dirty="0">
                          <a:solidFill>
                            <a:srgbClr val="000000"/>
                          </a:solidFill>
                          <a:effectLst/>
                          <a:latin typeface="Calibri"/>
                        </a:rPr>
                        <a:t>2</a:t>
                      </a:r>
                      <a:r>
                        <a:rPr lang="fr-FR" sz="1400" b="0" i="0" u="none" strike="noStrike" dirty="0">
                          <a:solidFill>
                            <a:srgbClr val="000000"/>
                          </a:solidFill>
                          <a:effectLst/>
                          <a:latin typeface="Calibri"/>
                        </a:rPr>
                        <a:t> cherchée</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endParaRPr lang="fr-FR" sz="1400" b="0" i="0" u="none" strike="noStrike" dirty="0">
                        <a:solidFill>
                          <a:srgbClr val="000000"/>
                        </a:solidFill>
                        <a:effectLst/>
                        <a:latin typeface="Calibri"/>
                      </a:endParaRP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endParaRPr lang="fr-FR" sz="1400" b="0" i="0" u="none" strike="noStrike" dirty="0">
                        <a:solidFill>
                          <a:srgbClr val="000000"/>
                        </a:solidFill>
                        <a:effectLst/>
                        <a:latin typeface="Calibri"/>
                      </a:endParaRP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endParaRPr lang="fr-FR" sz="1400" b="0" i="0" u="none" strike="noStrike" dirty="0">
                        <a:solidFill>
                          <a:srgbClr val="000000"/>
                        </a:solidFill>
                        <a:effectLst/>
                        <a:latin typeface="Calibri"/>
                      </a:endParaRP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54794">
                <a:tc vMerge="1">
                  <a:txBody>
                    <a:bodyPr/>
                    <a:lstStyle/>
                    <a:p>
                      <a:endParaRPr lang="fr-FR"/>
                    </a:p>
                  </a:txBody>
                  <a:tcPr/>
                </a:tc>
                <a:tc>
                  <a:txBody>
                    <a:bodyPr/>
                    <a:lstStyle/>
                    <a:p>
                      <a:pPr algn="ctr" fontAlgn="t"/>
                      <a:endParaRPr lang="fr-FR" sz="1400" b="0" i="0" u="none" strike="noStrike" dirty="0">
                        <a:solidFill>
                          <a:srgbClr val="000000"/>
                        </a:solidFill>
                        <a:effectLst/>
                        <a:latin typeface="Calibri"/>
                      </a:endParaRP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endParaRPr lang="fr-FR" sz="1400" b="0" i="0" u="none" strike="noStrike" dirty="0">
                        <a:solidFill>
                          <a:srgbClr val="000000"/>
                        </a:solidFill>
                        <a:effectLst/>
                        <a:latin typeface="Calibri"/>
                      </a:endParaRP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endParaRPr lang="fr-FR" sz="1400" b="0" i="0" u="none" strike="noStrike" dirty="0">
                        <a:solidFill>
                          <a:srgbClr val="000000"/>
                        </a:solidFill>
                        <a:effectLst/>
                        <a:latin typeface="Calibri"/>
                      </a:endParaRP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54794">
                <a:tc>
                  <a:txBody>
                    <a:bodyPr/>
                    <a:lstStyle/>
                    <a:p>
                      <a:pPr algn="r" fontAlgn="t"/>
                      <a:r>
                        <a:rPr lang="fr-FR" sz="1400" b="1" i="0" u="none" strike="noStrike" dirty="0">
                          <a:solidFill>
                            <a:srgbClr val="000000"/>
                          </a:solidFill>
                          <a:effectLst/>
                          <a:latin typeface="Calibri"/>
                        </a:rPr>
                        <a:t>Sc</a:t>
                      </a:r>
                    </a:p>
                  </a:txBody>
                  <a:tcPr marL="9526" marR="9526" marT="9525"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t"/>
                      <a:r>
                        <a:rPr lang="fr-FR" sz="1400" b="1" i="0" u="none" strike="noStrike" dirty="0">
                          <a:solidFill>
                            <a:srgbClr val="000000"/>
                          </a:solidFill>
                          <a:effectLst/>
                          <a:latin typeface="Calibri"/>
                        </a:rPr>
                        <a:t>2,72</a:t>
                      </a: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t"/>
                      <a:r>
                        <a:rPr lang="fr-FR" sz="1400" b="1" i="0" u="none" strike="noStrike" dirty="0">
                          <a:solidFill>
                            <a:srgbClr val="000000"/>
                          </a:solidFill>
                          <a:effectLst/>
                          <a:latin typeface="Calibri"/>
                        </a:rPr>
                        <a:t>2,38</a:t>
                      </a: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t"/>
                      <a:r>
                        <a:rPr lang="fr-FR" sz="1400" b="1" i="0" u="none" strike="noStrike" dirty="0">
                          <a:solidFill>
                            <a:srgbClr val="000000"/>
                          </a:solidFill>
                          <a:effectLst/>
                          <a:latin typeface="Calibri"/>
                        </a:rPr>
                        <a:t>2,04</a:t>
                      </a: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r>
              <a:tr h="254794">
                <a:tc>
                  <a:txBody>
                    <a:bodyPr/>
                    <a:lstStyle/>
                    <a:p>
                      <a:pPr algn="r" fontAlgn="t"/>
                      <a:r>
                        <a:rPr lang="fr-FR" sz="1400" b="0" i="0" u="none" strike="noStrike" dirty="0">
                          <a:solidFill>
                            <a:srgbClr val="000000"/>
                          </a:solidFill>
                          <a:effectLst/>
                          <a:latin typeface="Calibri"/>
                        </a:rPr>
                        <a:t>Pabs Palier : TN2/Sc</a:t>
                      </a:r>
                    </a:p>
                  </a:txBody>
                  <a:tcPr marL="9526" marR="9526" marT="9525"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endParaRPr lang="fr-FR" sz="1400" b="0" i="0" u="none" strike="noStrike" dirty="0">
                        <a:solidFill>
                          <a:srgbClr val="000000"/>
                        </a:solidFill>
                        <a:effectLst/>
                        <a:latin typeface="Calibri"/>
                      </a:endParaRP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endParaRPr lang="fr-FR" sz="1400" b="0" i="0" u="none" strike="noStrike" dirty="0">
                        <a:solidFill>
                          <a:srgbClr val="000000"/>
                        </a:solidFill>
                        <a:effectLst/>
                        <a:latin typeface="Calibri"/>
                      </a:endParaRP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endParaRPr lang="fr-FR" sz="1400" b="0" i="0" u="none" strike="noStrike" dirty="0">
                        <a:solidFill>
                          <a:srgbClr val="000000"/>
                        </a:solidFill>
                        <a:effectLst/>
                        <a:latin typeface="Calibri"/>
                      </a:endParaRP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54794">
                <a:tc>
                  <a:txBody>
                    <a:bodyPr/>
                    <a:lstStyle/>
                    <a:p>
                      <a:pPr algn="r" fontAlgn="t"/>
                      <a:r>
                        <a:rPr lang="fr-FR" sz="1400" b="0" i="0" u="none" strike="noStrike" dirty="0">
                          <a:solidFill>
                            <a:srgbClr val="000000"/>
                          </a:solidFill>
                          <a:effectLst/>
                          <a:latin typeface="Calibri"/>
                        </a:rPr>
                        <a:t>Profondeur palier</a:t>
                      </a:r>
                    </a:p>
                  </a:txBody>
                  <a:tcPr marL="9526" marR="9526" marT="9525"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fr-FR" sz="1400" b="0" i="0" u="none" strike="noStrike" dirty="0">
                        <a:solidFill>
                          <a:srgbClr val="000000"/>
                        </a:solidFill>
                        <a:effectLst/>
                        <a:latin typeface="Calibri"/>
                      </a:endParaRP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fr-FR" sz="1400" b="0" i="0" u="none" strike="noStrike" dirty="0">
                        <a:solidFill>
                          <a:srgbClr val="000000"/>
                        </a:solidFill>
                        <a:effectLst/>
                        <a:latin typeface="Calibri"/>
                      </a:endParaRP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fr-FR" sz="1400" b="0" i="0" u="none" strike="noStrike" dirty="0">
                        <a:solidFill>
                          <a:srgbClr val="000000"/>
                        </a:solidFill>
                        <a:effectLst/>
                        <a:latin typeface="Calibri"/>
                      </a:endParaRP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Tableau 6"/>
          <p:cNvGraphicFramePr>
            <a:graphicFrameLocks noGrp="1"/>
          </p:cNvGraphicFramePr>
          <p:nvPr>
            <p:extLst>
              <p:ext uri="{D42A27DB-BD31-4B8C-83A1-F6EECF244321}">
                <p14:modId xmlns="" xmlns:p14="http://schemas.microsoft.com/office/powerpoint/2010/main" val="4215450993"/>
              </p:ext>
            </p:extLst>
          </p:nvPr>
        </p:nvGraphicFramePr>
        <p:xfrm>
          <a:off x="611560" y="3613299"/>
          <a:ext cx="6337301" cy="2038352"/>
        </p:xfrm>
        <a:graphic>
          <a:graphicData uri="http://schemas.openxmlformats.org/drawingml/2006/table">
            <a:tbl>
              <a:tblPr/>
              <a:tblGrid>
                <a:gridCol w="2160443"/>
                <a:gridCol w="1224252"/>
                <a:gridCol w="1512311"/>
                <a:gridCol w="1440295"/>
              </a:tblGrid>
              <a:tr h="254794">
                <a:tc>
                  <a:txBody>
                    <a:bodyPr/>
                    <a:lstStyle/>
                    <a:p>
                      <a:pPr algn="r" fontAlgn="t"/>
                      <a:r>
                        <a:rPr lang="fr-FR" sz="1400" b="1" i="0" u="none" strike="noStrike" dirty="0">
                          <a:solidFill>
                            <a:srgbClr val="000000"/>
                          </a:solidFill>
                          <a:effectLst/>
                          <a:latin typeface="Calibri"/>
                        </a:rPr>
                        <a:t>Compartiment</a:t>
                      </a:r>
                    </a:p>
                  </a:txBody>
                  <a:tcPr marL="9526" marR="9526" marT="9525"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t"/>
                      <a:r>
                        <a:rPr lang="fr-FR" sz="1400" b="1" i="0" u="none" strike="noStrike" dirty="0">
                          <a:solidFill>
                            <a:srgbClr val="000000"/>
                          </a:solidFill>
                          <a:effectLst/>
                          <a:latin typeface="Calibri"/>
                        </a:rPr>
                        <a:t>C5</a:t>
                      </a: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t"/>
                      <a:r>
                        <a:rPr lang="fr-FR" sz="1400" b="1" i="0" u="none" strike="noStrike" dirty="0">
                          <a:solidFill>
                            <a:srgbClr val="000000"/>
                          </a:solidFill>
                          <a:effectLst/>
                          <a:latin typeface="Calibri"/>
                        </a:rPr>
                        <a:t>C10</a:t>
                      </a: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t"/>
                      <a:r>
                        <a:rPr lang="fr-FR" sz="1400" b="1" i="0" u="none" strike="noStrike" dirty="0">
                          <a:solidFill>
                            <a:srgbClr val="000000"/>
                          </a:solidFill>
                          <a:effectLst/>
                          <a:latin typeface="Calibri"/>
                        </a:rPr>
                        <a:t>C20</a:t>
                      </a: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r>
              <a:tr h="254794">
                <a:tc>
                  <a:txBody>
                    <a:bodyPr/>
                    <a:lstStyle/>
                    <a:p>
                      <a:pPr algn="r" fontAlgn="t"/>
                      <a:r>
                        <a:rPr lang="fr-FR" sz="1400" b="0" i="0" u="none" strike="noStrike" dirty="0">
                          <a:solidFill>
                            <a:srgbClr val="000000"/>
                          </a:solidFill>
                          <a:effectLst/>
                          <a:latin typeface="Calibri"/>
                        </a:rPr>
                        <a:t>Nombre de </a:t>
                      </a:r>
                      <a:r>
                        <a:rPr lang="fr-FR" sz="1400" b="0" i="0" u="none" strike="noStrike" dirty="0" smtClean="0">
                          <a:solidFill>
                            <a:srgbClr val="000000"/>
                          </a:solidFill>
                          <a:effectLst/>
                          <a:latin typeface="Calibri"/>
                        </a:rPr>
                        <a:t>période</a:t>
                      </a:r>
                      <a:r>
                        <a:rPr lang="fr-FR" sz="1400" b="0" i="0" u="none" strike="noStrike" baseline="0" dirty="0" smtClean="0">
                          <a:solidFill>
                            <a:srgbClr val="000000"/>
                          </a:solidFill>
                          <a:effectLst/>
                          <a:latin typeface="Calibri"/>
                        </a:rPr>
                        <a:t> </a:t>
                      </a:r>
                      <a:endParaRPr lang="fr-FR" sz="1400" b="0" i="0" u="none" strike="noStrike" dirty="0">
                        <a:solidFill>
                          <a:srgbClr val="000000"/>
                        </a:solidFill>
                        <a:effectLst/>
                        <a:latin typeface="Calibri"/>
                      </a:endParaRPr>
                    </a:p>
                  </a:txBody>
                  <a:tcPr marL="9526" marR="9526" marT="9525"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CF1F8"/>
                    </a:solidFill>
                  </a:tcPr>
                </a:tc>
                <a:tc>
                  <a:txBody>
                    <a:bodyPr/>
                    <a:lstStyle/>
                    <a:p>
                      <a:pPr algn="ctr" fontAlgn="t"/>
                      <a:r>
                        <a:rPr lang="fr-FR" sz="1400" b="0" i="0" u="none" strike="noStrike" dirty="0">
                          <a:solidFill>
                            <a:srgbClr val="000000"/>
                          </a:solidFill>
                          <a:effectLst/>
                          <a:latin typeface="Calibri"/>
                        </a:rPr>
                        <a:t>8</a:t>
                      </a: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t"/>
                      <a:r>
                        <a:rPr lang="fr-FR" sz="1400" b="0" i="0" u="none" strike="noStrike" dirty="0">
                          <a:solidFill>
                            <a:srgbClr val="000000"/>
                          </a:solidFill>
                          <a:effectLst/>
                          <a:latin typeface="Calibri"/>
                        </a:rPr>
                        <a:t>4</a:t>
                      </a: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t"/>
                      <a:r>
                        <a:rPr lang="fr-FR" sz="1400" b="0" i="0" u="none" strike="noStrike" dirty="0">
                          <a:solidFill>
                            <a:srgbClr val="000000"/>
                          </a:solidFill>
                          <a:effectLst/>
                          <a:latin typeface="Calibri"/>
                        </a:rPr>
                        <a:t>2</a:t>
                      </a: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r>
              <a:tr h="254794">
                <a:tc>
                  <a:txBody>
                    <a:bodyPr/>
                    <a:lstStyle/>
                    <a:p>
                      <a:pPr algn="r" fontAlgn="t"/>
                      <a:r>
                        <a:rPr lang="fr-FR" sz="1400" b="0" i="0" u="none" strike="noStrike" dirty="0" smtClean="0">
                          <a:solidFill>
                            <a:srgbClr val="000000"/>
                          </a:solidFill>
                          <a:effectLst/>
                          <a:latin typeface="Calibri"/>
                        </a:rPr>
                        <a:t>Taux de saturation Ts </a:t>
                      </a:r>
                      <a:endParaRPr lang="fr-FR" sz="1400" b="0" i="0" u="none" strike="noStrike" dirty="0">
                        <a:solidFill>
                          <a:srgbClr val="000000"/>
                        </a:solidFill>
                        <a:effectLst/>
                        <a:latin typeface="Calibri"/>
                      </a:endParaRPr>
                    </a:p>
                  </a:txBody>
                  <a:tcPr marL="9526" marR="9526" marT="9525"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CF1F8"/>
                    </a:solidFill>
                  </a:tcPr>
                </a:tc>
                <a:tc>
                  <a:txBody>
                    <a:bodyPr/>
                    <a:lstStyle/>
                    <a:p>
                      <a:pPr algn="ctr" fontAlgn="t"/>
                      <a:r>
                        <a:rPr lang="fr-FR" sz="1400" b="0" i="0" u="none" strike="noStrike" dirty="0">
                          <a:solidFill>
                            <a:srgbClr val="000000"/>
                          </a:solidFill>
                          <a:effectLst/>
                          <a:latin typeface="Calibri"/>
                        </a:rPr>
                        <a:t>1</a:t>
                      </a: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t"/>
                      <a:r>
                        <a:rPr lang="fr-FR" sz="1400" b="0" i="0" u="none" strike="noStrike" dirty="0">
                          <a:solidFill>
                            <a:srgbClr val="000000"/>
                          </a:solidFill>
                          <a:effectLst/>
                          <a:latin typeface="Calibri"/>
                        </a:rPr>
                        <a:t>0,9375</a:t>
                      </a: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t"/>
                      <a:r>
                        <a:rPr lang="fr-FR" sz="1400" b="0" i="0" u="none" strike="noStrike" dirty="0">
                          <a:solidFill>
                            <a:srgbClr val="000000"/>
                          </a:solidFill>
                          <a:effectLst/>
                          <a:latin typeface="Calibri"/>
                        </a:rPr>
                        <a:t>0,75</a:t>
                      </a: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r>
              <a:tr h="254794">
                <a:tc rowSpan="2">
                  <a:txBody>
                    <a:bodyPr/>
                    <a:lstStyle/>
                    <a:p>
                      <a:pPr algn="r" fontAlgn="ctr"/>
                      <a:r>
                        <a:rPr lang="fr-FR" sz="1400" b="0" i="0" u="none" strike="noStrike" dirty="0">
                          <a:solidFill>
                            <a:srgbClr val="000000"/>
                          </a:solidFill>
                          <a:effectLst/>
                          <a:latin typeface="Calibri"/>
                        </a:rPr>
                        <a:t>TN</a:t>
                      </a:r>
                      <a:r>
                        <a:rPr lang="fr-FR" sz="1400" b="0" i="0" u="none" strike="noStrike" baseline="-25000" dirty="0">
                          <a:solidFill>
                            <a:srgbClr val="000000"/>
                          </a:solidFill>
                          <a:effectLst/>
                          <a:latin typeface="Calibri"/>
                        </a:rPr>
                        <a:t>2</a:t>
                      </a:r>
                      <a:r>
                        <a:rPr lang="fr-FR" sz="1400" b="0" i="0" u="none" strike="noStrike" dirty="0">
                          <a:solidFill>
                            <a:srgbClr val="000000"/>
                          </a:solidFill>
                          <a:effectLst/>
                          <a:latin typeface="Calibri"/>
                        </a:rPr>
                        <a:t> cherchée</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CF1F8"/>
                    </a:solidFill>
                  </a:tcPr>
                </a:tc>
                <a:tc>
                  <a:txBody>
                    <a:bodyPr/>
                    <a:lstStyle/>
                    <a:p>
                      <a:pPr algn="ctr" fontAlgn="t"/>
                      <a:r>
                        <a:rPr lang="fr-FR" sz="1400" b="0" i="0" u="none" strike="noStrike" dirty="0">
                          <a:solidFill>
                            <a:srgbClr val="000000"/>
                          </a:solidFill>
                          <a:effectLst/>
                          <a:latin typeface="Calibri"/>
                        </a:rPr>
                        <a:t>=</a:t>
                      </a:r>
                      <a:r>
                        <a:rPr lang="fr-FR" sz="1400" b="0" i="0" u="none" strike="noStrike" dirty="0" smtClean="0">
                          <a:solidFill>
                            <a:srgbClr val="000000"/>
                          </a:solidFill>
                          <a:effectLst/>
                          <a:latin typeface="Calibri"/>
                        </a:rPr>
                        <a:t>0,8+2,8x1</a:t>
                      </a:r>
                      <a:endParaRPr lang="fr-FR" sz="1400" b="0" i="0" u="none" strike="noStrike" dirty="0">
                        <a:solidFill>
                          <a:srgbClr val="000000"/>
                        </a:solidFill>
                        <a:effectLst/>
                        <a:latin typeface="Calibri"/>
                      </a:endParaRP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t"/>
                      <a:r>
                        <a:rPr lang="fr-FR" sz="1400" b="0" i="0" u="none" strike="noStrike" dirty="0">
                          <a:solidFill>
                            <a:srgbClr val="000000"/>
                          </a:solidFill>
                          <a:effectLst/>
                          <a:latin typeface="Calibri"/>
                        </a:rPr>
                        <a:t>=</a:t>
                      </a:r>
                      <a:r>
                        <a:rPr lang="fr-FR" sz="1400" b="0" i="0" u="none" strike="noStrike" dirty="0" smtClean="0">
                          <a:solidFill>
                            <a:srgbClr val="000000"/>
                          </a:solidFill>
                          <a:effectLst/>
                          <a:latin typeface="+mn-lt"/>
                        </a:rPr>
                        <a:t>0,8+2,8x0,9375</a:t>
                      </a:r>
                      <a:endParaRPr lang="fr-FR" sz="1400" b="0" i="0" u="none" strike="noStrike" dirty="0">
                        <a:solidFill>
                          <a:srgbClr val="000000"/>
                        </a:solidFill>
                        <a:effectLst/>
                        <a:latin typeface="Calibri"/>
                      </a:endParaRP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t"/>
                      <a:r>
                        <a:rPr lang="fr-FR" sz="1400" b="0" i="0" u="none" strike="noStrike" dirty="0">
                          <a:solidFill>
                            <a:srgbClr val="000000"/>
                          </a:solidFill>
                          <a:effectLst/>
                          <a:latin typeface="Calibri"/>
                        </a:rPr>
                        <a:t>=</a:t>
                      </a:r>
                      <a:r>
                        <a:rPr lang="fr-FR" sz="1400" b="0" i="0" u="none" strike="noStrike" dirty="0" smtClean="0">
                          <a:solidFill>
                            <a:srgbClr val="000000"/>
                          </a:solidFill>
                          <a:effectLst/>
                          <a:latin typeface="+mn-lt"/>
                        </a:rPr>
                        <a:t>0,8+2,8x0,75</a:t>
                      </a:r>
                      <a:endParaRPr lang="fr-FR" sz="1400" b="0" i="0" u="none" strike="noStrike" dirty="0">
                        <a:solidFill>
                          <a:srgbClr val="000000"/>
                        </a:solidFill>
                        <a:effectLst/>
                        <a:latin typeface="Calibri"/>
                      </a:endParaRP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r>
              <a:tr h="254794">
                <a:tc vMerge="1">
                  <a:txBody>
                    <a:bodyPr/>
                    <a:lstStyle/>
                    <a:p>
                      <a:endParaRPr lang="fr-FR"/>
                    </a:p>
                  </a:txBody>
                  <a:tcPr/>
                </a:tc>
                <a:tc>
                  <a:txBody>
                    <a:bodyPr/>
                    <a:lstStyle/>
                    <a:p>
                      <a:pPr algn="ctr" fontAlgn="t"/>
                      <a:r>
                        <a:rPr lang="fr-FR" sz="1400" b="0" i="0" u="none" strike="noStrike" dirty="0">
                          <a:solidFill>
                            <a:srgbClr val="000000"/>
                          </a:solidFill>
                          <a:effectLst/>
                          <a:latin typeface="Calibri"/>
                        </a:rPr>
                        <a:t>3,60 b</a:t>
                      </a: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t"/>
                      <a:r>
                        <a:rPr lang="fr-FR" sz="1400" b="0" i="0" u="none" strike="noStrike" dirty="0">
                          <a:solidFill>
                            <a:srgbClr val="000000"/>
                          </a:solidFill>
                          <a:effectLst/>
                          <a:latin typeface="Calibri"/>
                        </a:rPr>
                        <a:t>3,43 b</a:t>
                      </a: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t"/>
                      <a:r>
                        <a:rPr lang="fr-FR" sz="1400" b="0" i="0" u="none" strike="noStrike" dirty="0">
                          <a:solidFill>
                            <a:srgbClr val="000000"/>
                          </a:solidFill>
                          <a:effectLst/>
                          <a:latin typeface="Calibri"/>
                        </a:rPr>
                        <a:t>2,90 b</a:t>
                      </a: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r>
              <a:tr h="254794">
                <a:tc>
                  <a:txBody>
                    <a:bodyPr/>
                    <a:lstStyle/>
                    <a:p>
                      <a:pPr algn="r" fontAlgn="t"/>
                      <a:r>
                        <a:rPr lang="fr-FR" sz="1400" b="1" i="0" u="none" strike="noStrike" dirty="0">
                          <a:solidFill>
                            <a:srgbClr val="000000"/>
                          </a:solidFill>
                          <a:effectLst/>
                          <a:latin typeface="Calibri"/>
                        </a:rPr>
                        <a:t>Sc</a:t>
                      </a:r>
                    </a:p>
                  </a:txBody>
                  <a:tcPr marL="9526" marR="9526" marT="9525"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t"/>
                      <a:r>
                        <a:rPr lang="fr-FR" sz="1400" b="1" i="0" u="none" strike="noStrike" dirty="0">
                          <a:solidFill>
                            <a:srgbClr val="000000"/>
                          </a:solidFill>
                          <a:effectLst/>
                          <a:latin typeface="Calibri"/>
                        </a:rPr>
                        <a:t>2,72</a:t>
                      </a: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t"/>
                      <a:r>
                        <a:rPr lang="fr-FR" sz="1400" b="1" i="0" u="none" strike="noStrike" dirty="0">
                          <a:solidFill>
                            <a:srgbClr val="000000"/>
                          </a:solidFill>
                          <a:effectLst/>
                          <a:latin typeface="Calibri"/>
                        </a:rPr>
                        <a:t>2,38</a:t>
                      </a: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t"/>
                      <a:r>
                        <a:rPr lang="fr-FR" sz="1400" b="1" i="0" u="none" strike="noStrike" dirty="0">
                          <a:solidFill>
                            <a:srgbClr val="000000"/>
                          </a:solidFill>
                          <a:effectLst/>
                          <a:latin typeface="Calibri"/>
                        </a:rPr>
                        <a:t>2,04</a:t>
                      </a: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r>
              <a:tr h="254794">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fr-FR" sz="1400" b="0" i="0" u="none" strike="noStrike" dirty="0">
                          <a:solidFill>
                            <a:srgbClr val="000000"/>
                          </a:solidFill>
                          <a:effectLst/>
                          <a:latin typeface="Calibri"/>
                        </a:rPr>
                        <a:t>Pabs Palier : </a:t>
                      </a:r>
                      <a:r>
                        <a:rPr kumimoji="0" lang="fr-FR" sz="1400" b="0" i="0" u="none" strike="noStrike" kern="1200" cap="none" spc="0" normalizeH="0" baseline="0" noProof="0" dirty="0" smtClean="0">
                          <a:ln>
                            <a:noFill/>
                          </a:ln>
                          <a:solidFill>
                            <a:srgbClr val="000000"/>
                          </a:solidFill>
                          <a:effectLst/>
                          <a:uLnTx/>
                          <a:uFillTx/>
                          <a:latin typeface="+mn-lt"/>
                          <a:ea typeface="+mn-ea"/>
                          <a:cs typeface="+mn-cs"/>
                        </a:rPr>
                        <a:t>TN</a:t>
                      </a:r>
                      <a:r>
                        <a:rPr kumimoji="0" lang="fr-FR" sz="1400" b="0" i="0" u="none" strike="noStrike" kern="1200" cap="none" spc="0" normalizeH="0" baseline="-25000" noProof="0" dirty="0" smtClean="0">
                          <a:ln>
                            <a:noFill/>
                          </a:ln>
                          <a:solidFill>
                            <a:srgbClr val="000000"/>
                          </a:solidFill>
                          <a:effectLst/>
                          <a:uLnTx/>
                          <a:uFillTx/>
                          <a:latin typeface="+mn-lt"/>
                          <a:ea typeface="+mn-ea"/>
                          <a:cs typeface="+mn-cs"/>
                        </a:rPr>
                        <a:t>2</a:t>
                      </a:r>
                      <a:r>
                        <a:rPr kumimoji="0" lang="fr-FR" sz="1400" b="0" i="0" u="none" strike="noStrike" kern="1200" cap="none" spc="0" normalizeH="0" baseline="0" noProof="0" dirty="0" smtClean="0">
                          <a:ln>
                            <a:noFill/>
                          </a:ln>
                          <a:solidFill>
                            <a:srgbClr val="000000"/>
                          </a:solidFill>
                          <a:effectLst/>
                          <a:uLnTx/>
                          <a:uFillTx/>
                          <a:latin typeface="+mn-lt"/>
                          <a:ea typeface="+mn-ea"/>
                          <a:cs typeface="+mn-cs"/>
                        </a:rPr>
                        <a:t> </a:t>
                      </a:r>
                      <a:r>
                        <a:rPr lang="fr-FR" sz="1400" b="0" i="0" u="none" strike="noStrike" dirty="0" smtClean="0">
                          <a:solidFill>
                            <a:srgbClr val="000000"/>
                          </a:solidFill>
                          <a:effectLst/>
                          <a:latin typeface="Calibri"/>
                        </a:rPr>
                        <a:t>/Sc</a:t>
                      </a:r>
                      <a:endParaRPr lang="fr-FR" sz="1400" b="0" i="0" u="none" strike="noStrike" dirty="0">
                        <a:solidFill>
                          <a:srgbClr val="000000"/>
                        </a:solidFill>
                        <a:effectLst/>
                        <a:latin typeface="Calibri"/>
                      </a:endParaRPr>
                    </a:p>
                  </a:txBody>
                  <a:tcPr marL="9526" marR="9526" marT="9525"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CF1F8"/>
                    </a:solidFill>
                  </a:tcPr>
                </a:tc>
                <a:tc>
                  <a:txBody>
                    <a:bodyPr/>
                    <a:lstStyle/>
                    <a:p>
                      <a:pPr algn="ctr" fontAlgn="t"/>
                      <a:r>
                        <a:rPr lang="fr-FR" sz="1400" b="0" i="0" u="none" strike="noStrike" dirty="0">
                          <a:solidFill>
                            <a:srgbClr val="000000"/>
                          </a:solidFill>
                          <a:effectLst/>
                          <a:latin typeface="Calibri"/>
                        </a:rPr>
                        <a:t>1,32 b</a:t>
                      </a: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t"/>
                      <a:r>
                        <a:rPr lang="fr-FR" sz="1400" b="0" i="0" u="none" strike="noStrike" dirty="0">
                          <a:solidFill>
                            <a:srgbClr val="000000"/>
                          </a:solidFill>
                          <a:effectLst/>
                          <a:latin typeface="Calibri"/>
                        </a:rPr>
                        <a:t>1,44 b</a:t>
                      </a: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t"/>
                      <a:r>
                        <a:rPr lang="fr-FR" sz="1400" b="0" i="0" u="none" strike="noStrike" dirty="0">
                          <a:solidFill>
                            <a:srgbClr val="000000"/>
                          </a:solidFill>
                          <a:effectLst/>
                          <a:latin typeface="Calibri"/>
                        </a:rPr>
                        <a:t>1,42 b</a:t>
                      </a: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r>
              <a:tr h="254794">
                <a:tc>
                  <a:txBody>
                    <a:bodyPr/>
                    <a:lstStyle/>
                    <a:p>
                      <a:pPr algn="r" fontAlgn="t"/>
                      <a:r>
                        <a:rPr lang="fr-FR" sz="1400" b="0" i="0" u="none" strike="noStrike" dirty="0">
                          <a:solidFill>
                            <a:srgbClr val="000000"/>
                          </a:solidFill>
                          <a:effectLst/>
                          <a:latin typeface="Calibri"/>
                        </a:rPr>
                        <a:t>Profondeur </a:t>
                      </a:r>
                      <a:r>
                        <a:rPr lang="fr-FR" sz="1400" b="0" i="0" u="none" strike="noStrike" dirty="0" smtClean="0">
                          <a:solidFill>
                            <a:srgbClr val="000000"/>
                          </a:solidFill>
                          <a:effectLst/>
                          <a:latin typeface="Calibri"/>
                        </a:rPr>
                        <a:t>palier table</a:t>
                      </a:r>
                      <a:endParaRPr lang="fr-FR" sz="1400" b="0" i="0" u="none" strike="noStrike" dirty="0">
                        <a:solidFill>
                          <a:srgbClr val="000000"/>
                        </a:solidFill>
                        <a:effectLst/>
                        <a:latin typeface="Calibri"/>
                      </a:endParaRPr>
                    </a:p>
                  </a:txBody>
                  <a:tcPr marL="9526" marR="9526" marT="9525"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CF1F8"/>
                    </a:solidFill>
                  </a:tcPr>
                </a:tc>
                <a:tc>
                  <a:txBody>
                    <a:bodyPr/>
                    <a:lstStyle/>
                    <a:p>
                      <a:pPr algn="ctr" fontAlgn="t"/>
                      <a:r>
                        <a:rPr lang="fr-FR" sz="1400" b="0" i="0" u="none" strike="noStrike" dirty="0">
                          <a:solidFill>
                            <a:srgbClr val="000000"/>
                          </a:solidFill>
                          <a:effectLst/>
                          <a:latin typeface="Calibri"/>
                        </a:rPr>
                        <a:t>6 m</a:t>
                      </a: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fr-FR" sz="1400" b="0" i="0" u="none" strike="noStrike" dirty="0">
                          <a:solidFill>
                            <a:srgbClr val="000000"/>
                          </a:solidFill>
                          <a:effectLst/>
                          <a:latin typeface="Calibri"/>
                        </a:rPr>
                        <a:t>6 m</a:t>
                      </a: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fr-FR" sz="1400" b="0" i="0" u="none" strike="noStrike" dirty="0">
                          <a:solidFill>
                            <a:srgbClr val="000000"/>
                          </a:solidFill>
                          <a:effectLst/>
                          <a:latin typeface="Calibri"/>
                        </a:rPr>
                        <a:t>6 m</a:t>
                      </a:r>
                    </a:p>
                  </a:txBody>
                  <a:tcPr marL="9526" marR="9526"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Ellipse 3"/>
          <p:cNvSpPr/>
          <p:nvPr/>
        </p:nvSpPr>
        <p:spPr>
          <a:xfrm>
            <a:off x="4464367" y="5086449"/>
            <a:ext cx="576263" cy="358775"/>
          </a:xfrm>
          <a:prstGeom prst="ellipse">
            <a:avLst/>
          </a:prstGeom>
          <a:solidFill>
            <a:srgbClr val="ECF1F8">
              <a:alpha val="30000"/>
            </a:srgb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 name="ZoneTexte 5"/>
          <p:cNvSpPr txBox="1">
            <a:spLocks noChangeArrowheads="1"/>
          </p:cNvSpPr>
          <p:nvPr/>
        </p:nvSpPr>
        <p:spPr bwMode="auto">
          <a:xfrm>
            <a:off x="539552" y="6085036"/>
            <a:ext cx="8172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FR" altLang="fr-FR" dirty="0"/>
              <a:t>C10 </a:t>
            </a:r>
            <a:r>
              <a:rPr lang="fr-FR" altLang="fr-FR" dirty="0" smtClean="0">
                <a:solidFill>
                  <a:srgbClr val="C00000"/>
                </a:solidFill>
              </a:rPr>
              <a:t>compartiment </a:t>
            </a:r>
            <a:r>
              <a:rPr lang="fr-FR" altLang="fr-FR" dirty="0">
                <a:solidFill>
                  <a:srgbClr val="C00000"/>
                </a:solidFill>
              </a:rPr>
              <a:t>directeur </a:t>
            </a:r>
            <a:r>
              <a:rPr lang="fr-FR" altLang="fr-FR" dirty="0"/>
              <a:t>car le plus </a:t>
            </a:r>
            <a:r>
              <a:rPr lang="fr-FR" altLang="fr-FR" dirty="0" smtClean="0"/>
              <a:t>contraignant : </a:t>
            </a:r>
            <a:r>
              <a:rPr lang="fr-FR" altLang="fr-FR" dirty="0" smtClean="0">
                <a:solidFill>
                  <a:srgbClr val="C00000"/>
                </a:solidFill>
              </a:rPr>
              <a:t>impose le palier le plus profond</a:t>
            </a:r>
            <a:endParaRPr lang="fr-FR" altLang="fr-FR" dirty="0">
              <a:solidFill>
                <a:srgbClr val="C00000"/>
              </a:solidFill>
            </a:endParaRPr>
          </a:p>
        </p:txBody>
      </p:sp>
      <p:sp>
        <p:nvSpPr>
          <p:cNvPr id="10" name="ZoneTexte 9"/>
          <p:cNvSpPr txBox="1">
            <a:spLocks noChangeArrowheads="1"/>
          </p:cNvSpPr>
          <p:nvPr/>
        </p:nvSpPr>
        <p:spPr bwMode="auto">
          <a:xfrm>
            <a:off x="1547813" y="5724674"/>
            <a:ext cx="640873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FR" altLang="fr-FR" dirty="0"/>
              <a:t>Quel est le compartiment directeur ?</a:t>
            </a:r>
          </a:p>
        </p:txBody>
      </p:sp>
      <p:sp>
        <p:nvSpPr>
          <p:cNvPr id="11" name="Espace réservé de la date 10"/>
          <p:cNvSpPr>
            <a:spLocks noGrp="1"/>
          </p:cNvSpPr>
          <p:nvPr>
            <p:ph type="dt" sz="quarter" idx="10"/>
          </p:nvPr>
        </p:nvSpPr>
        <p:spPr/>
        <p:txBody>
          <a:bodyPr/>
          <a:lstStyle/>
          <a:p>
            <a:pPr>
              <a:defRPr/>
            </a:pPr>
            <a:r>
              <a:rPr lang="fr-FR" dirty="0" smtClean="0"/>
              <a:t>22/01/2022</a:t>
            </a:r>
            <a:endParaRPr lang="fr-FR" dirty="0"/>
          </a:p>
        </p:txBody>
      </p:sp>
      <p:sp>
        <p:nvSpPr>
          <p:cNvPr id="12" name="Espace réservé du numéro de diapositive 11"/>
          <p:cNvSpPr>
            <a:spLocks noGrp="1"/>
          </p:cNvSpPr>
          <p:nvPr>
            <p:ph type="sldNum" sz="quarter" idx="12"/>
          </p:nvPr>
        </p:nvSpPr>
        <p:spPr/>
        <p:txBody>
          <a:bodyPr/>
          <a:lstStyle/>
          <a:p>
            <a:pPr>
              <a:defRPr/>
            </a:pPr>
            <a:fld id="{B7514BBA-74FA-43D9-B7A2-7A1344AF2ED3}" type="slidenum">
              <a:rPr lang="fr-FR"/>
              <a:pPr>
                <a:defRPr/>
              </a:pPr>
              <a:t>25</a:t>
            </a:fld>
            <a:endParaRPr lang="fr-FR" dirty="0"/>
          </a:p>
        </p:txBody>
      </p:sp>
      <p:sp>
        <p:nvSpPr>
          <p:cNvPr id="13" name="Espace réservé du pied de page 12"/>
          <p:cNvSpPr>
            <a:spLocks noGrp="1"/>
          </p:cNvSpPr>
          <p:nvPr>
            <p:ph type="ftr" sz="quarter" idx="11"/>
          </p:nvPr>
        </p:nvSpPr>
        <p:spPr/>
        <p:txBody>
          <a:bodyPr/>
          <a:lstStyle/>
          <a:p>
            <a:pPr>
              <a:defRPr/>
            </a:pPr>
            <a:r>
              <a:rPr lang="fr-FR" dirty="0" smtClean="0"/>
              <a:t>Alain BERTRAND - Formation GP Codep01</a:t>
            </a:r>
            <a:endParaRPr lang="fr-FR" dirty="0"/>
          </a:p>
        </p:txBody>
      </p:sp>
      <p:graphicFrame>
        <p:nvGraphicFramePr>
          <p:cNvPr id="14" name="Tableau 13"/>
          <p:cNvGraphicFramePr>
            <a:graphicFrameLocks noGrp="1"/>
          </p:cNvGraphicFramePr>
          <p:nvPr>
            <p:extLst>
              <p:ext uri="{D42A27DB-BD31-4B8C-83A1-F6EECF244321}">
                <p14:modId xmlns="" xmlns:p14="http://schemas.microsoft.com/office/powerpoint/2010/main" val="1628517"/>
              </p:ext>
            </p:extLst>
          </p:nvPr>
        </p:nvGraphicFramePr>
        <p:xfrm>
          <a:off x="5796136" y="1268759"/>
          <a:ext cx="2520280" cy="1900865"/>
        </p:xfrm>
        <a:graphic>
          <a:graphicData uri="http://schemas.openxmlformats.org/drawingml/2006/table">
            <a:tbl>
              <a:tblPr/>
              <a:tblGrid>
                <a:gridCol w="568062"/>
                <a:gridCol w="705552"/>
                <a:gridCol w="603291"/>
                <a:gridCol w="643375"/>
              </a:tblGrid>
              <a:tr h="437589">
                <a:tc rowSpan="2">
                  <a:txBody>
                    <a:bodyPr/>
                    <a:lstStyle/>
                    <a:p>
                      <a:pPr algn="ctr" fontAlgn="t"/>
                      <a:r>
                        <a:rPr lang="fr-FR" sz="1100" b="1" i="0" u="none" strike="noStrike" dirty="0">
                          <a:solidFill>
                            <a:srgbClr val="008000"/>
                          </a:solidFill>
                          <a:effectLst/>
                          <a:latin typeface="Calibri"/>
                        </a:rPr>
                        <a:t>Durée </a:t>
                      </a:r>
                      <a:endParaRPr lang="fr-FR" sz="1100" b="1" i="0" u="none" strike="noStrike" dirty="0" smtClean="0">
                        <a:solidFill>
                          <a:srgbClr val="008000"/>
                        </a:solidFill>
                        <a:effectLst/>
                        <a:latin typeface="Calibri"/>
                      </a:endParaRPr>
                    </a:p>
                    <a:p>
                      <a:pPr algn="ctr" fontAlgn="t"/>
                      <a:r>
                        <a:rPr lang="fr-FR" sz="1100" b="0" i="0" u="none" strike="noStrike" dirty="0" smtClean="0">
                          <a:solidFill>
                            <a:srgbClr val="008000"/>
                          </a:solidFill>
                          <a:effectLst/>
                          <a:latin typeface="Calibri"/>
                        </a:rPr>
                        <a:t>(</a:t>
                      </a:r>
                      <a:r>
                        <a:rPr lang="fr-FR" sz="1100" b="0" i="0" u="none" strike="noStrike" dirty="0">
                          <a:solidFill>
                            <a:srgbClr val="008000"/>
                          </a:solidFill>
                          <a:effectLst/>
                          <a:latin typeface="Calibri"/>
                        </a:rPr>
                        <a:t>en </a:t>
                      </a:r>
                      <a:r>
                        <a:rPr lang="fr-FR" sz="1100" b="0" i="0" u="none" strike="noStrike" dirty="0" smtClean="0">
                          <a:solidFill>
                            <a:srgbClr val="008000"/>
                          </a:solidFill>
                          <a:effectLst/>
                          <a:latin typeface="Calibri"/>
                        </a:rPr>
                        <a:t>nbre </a:t>
                      </a:r>
                      <a:r>
                        <a:rPr lang="fr-FR" sz="1100" b="0" i="0" u="none" strike="noStrike" dirty="0">
                          <a:solidFill>
                            <a:srgbClr val="008000"/>
                          </a:solidFill>
                          <a:effectLst/>
                          <a:latin typeface="Calibri"/>
                        </a:rPr>
                        <a:t>de période)</a:t>
                      </a:r>
                    </a:p>
                  </a:txBody>
                  <a:tcPr marL="9524" marR="9524" marT="9532"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EECE1"/>
                    </a:solidFill>
                  </a:tcPr>
                </a:tc>
                <a:tc gridSpan="3">
                  <a:txBody>
                    <a:bodyPr/>
                    <a:lstStyle/>
                    <a:p>
                      <a:pPr algn="ctr" fontAlgn="t"/>
                      <a:r>
                        <a:rPr lang="fr-FR" sz="1100" b="0" i="0" u="none" strike="noStrike" dirty="0">
                          <a:solidFill>
                            <a:srgbClr val="008000"/>
                          </a:solidFill>
                          <a:effectLst/>
                          <a:latin typeface="Calibri"/>
                        </a:rPr>
                        <a:t>Taux</a:t>
                      </a:r>
                      <a:r>
                        <a:rPr lang="fr-FR" sz="1100" b="0" i="0" u="none" strike="noStrike" baseline="0" dirty="0" smtClean="0">
                          <a:solidFill>
                            <a:srgbClr val="008000"/>
                          </a:solidFill>
                          <a:effectLst/>
                          <a:latin typeface="Calibri"/>
                        </a:rPr>
                        <a:t> </a:t>
                      </a:r>
                      <a:r>
                        <a:rPr lang="fr-FR" sz="1100" b="0" i="0" u="none" strike="noStrike" dirty="0" smtClean="0">
                          <a:solidFill>
                            <a:srgbClr val="008000"/>
                          </a:solidFill>
                          <a:effectLst/>
                          <a:latin typeface="Calibri"/>
                        </a:rPr>
                        <a:t>de saturation </a:t>
                      </a:r>
                    </a:p>
                    <a:p>
                      <a:pPr algn="ctr" fontAlgn="t"/>
                      <a:r>
                        <a:rPr lang="fr-FR" sz="1600" b="1" i="0" u="none" strike="noStrike" dirty="0" err="1" smtClean="0">
                          <a:solidFill>
                            <a:srgbClr val="008000"/>
                          </a:solidFill>
                          <a:effectLst/>
                          <a:latin typeface="Calibri"/>
                        </a:rPr>
                        <a:t>Ts</a:t>
                      </a:r>
                      <a:endParaRPr lang="fr-FR" sz="1600" b="1" i="0" u="none" strike="noStrike" dirty="0">
                        <a:solidFill>
                          <a:srgbClr val="008000"/>
                        </a:solidFill>
                        <a:effectLst/>
                        <a:latin typeface="Calibri"/>
                      </a:endParaRP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EECE1"/>
                    </a:solidFill>
                  </a:tcPr>
                </a:tc>
                <a:tc hMerge="1">
                  <a:txBody>
                    <a:bodyPr/>
                    <a:lstStyle/>
                    <a:p>
                      <a:endParaRPr lang="fr-FR"/>
                    </a:p>
                  </a:txBody>
                  <a:tcPr/>
                </a:tc>
                <a:tc hMerge="1">
                  <a:txBody>
                    <a:bodyPr/>
                    <a:lstStyle/>
                    <a:p>
                      <a:endParaRPr lang="fr-FR"/>
                    </a:p>
                  </a:txBody>
                  <a:tcPr/>
                </a:tc>
              </a:tr>
              <a:tr h="358388">
                <a:tc vMerge="1">
                  <a:txBody>
                    <a:bodyPr/>
                    <a:lstStyle/>
                    <a:p>
                      <a:endParaRPr lang="fr-FR"/>
                    </a:p>
                  </a:txBody>
                  <a:tcPr/>
                </a:tc>
                <a:tc>
                  <a:txBody>
                    <a:bodyPr/>
                    <a:lstStyle/>
                    <a:p>
                      <a:pPr algn="ctr" fontAlgn="t"/>
                      <a:r>
                        <a:rPr lang="fr-FR" sz="1100" b="0" i="0" u="none" strike="noStrike" dirty="0">
                          <a:solidFill>
                            <a:srgbClr val="008000"/>
                          </a:solidFill>
                          <a:effectLst/>
                          <a:latin typeface="Calibri"/>
                        </a:rPr>
                        <a:t>en </a:t>
                      </a:r>
                      <a:r>
                        <a:rPr lang="fr-FR" sz="1100" b="0" i="0" u="none" strike="noStrike" dirty="0" err="1" smtClean="0">
                          <a:solidFill>
                            <a:srgbClr val="008000"/>
                          </a:solidFill>
                          <a:effectLst/>
                          <a:latin typeface="Calibri"/>
                        </a:rPr>
                        <a:t>nbre</a:t>
                      </a:r>
                      <a:endParaRPr lang="fr-FR" sz="1100" b="0" i="0" u="none" strike="noStrike" dirty="0">
                        <a:solidFill>
                          <a:srgbClr val="008000"/>
                        </a:solidFill>
                        <a:effectLst/>
                        <a:latin typeface="Calibri"/>
                      </a:endParaRP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EECE1"/>
                    </a:solidFill>
                  </a:tcPr>
                </a:tc>
                <a:tc>
                  <a:txBody>
                    <a:bodyPr/>
                    <a:lstStyle/>
                    <a:p>
                      <a:pPr algn="ctr" fontAlgn="t"/>
                      <a:r>
                        <a:rPr lang="fr-FR" sz="1100" b="0" i="0" u="none" strike="noStrike" dirty="0" smtClean="0">
                          <a:solidFill>
                            <a:srgbClr val="008000"/>
                          </a:solidFill>
                          <a:effectLst/>
                          <a:latin typeface="Calibri"/>
                        </a:rPr>
                        <a:t>En fraction</a:t>
                      </a:r>
                      <a:endParaRPr lang="fr-FR" sz="1100" b="0" i="0" u="none" strike="noStrike" dirty="0">
                        <a:solidFill>
                          <a:srgbClr val="008000"/>
                        </a:solidFill>
                        <a:effectLst/>
                        <a:latin typeface="Calibri"/>
                      </a:endParaRP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EECE1"/>
                    </a:solidFill>
                  </a:tcPr>
                </a:tc>
                <a:tc>
                  <a:txBody>
                    <a:bodyPr/>
                    <a:lstStyle/>
                    <a:p>
                      <a:pPr algn="ctr" fontAlgn="t"/>
                      <a:r>
                        <a:rPr lang="fr-FR" sz="1100" b="0" i="0" u="none" strike="noStrike" dirty="0">
                          <a:solidFill>
                            <a:srgbClr val="008000"/>
                          </a:solidFill>
                          <a:effectLst/>
                          <a:latin typeface="Calibri"/>
                        </a:rPr>
                        <a:t>(en %)</a:t>
                      </a: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EECE1"/>
                    </a:solidFill>
                  </a:tcPr>
                </a:tc>
              </a:tr>
              <a:tr h="184148">
                <a:tc>
                  <a:txBody>
                    <a:bodyPr/>
                    <a:lstStyle/>
                    <a:p>
                      <a:pPr algn="ctr" fontAlgn="t"/>
                      <a:r>
                        <a:rPr lang="fr-FR" sz="1100" b="0" i="0" u="none" strike="noStrike">
                          <a:solidFill>
                            <a:srgbClr val="008000"/>
                          </a:solidFill>
                          <a:effectLst/>
                          <a:latin typeface="Calibri"/>
                        </a:rPr>
                        <a:t>1</a:t>
                      </a:r>
                    </a:p>
                  </a:txBody>
                  <a:tcPr marL="9524" marR="9524" marT="9532"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100" b="0" i="0" u="none" strike="noStrike" dirty="0">
                          <a:solidFill>
                            <a:srgbClr val="008000"/>
                          </a:solidFill>
                          <a:effectLst/>
                          <a:latin typeface="Calibri"/>
                        </a:rPr>
                        <a:t>0,5</a:t>
                      </a: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fr-FR" sz="1100" b="0" i="0" u="none" strike="noStrike" dirty="0" smtClean="0">
                          <a:solidFill>
                            <a:srgbClr val="008000"/>
                          </a:solidFill>
                          <a:effectLst/>
                          <a:latin typeface="Calibri"/>
                        </a:rPr>
                        <a:t>1/2</a:t>
                      </a:r>
                      <a:endParaRPr lang="fr-FR" sz="1100" b="0" i="0" u="none" strike="noStrike" dirty="0">
                        <a:solidFill>
                          <a:srgbClr val="008000"/>
                        </a:solidFill>
                        <a:effectLst/>
                        <a:latin typeface="Calibri"/>
                      </a:endParaRP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100" b="0" i="0" u="none" strike="noStrike" dirty="0">
                          <a:solidFill>
                            <a:srgbClr val="008000"/>
                          </a:solidFill>
                          <a:effectLst/>
                          <a:latin typeface="Calibri"/>
                        </a:rPr>
                        <a:t>50%</a:t>
                      </a: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4148">
                <a:tc>
                  <a:txBody>
                    <a:bodyPr/>
                    <a:lstStyle/>
                    <a:p>
                      <a:pPr algn="ctr" fontAlgn="t"/>
                      <a:r>
                        <a:rPr lang="fr-FR" sz="1100" b="0" i="0" u="none" strike="noStrike">
                          <a:solidFill>
                            <a:srgbClr val="008000"/>
                          </a:solidFill>
                          <a:effectLst/>
                          <a:latin typeface="Calibri"/>
                        </a:rPr>
                        <a:t>2</a:t>
                      </a:r>
                    </a:p>
                  </a:txBody>
                  <a:tcPr marL="9524" marR="9524" marT="9532"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100" b="0" i="0" u="none" strike="noStrike" dirty="0">
                          <a:solidFill>
                            <a:srgbClr val="008000"/>
                          </a:solidFill>
                          <a:effectLst/>
                          <a:latin typeface="Calibri"/>
                        </a:rPr>
                        <a:t>0,75</a:t>
                      </a: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fr-FR" sz="1100" b="0" i="0" u="none" strike="noStrike" dirty="0" smtClean="0">
                          <a:solidFill>
                            <a:srgbClr val="008000"/>
                          </a:solidFill>
                          <a:effectLst/>
                          <a:latin typeface="Calibri"/>
                        </a:rPr>
                        <a:t>3/4</a:t>
                      </a:r>
                      <a:endParaRPr lang="fr-FR" sz="1100" b="0" i="0" u="none" strike="noStrike" dirty="0">
                        <a:solidFill>
                          <a:srgbClr val="008000"/>
                        </a:solidFill>
                        <a:effectLst/>
                        <a:latin typeface="Calibri"/>
                      </a:endParaRP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100" b="0" i="0" u="none" strike="noStrike" dirty="0">
                          <a:solidFill>
                            <a:srgbClr val="008000"/>
                          </a:solidFill>
                          <a:effectLst/>
                          <a:latin typeface="Calibri"/>
                        </a:rPr>
                        <a:t>75%</a:t>
                      </a: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4148">
                <a:tc>
                  <a:txBody>
                    <a:bodyPr/>
                    <a:lstStyle/>
                    <a:p>
                      <a:pPr algn="ctr" fontAlgn="t"/>
                      <a:r>
                        <a:rPr lang="fr-FR" sz="1100" b="0" i="0" u="none" strike="noStrike">
                          <a:solidFill>
                            <a:srgbClr val="008000"/>
                          </a:solidFill>
                          <a:effectLst/>
                          <a:latin typeface="Calibri"/>
                        </a:rPr>
                        <a:t>3</a:t>
                      </a:r>
                    </a:p>
                  </a:txBody>
                  <a:tcPr marL="9524" marR="9524" marT="9532"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100" b="0" i="0" u="none" strike="noStrike" dirty="0">
                          <a:solidFill>
                            <a:srgbClr val="008000"/>
                          </a:solidFill>
                          <a:effectLst/>
                          <a:latin typeface="Calibri"/>
                        </a:rPr>
                        <a:t>0,875</a:t>
                      </a: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fr-FR" sz="1100" b="0" i="0" u="none" strike="noStrike" dirty="0" smtClean="0">
                          <a:solidFill>
                            <a:srgbClr val="008000"/>
                          </a:solidFill>
                          <a:effectLst/>
                          <a:latin typeface="Calibri"/>
                        </a:rPr>
                        <a:t>7/8</a:t>
                      </a:r>
                      <a:endParaRPr lang="fr-FR" sz="1100" b="0" i="0" u="none" strike="noStrike" dirty="0">
                        <a:solidFill>
                          <a:srgbClr val="008000"/>
                        </a:solidFill>
                        <a:effectLst/>
                        <a:latin typeface="Calibri"/>
                      </a:endParaRP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100" b="0" i="0" u="none" strike="noStrike" dirty="0">
                          <a:solidFill>
                            <a:srgbClr val="008000"/>
                          </a:solidFill>
                          <a:effectLst/>
                          <a:latin typeface="Calibri"/>
                        </a:rPr>
                        <a:t>87,50%</a:t>
                      </a: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4148">
                <a:tc>
                  <a:txBody>
                    <a:bodyPr/>
                    <a:lstStyle/>
                    <a:p>
                      <a:pPr algn="ctr" fontAlgn="t"/>
                      <a:r>
                        <a:rPr lang="fr-FR" sz="1100" b="0" i="0" u="none" strike="noStrike">
                          <a:solidFill>
                            <a:srgbClr val="008000"/>
                          </a:solidFill>
                          <a:effectLst/>
                          <a:latin typeface="Calibri"/>
                        </a:rPr>
                        <a:t>4</a:t>
                      </a:r>
                    </a:p>
                  </a:txBody>
                  <a:tcPr marL="9524" marR="9524" marT="9532"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100" b="0" i="0" u="none" strike="noStrike" dirty="0">
                          <a:solidFill>
                            <a:srgbClr val="008000"/>
                          </a:solidFill>
                          <a:effectLst/>
                          <a:latin typeface="Calibri"/>
                        </a:rPr>
                        <a:t>0,9375</a:t>
                      </a: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fr-FR" sz="1100" b="0" i="0" u="none" strike="noStrike" dirty="0" smtClean="0">
                          <a:solidFill>
                            <a:srgbClr val="008000"/>
                          </a:solidFill>
                          <a:effectLst/>
                          <a:latin typeface="Calibri"/>
                        </a:rPr>
                        <a:t>15/16</a:t>
                      </a:r>
                      <a:endParaRPr lang="fr-FR" sz="1100" b="0" i="0" u="none" strike="noStrike" dirty="0">
                        <a:solidFill>
                          <a:srgbClr val="008000"/>
                        </a:solidFill>
                        <a:effectLst/>
                        <a:latin typeface="Calibri"/>
                      </a:endParaRP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100" b="0" i="0" u="none" strike="noStrike" dirty="0">
                          <a:solidFill>
                            <a:srgbClr val="008000"/>
                          </a:solidFill>
                          <a:effectLst/>
                          <a:latin typeface="Calibri"/>
                        </a:rPr>
                        <a:t>93,75%</a:t>
                      </a: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4148">
                <a:tc>
                  <a:txBody>
                    <a:bodyPr/>
                    <a:lstStyle/>
                    <a:p>
                      <a:pPr algn="ctr" fontAlgn="t"/>
                      <a:r>
                        <a:rPr lang="fr-FR" sz="1100" b="0" i="0" u="none" strike="noStrike">
                          <a:solidFill>
                            <a:srgbClr val="008000"/>
                          </a:solidFill>
                          <a:effectLst/>
                          <a:latin typeface="Calibri"/>
                        </a:rPr>
                        <a:t>5</a:t>
                      </a:r>
                    </a:p>
                  </a:txBody>
                  <a:tcPr marL="9524" marR="9524" marT="9532"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100" b="0" i="0" u="none" strike="noStrike">
                          <a:solidFill>
                            <a:srgbClr val="008000"/>
                          </a:solidFill>
                          <a:effectLst/>
                          <a:latin typeface="Calibri"/>
                        </a:rPr>
                        <a:t>0,96875</a:t>
                      </a: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fr-FR" sz="1100" b="0" i="0" u="none" strike="noStrike" dirty="0" smtClean="0">
                          <a:solidFill>
                            <a:srgbClr val="008000"/>
                          </a:solidFill>
                          <a:effectLst/>
                          <a:latin typeface="Calibri"/>
                        </a:rPr>
                        <a:t>31/32</a:t>
                      </a:r>
                      <a:endParaRPr lang="fr-FR" sz="1100" b="0" i="0" u="none" strike="noStrike" dirty="0">
                        <a:solidFill>
                          <a:srgbClr val="008000"/>
                        </a:solidFill>
                        <a:effectLst/>
                        <a:latin typeface="Calibri"/>
                      </a:endParaRP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fr-FR" sz="1100" b="0" i="0" u="none" strike="noStrike" dirty="0">
                          <a:solidFill>
                            <a:srgbClr val="008000"/>
                          </a:solidFill>
                          <a:effectLst/>
                          <a:latin typeface="Calibri"/>
                        </a:rPr>
                        <a:t>96,875%</a:t>
                      </a: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4148">
                <a:tc>
                  <a:txBody>
                    <a:bodyPr/>
                    <a:lstStyle/>
                    <a:p>
                      <a:pPr algn="ctr" fontAlgn="t"/>
                      <a:r>
                        <a:rPr lang="fr-FR" sz="1100" b="0" i="0" u="none" strike="noStrike" dirty="0">
                          <a:solidFill>
                            <a:srgbClr val="008000"/>
                          </a:solidFill>
                          <a:effectLst/>
                          <a:latin typeface="Calibri"/>
                        </a:rPr>
                        <a:t>6</a:t>
                      </a:r>
                    </a:p>
                  </a:txBody>
                  <a:tcPr marL="9524" marR="9524" marT="9532"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fr-FR" sz="1100" b="0" i="0" u="none" strike="noStrike" dirty="0">
                          <a:solidFill>
                            <a:srgbClr val="008000"/>
                          </a:solidFill>
                          <a:effectLst/>
                          <a:latin typeface="Calibri"/>
                        </a:rPr>
                        <a:t>1</a:t>
                      </a: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fr-FR" sz="1100" b="0" i="0" u="none" strike="noStrike" dirty="0">
                        <a:solidFill>
                          <a:srgbClr val="008000"/>
                        </a:solidFill>
                        <a:effectLst/>
                        <a:latin typeface="Calibri"/>
                      </a:endParaRP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fr-FR" sz="1100" b="0" i="0" u="none" strike="noStrike" dirty="0">
                          <a:solidFill>
                            <a:srgbClr val="008000"/>
                          </a:solidFill>
                          <a:effectLst/>
                          <a:latin typeface="Calibri"/>
                        </a:rPr>
                        <a:t>100%</a:t>
                      </a:r>
                    </a:p>
                  </a:txBody>
                  <a:tcPr marL="9524" marR="9524" marT="9532"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5" name="ZoneTexte 14"/>
          <p:cNvSpPr txBox="1">
            <a:spLocks noChangeArrowheads="1"/>
          </p:cNvSpPr>
          <p:nvPr/>
        </p:nvSpPr>
        <p:spPr bwMode="auto">
          <a:xfrm>
            <a:off x="5364088" y="3212976"/>
            <a:ext cx="338437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FR" altLang="fr-FR" sz="1600" dirty="0">
                <a:solidFill>
                  <a:srgbClr val="008000"/>
                </a:solidFill>
              </a:rPr>
              <a:t>TN2 cherchée = TN2 initiale + G x </a:t>
            </a:r>
            <a:r>
              <a:rPr lang="fr-FR" altLang="fr-FR" sz="1600" dirty="0" err="1">
                <a:solidFill>
                  <a:srgbClr val="008000"/>
                </a:solidFill>
              </a:rPr>
              <a:t>Ts</a:t>
            </a:r>
            <a:endParaRPr lang="fr-FR" altLang="fr-FR" sz="1600" dirty="0">
              <a:solidFill>
                <a:srgbClr val="008000"/>
              </a:solidFill>
            </a:endParaRPr>
          </a:p>
        </p:txBody>
      </p:sp>
      <p:sp>
        <p:nvSpPr>
          <p:cNvPr id="8" name="ZoneTexte 7"/>
          <p:cNvSpPr txBox="1"/>
          <p:nvPr/>
        </p:nvSpPr>
        <p:spPr>
          <a:xfrm>
            <a:off x="4572000" y="1844824"/>
            <a:ext cx="984565" cy="369332"/>
          </a:xfrm>
          <a:prstGeom prst="rect">
            <a:avLst/>
          </a:prstGeom>
          <a:noFill/>
        </p:spPr>
        <p:txBody>
          <a:bodyPr wrap="none" rtlCol="0">
            <a:spAutoFit/>
          </a:bodyPr>
          <a:lstStyle/>
          <a:p>
            <a:r>
              <a:rPr lang="fr-FR" dirty="0" smtClean="0">
                <a:solidFill>
                  <a:srgbClr val="006600"/>
                </a:solidFill>
              </a:rPr>
              <a:t>Rappels:</a:t>
            </a:r>
            <a:endParaRPr lang="fr-FR" dirty="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0" grpId="0"/>
      <p:bldP spid="15"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a:off x="457200" y="5373216"/>
            <a:ext cx="8280000" cy="936000"/>
          </a:xfrm>
          <a:prstGeom prst="rect">
            <a:avLst/>
          </a:prstGeom>
          <a:noFill/>
          <a:ln>
            <a:solidFill>
              <a:schemeClr val="accent1">
                <a:lumMod val="90000"/>
              </a:schemeClr>
            </a:solidFill>
          </a:ln>
        </p:spPr>
        <p:txBody>
          <a:bodyPr wrap="square" rtlCol="0">
            <a:normAutofit fontScale="92500" lnSpcReduction="10000"/>
          </a:bodyPr>
          <a:lstStyle/>
          <a:p>
            <a:r>
              <a:rPr lang="fr-FR" altLang="fr-FR" sz="1700" dirty="0" smtClean="0"/>
              <a:t>Autres modèles:</a:t>
            </a:r>
          </a:p>
          <a:p>
            <a:r>
              <a:rPr lang="fr-FR" altLang="fr-FR" b="1" dirty="0" smtClean="0"/>
              <a:t>Spencer</a:t>
            </a:r>
            <a:r>
              <a:rPr lang="fr-FR" altLang="fr-FR" dirty="0" smtClean="0"/>
              <a:t> (années 70): </a:t>
            </a:r>
            <a:r>
              <a:rPr lang="fr-FR" altLang="fr-FR" sz="1500" dirty="0" smtClean="0">
                <a:latin typeface="+mn-lt"/>
              </a:rPr>
              <a:t>adapte les tables US-</a:t>
            </a:r>
            <a:r>
              <a:rPr lang="fr-FR" altLang="fr-FR" sz="1500" dirty="0" err="1" smtClean="0">
                <a:latin typeface="+mn-lt"/>
              </a:rPr>
              <a:t>Navy</a:t>
            </a:r>
            <a:r>
              <a:rPr lang="fr-FR" altLang="fr-FR" sz="1500" dirty="0" smtClean="0">
                <a:latin typeface="+mn-lt"/>
              </a:rPr>
              <a:t> après détection de bulles silencieuses par effet Doppler</a:t>
            </a:r>
          </a:p>
          <a:p>
            <a:endParaRPr lang="fr-FR" altLang="fr-FR" sz="1500" dirty="0" smtClean="0">
              <a:latin typeface="+mn-lt"/>
            </a:endParaRPr>
          </a:p>
          <a:p>
            <a:r>
              <a:rPr lang="fr-FR" altLang="fr-FR" sz="1500" dirty="0" smtClean="0">
                <a:latin typeface="+mn-lt"/>
              </a:rPr>
              <a:t>En France: </a:t>
            </a:r>
            <a:r>
              <a:rPr lang="fr-FR" altLang="fr-FR" sz="1500" b="1" dirty="0" smtClean="0">
                <a:latin typeface="+mn-lt"/>
              </a:rPr>
              <a:t>COMEX</a:t>
            </a:r>
            <a:r>
              <a:rPr lang="fr-FR" altLang="fr-FR" sz="1500" dirty="0" smtClean="0">
                <a:latin typeface="+mn-lt"/>
              </a:rPr>
              <a:t> développe ses modèles pour travailleurs Hyperbare. Tables MT74 puis MT92</a:t>
            </a:r>
          </a:p>
          <a:p>
            <a:endParaRPr lang="fr-FR" dirty="0"/>
          </a:p>
        </p:txBody>
      </p:sp>
      <p:sp>
        <p:nvSpPr>
          <p:cNvPr id="43010" name="Titre 1"/>
          <p:cNvSpPr>
            <a:spLocks noGrp="1"/>
          </p:cNvSpPr>
          <p:nvPr>
            <p:ph type="title"/>
          </p:nvPr>
        </p:nvSpPr>
        <p:spPr/>
        <p:txBody>
          <a:bodyPr/>
          <a:lstStyle/>
          <a:p>
            <a:pPr eaLnBrk="1" hangingPunct="1"/>
            <a:r>
              <a:rPr lang="fr-FR" altLang="fr-FR" dirty="0" smtClean="0"/>
              <a:t>Autres modèles Haldanien </a:t>
            </a:r>
            <a:br>
              <a:rPr lang="fr-FR" altLang="fr-FR" dirty="0" smtClean="0"/>
            </a:br>
            <a:r>
              <a:rPr lang="fr-FR" altLang="fr-FR" sz="3600" dirty="0" smtClean="0"/>
              <a:t>&amp; concept des </a:t>
            </a:r>
            <a:r>
              <a:rPr lang="fr-FR" altLang="fr-FR" sz="3600" dirty="0" err="1" smtClean="0"/>
              <a:t>M-values</a:t>
            </a:r>
            <a:endParaRPr lang="fr-FR" altLang="fr-FR" sz="4000" dirty="0" smtClean="0"/>
          </a:p>
        </p:txBody>
      </p:sp>
      <p:sp>
        <p:nvSpPr>
          <p:cNvPr id="32771" name="Espace réservé du contenu 2"/>
          <p:cNvSpPr>
            <a:spLocks noGrp="1"/>
          </p:cNvSpPr>
          <p:nvPr>
            <p:ph idx="1"/>
          </p:nvPr>
        </p:nvSpPr>
        <p:spPr>
          <a:xfrm>
            <a:off x="457200" y="1600200"/>
            <a:ext cx="8280000" cy="3708000"/>
          </a:xfrm>
          <a:ln>
            <a:solidFill>
              <a:schemeClr val="accent1">
                <a:lumMod val="90000"/>
              </a:schemeClr>
            </a:solidFill>
          </a:ln>
        </p:spPr>
        <p:txBody>
          <a:bodyPr>
            <a:normAutofit fontScale="47500" lnSpcReduction="20000"/>
          </a:bodyPr>
          <a:lstStyle/>
          <a:p>
            <a:pPr eaLnBrk="1" hangingPunct="1">
              <a:buNone/>
              <a:defRPr/>
            </a:pPr>
            <a:r>
              <a:rPr lang="fr-FR" altLang="fr-FR" b="1" dirty="0" err="1" smtClean="0"/>
              <a:t>M-value</a:t>
            </a:r>
            <a:r>
              <a:rPr lang="fr-FR" altLang="fr-FR" dirty="0" smtClean="0"/>
              <a:t> = valeur maximum (de la TN</a:t>
            </a:r>
            <a:r>
              <a:rPr lang="fr-FR" altLang="fr-FR" baseline="-25000" dirty="0" smtClean="0"/>
              <a:t>2</a:t>
            </a:r>
            <a:r>
              <a:rPr lang="fr-FR" altLang="fr-FR" dirty="0" smtClean="0"/>
              <a:t>) : limite de sursaturation tolérée par un compartiment</a:t>
            </a:r>
          </a:p>
          <a:p>
            <a:pPr marL="0" indent="0" eaLnBrk="1" hangingPunct="1">
              <a:buFont typeface="Arial" charset="0"/>
              <a:buNone/>
              <a:defRPr/>
            </a:pPr>
            <a:endParaRPr lang="fr-FR" altLang="fr-FR" sz="2600" dirty="0" smtClean="0"/>
          </a:p>
          <a:p>
            <a:pPr marL="0" indent="0" eaLnBrk="1" hangingPunct="1">
              <a:buNone/>
              <a:defRPr/>
            </a:pPr>
            <a:r>
              <a:rPr lang="fr-FR" altLang="fr-FR" sz="3600" dirty="0" smtClean="0"/>
              <a:t>Développé d’abord par </a:t>
            </a:r>
            <a:r>
              <a:rPr lang="fr-FR" altLang="fr-FR" sz="3600" b="1" dirty="0" err="1" smtClean="0"/>
              <a:t>Workman</a:t>
            </a:r>
            <a:r>
              <a:rPr lang="fr-FR" altLang="fr-FR" sz="3600" dirty="0" smtClean="0"/>
              <a:t> (~1965) </a:t>
            </a:r>
          </a:p>
          <a:p>
            <a:pPr marL="0" indent="0" eaLnBrk="1" hangingPunct="1">
              <a:buNone/>
              <a:defRPr/>
            </a:pPr>
            <a:r>
              <a:rPr lang="fr-FR" altLang="fr-FR" dirty="0" smtClean="0"/>
              <a:t>Problématique </a:t>
            </a:r>
            <a:r>
              <a:rPr lang="fr-FR" altLang="fr-FR" b="1" dirty="0" smtClean="0"/>
              <a:t>plongées longues et profondes </a:t>
            </a:r>
            <a:r>
              <a:rPr lang="fr-FR" altLang="fr-FR" dirty="0" smtClean="0"/>
              <a:t>: modèle US-</a:t>
            </a:r>
            <a:r>
              <a:rPr lang="fr-FR" altLang="fr-FR" dirty="0" err="1" smtClean="0"/>
              <a:t>Navy</a:t>
            </a:r>
            <a:r>
              <a:rPr lang="fr-FR" altLang="fr-FR" dirty="0" smtClean="0"/>
              <a:t> de l’époque non satisfaisant</a:t>
            </a:r>
          </a:p>
          <a:p>
            <a:pPr marL="0" indent="0" eaLnBrk="1" hangingPunct="1">
              <a:buNone/>
              <a:defRPr/>
            </a:pPr>
            <a:r>
              <a:rPr lang="fr-FR" altLang="fr-FR" u="sng" dirty="0" smtClean="0"/>
              <a:t>pour chaque compartiment </a:t>
            </a:r>
            <a:r>
              <a:rPr lang="fr-FR" altLang="fr-FR" dirty="0" smtClean="0"/>
              <a:t>: </a:t>
            </a:r>
          </a:p>
          <a:p>
            <a:pPr eaLnBrk="1" hangingPunct="1">
              <a:defRPr/>
            </a:pPr>
            <a:r>
              <a:rPr lang="fr-FR" altLang="fr-FR" dirty="0" smtClean="0"/>
              <a:t>Série de Sc fonction </a:t>
            </a:r>
            <a:r>
              <a:rPr lang="fr-FR" altLang="fr-FR" b="1" dirty="0" smtClean="0"/>
              <a:t>de la Profondeur  </a:t>
            </a:r>
            <a:r>
              <a:rPr lang="fr-FR" altLang="fr-FR" dirty="0" smtClean="0"/>
              <a:t>(si Prof </a:t>
            </a:r>
            <a:r>
              <a:rPr lang="fr-FR" b="1" dirty="0" smtClean="0">
                <a:latin typeface="Arial" pitchFamily="34" charset="0"/>
                <a:cs typeface="Arial" pitchFamily="34" charset="0"/>
              </a:rPr>
              <a:t>⇗  </a:t>
            </a:r>
            <a:r>
              <a:rPr lang="fr-FR" dirty="0" smtClean="0">
                <a:latin typeface="Arial" pitchFamily="34" charset="0"/>
                <a:cs typeface="Arial" pitchFamily="34" charset="0"/>
              </a:rPr>
              <a:t>:</a:t>
            </a:r>
            <a:r>
              <a:rPr lang="fr-FR" b="1" dirty="0" smtClean="0">
                <a:latin typeface="Arial" pitchFamily="34" charset="0"/>
                <a:cs typeface="Arial" pitchFamily="34" charset="0"/>
              </a:rPr>
              <a:t> </a:t>
            </a:r>
            <a:r>
              <a:rPr lang="fr-FR" dirty="0" smtClean="0">
                <a:latin typeface="Arial" pitchFamily="34" charset="0"/>
                <a:cs typeface="Arial" pitchFamily="34" charset="0"/>
              </a:rPr>
              <a:t>Sc </a:t>
            </a:r>
            <a:r>
              <a:rPr lang="fr-FR" dirty="0" smtClean="0">
                <a:latin typeface="Wingdings" panose="05000000000000000000" pitchFamily="2" charset="2"/>
              </a:rPr>
              <a:t>ø</a:t>
            </a:r>
            <a:r>
              <a:rPr lang="fr-FR" dirty="0" smtClean="0">
                <a:latin typeface="Arial" pitchFamily="34" charset="0"/>
                <a:cs typeface="Arial" pitchFamily="34" charset="0"/>
              </a:rPr>
              <a:t> )</a:t>
            </a:r>
            <a:endParaRPr lang="fr-FR" altLang="fr-FR" dirty="0" smtClean="0"/>
          </a:p>
          <a:p>
            <a:pPr eaLnBrk="1" hangingPunct="1">
              <a:defRPr/>
            </a:pPr>
            <a:r>
              <a:rPr lang="fr-FR" altLang="fr-FR" dirty="0" smtClean="0"/>
              <a:t>relation linéaire entre Profondeur et Tension gaz inerte (N</a:t>
            </a:r>
            <a:r>
              <a:rPr lang="fr-FR" altLang="fr-FR" baseline="-25000" dirty="0" smtClean="0"/>
              <a:t>2</a:t>
            </a:r>
            <a:r>
              <a:rPr lang="fr-FR" altLang="fr-FR" dirty="0" smtClean="0"/>
              <a:t> et Hélium) tolérée</a:t>
            </a:r>
          </a:p>
          <a:p>
            <a:pPr eaLnBrk="1" hangingPunct="1">
              <a:defRPr/>
            </a:pPr>
            <a:r>
              <a:rPr lang="fr-FR" altLang="fr-FR" dirty="0" err="1" smtClean="0"/>
              <a:t>M-value</a:t>
            </a:r>
            <a:r>
              <a:rPr lang="fr-FR" altLang="fr-FR" dirty="0" smtClean="0"/>
              <a:t> </a:t>
            </a:r>
            <a:r>
              <a:rPr lang="fr-FR" altLang="fr-FR" dirty="0"/>
              <a:t>= </a:t>
            </a:r>
            <a:r>
              <a:rPr lang="fr-FR" altLang="fr-FR" dirty="0" smtClean="0"/>
              <a:t>droite limite de sursaturation</a:t>
            </a:r>
          </a:p>
          <a:p>
            <a:pPr eaLnBrk="1" hangingPunct="1">
              <a:buNone/>
              <a:defRPr/>
            </a:pPr>
            <a:r>
              <a:rPr lang="fr-FR" altLang="fr-FR" dirty="0" smtClean="0"/>
              <a:t>	TN</a:t>
            </a:r>
            <a:r>
              <a:rPr lang="fr-FR" altLang="fr-FR" baseline="-25000" dirty="0" smtClean="0"/>
              <a:t>2</a:t>
            </a:r>
            <a:r>
              <a:rPr lang="fr-FR" altLang="fr-FR" dirty="0" smtClean="0"/>
              <a:t> max</a:t>
            </a:r>
          </a:p>
          <a:p>
            <a:pPr marL="0" indent="0" eaLnBrk="1" hangingPunct="1">
              <a:buFont typeface="Arial" charset="0"/>
              <a:buNone/>
              <a:defRPr/>
            </a:pPr>
            <a:endParaRPr lang="fr-FR" altLang="fr-FR" dirty="0" smtClean="0"/>
          </a:p>
          <a:p>
            <a:pPr marL="0" indent="0" eaLnBrk="1" hangingPunct="1">
              <a:buFont typeface="Arial" charset="0"/>
              <a:buNone/>
              <a:defRPr/>
            </a:pPr>
            <a:r>
              <a:rPr lang="fr-FR" altLang="fr-FR" sz="3600" dirty="0" smtClean="0"/>
              <a:t>Améliorations </a:t>
            </a:r>
            <a:r>
              <a:rPr lang="fr-FR" altLang="fr-FR" sz="3600" b="1" dirty="0" smtClean="0"/>
              <a:t>Bühlmann</a:t>
            </a:r>
            <a:r>
              <a:rPr lang="fr-FR" altLang="fr-FR" sz="3600" dirty="0" smtClean="0"/>
              <a:t> (ZH-L12 en 1983 puis ZH-L16 en 1990…): </a:t>
            </a:r>
          </a:p>
          <a:p>
            <a:pPr eaLnBrk="1" hangingPunct="1">
              <a:buNone/>
              <a:defRPr/>
            </a:pPr>
            <a:r>
              <a:rPr lang="fr-FR" altLang="fr-FR" dirty="0" smtClean="0"/>
              <a:t>adaptation pour les plongées en altitude:  prise en compte du </a:t>
            </a:r>
            <a:r>
              <a:rPr lang="fr-FR" altLang="fr-FR" b="1" dirty="0" smtClean="0"/>
              <a:t>gaz alvéolaire</a:t>
            </a:r>
            <a:r>
              <a:rPr lang="fr-FR" altLang="fr-FR" dirty="0" smtClean="0"/>
              <a:t> (vapeur d’eau et CO</a:t>
            </a:r>
            <a:r>
              <a:rPr lang="fr-FR" altLang="fr-FR" baseline="-25000" dirty="0" smtClean="0"/>
              <a:t>2</a:t>
            </a:r>
            <a:r>
              <a:rPr lang="fr-FR" altLang="fr-FR" dirty="0" smtClean="0"/>
              <a:t>) et de la </a:t>
            </a:r>
            <a:r>
              <a:rPr lang="fr-FR" altLang="fr-FR" b="1" dirty="0" smtClean="0"/>
              <a:t>Pression absolue</a:t>
            </a:r>
            <a:endParaRPr lang="fr-FR" altLang="fr-FR" b="1" dirty="0" smtClean="0">
              <a:solidFill>
                <a:schemeClr val="tx1">
                  <a:lumMod val="65000"/>
                  <a:lumOff val="35000"/>
                </a:schemeClr>
              </a:solidFill>
            </a:endParaRPr>
          </a:p>
          <a:p>
            <a:pPr eaLnBrk="1" hangingPunct="1">
              <a:buNone/>
              <a:defRPr/>
            </a:pPr>
            <a:r>
              <a:rPr lang="fr-FR" altLang="fr-FR" dirty="0" smtClean="0"/>
              <a:t>Publications de son modèle:</a:t>
            </a:r>
          </a:p>
          <a:p>
            <a:pPr algn="ctr" eaLnBrk="1" hangingPunct="1">
              <a:buFont typeface="Arial" charset="0"/>
              <a:buNone/>
              <a:defRPr/>
            </a:pPr>
            <a:r>
              <a:rPr lang="fr-FR" altLang="fr-FR" dirty="0" smtClean="0"/>
              <a:t>=&gt; Utilisé par de nombreux ordinateurs du marché</a:t>
            </a:r>
          </a:p>
          <a:p>
            <a:pPr marL="0" indent="0" algn="ctr" eaLnBrk="1" hangingPunct="1">
              <a:buFont typeface="Arial" charset="0"/>
              <a:buNone/>
              <a:defRPr/>
            </a:pPr>
            <a:r>
              <a:rPr lang="fr-FR" altLang="fr-FR" dirty="0"/>
              <a:t> </a:t>
            </a:r>
            <a:r>
              <a:rPr lang="fr-FR" altLang="fr-FR" dirty="0" smtClean="0"/>
              <a:t>16 compartiments dont le plus long est 635 mn !</a:t>
            </a:r>
          </a:p>
        </p:txBody>
      </p:sp>
      <p:sp>
        <p:nvSpPr>
          <p:cNvPr id="5" name="Espace réservé de la date 4"/>
          <p:cNvSpPr>
            <a:spLocks noGrp="1"/>
          </p:cNvSpPr>
          <p:nvPr>
            <p:ph type="dt" sz="half" idx="10"/>
          </p:nvPr>
        </p:nvSpPr>
        <p:spPr/>
        <p:txBody>
          <a:bodyPr/>
          <a:lstStyle/>
          <a:p>
            <a:pPr>
              <a:defRPr/>
            </a:pPr>
            <a:r>
              <a:rPr lang="fr-FR" smtClean="0"/>
              <a:t>22/01/2022</a:t>
            </a:r>
            <a:endParaRPr lang="fr-FR" dirty="0"/>
          </a:p>
        </p:txBody>
      </p:sp>
      <p:sp>
        <p:nvSpPr>
          <p:cNvPr id="7" name="Espace réservé du pied de page 6"/>
          <p:cNvSpPr>
            <a:spLocks noGrp="1"/>
          </p:cNvSpPr>
          <p:nvPr>
            <p:ph type="ftr" sz="quarter" idx="11"/>
          </p:nvPr>
        </p:nvSpPr>
        <p:spPr/>
        <p:txBody>
          <a:bodyPr/>
          <a:lstStyle/>
          <a:p>
            <a:pPr>
              <a:defRPr/>
            </a:pPr>
            <a:r>
              <a:rPr lang="fr-FR" smtClean="0"/>
              <a:t>Alain BERTRAND - Formation GP Codep01</a:t>
            </a:r>
            <a:endParaRPr lang="fr-FR"/>
          </a:p>
        </p:txBody>
      </p:sp>
      <p:sp>
        <p:nvSpPr>
          <p:cNvPr id="6" name="Espace réservé du numéro de diapositive 5"/>
          <p:cNvSpPr>
            <a:spLocks noGrp="1"/>
          </p:cNvSpPr>
          <p:nvPr>
            <p:ph type="sldNum" sz="quarter" idx="12"/>
          </p:nvPr>
        </p:nvSpPr>
        <p:spPr/>
        <p:txBody>
          <a:bodyPr/>
          <a:lstStyle/>
          <a:p>
            <a:pPr>
              <a:defRPr/>
            </a:pPr>
            <a:fld id="{622BA3F7-A76E-486F-9DE8-51CD6558C035}" type="slidenum">
              <a:rPr lang="fr-FR"/>
              <a:pPr>
                <a:defRPr/>
              </a:pPr>
              <a:t>26</a:t>
            </a:fld>
            <a:endParaRPr lang="fr-FR"/>
          </a:p>
        </p:txBody>
      </p:sp>
      <p:sp>
        <p:nvSpPr>
          <p:cNvPr id="8" name="Ellipse 7"/>
          <p:cNvSpPr/>
          <p:nvPr/>
        </p:nvSpPr>
        <p:spPr>
          <a:xfrm>
            <a:off x="774626" y="3088010"/>
            <a:ext cx="900000" cy="64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7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7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77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771">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771">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771">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771">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5058" name="Titre 1"/>
          <p:cNvSpPr>
            <a:spLocks noGrp="1"/>
          </p:cNvSpPr>
          <p:nvPr>
            <p:ph type="title"/>
          </p:nvPr>
        </p:nvSpPr>
        <p:spPr/>
        <p:txBody>
          <a:bodyPr anchor="t"/>
          <a:lstStyle/>
          <a:p>
            <a:pPr eaLnBrk="1" hangingPunct="1"/>
            <a:r>
              <a:rPr lang="fr-FR" altLang="fr-FR" dirty="0">
                <a:solidFill>
                  <a:prstClr val="black"/>
                </a:solidFill>
              </a:rPr>
              <a:t>Concept des </a:t>
            </a:r>
            <a:r>
              <a:rPr lang="fr-FR" altLang="fr-FR" dirty="0" err="1">
                <a:solidFill>
                  <a:prstClr val="black"/>
                </a:solidFill>
              </a:rPr>
              <a:t>M-values</a:t>
            </a:r>
            <a:r>
              <a:rPr lang="fr-FR" altLang="fr-FR" dirty="0">
                <a:solidFill>
                  <a:prstClr val="black"/>
                </a:solidFill>
              </a:rPr>
              <a:t> (suite)</a:t>
            </a:r>
            <a:endParaRPr lang="fr-FR" altLang="fr-FR" dirty="0" smtClean="0"/>
          </a:p>
        </p:txBody>
      </p:sp>
      <p:sp>
        <p:nvSpPr>
          <p:cNvPr id="4" name="Espace réservé de la date 3"/>
          <p:cNvSpPr>
            <a:spLocks noGrp="1"/>
          </p:cNvSpPr>
          <p:nvPr>
            <p:ph type="dt" sz="quarter" idx="10"/>
          </p:nvPr>
        </p:nvSpPr>
        <p:spPr/>
        <p:txBody>
          <a:bodyPr/>
          <a:lstStyle/>
          <a:p>
            <a:pPr>
              <a:defRPr/>
            </a:pPr>
            <a:r>
              <a:rPr lang="fr-FR" smtClean="0">
                <a:solidFill>
                  <a:prstClr val="black">
                    <a:tint val="75000"/>
                  </a:prstClr>
                </a:solidFill>
              </a:rPr>
              <a:t>22/01/2022</a:t>
            </a:r>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pPr>
              <a:defRPr/>
            </a:pPr>
            <a:fld id="{C56DC6CB-648E-4C5A-8553-7FFA8A69BE33}" type="slidenum">
              <a:rPr lang="fr-FR">
                <a:solidFill>
                  <a:prstClr val="black">
                    <a:tint val="75000"/>
                  </a:prstClr>
                </a:solidFill>
              </a:rPr>
              <a:pPr>
                <a:defRPr/>
              </a:pPr>
              <a:t>27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pPr>
              <a:defRPr/>
            </a:pPr>
            <a:r>
              <a:rPr lang="fr-FR" smtClean="0">
                <a:solidFill>
                  <a:prstClr val="black">
                    <a:tint val="75000"/>
                  </a:prstClr>
                </a:solidFill>
              </a:rPr>
              <a:t>Alain BERTRAND - Formation GP Codep01</a:t>
            </a:r>
            <a:endParaRPr lang="fr-FR">
              <a:solidFill>
                <a:prstClr val="black">
                  <a:tint val="75000"/>
                </a:prstClr>
              </a:solidFill>
            </a:endParaRPr>
          </a:p>
        </p:txBody>
      </p:sp>
      <p:graphicFrame>
        <p:nvGraphicFramePr>
          <p:cNvPr id="7" name="Graphique 6"/>
          <p:cNvGraphicFramePr>
            <a:graphicFrameLocks/>
          </p:cNvGraphicFramePr>
          <p:nvPr>
            <p:extLst>
              <p:ext uri="{D42A27DB-BD31-4B8C-83A1-F6EECF244321}">
                <p14:modId xmlns="" xmlns:p14="http://schemas.microsoft.com/office/powerpoint/2010/main" val="1480507127"/>
              </p:ext>
            </p:extLst>
          </p:nvPr>
        </p:nvGraphicFramePr>
        <p:xfrm>
          <a:off x="395536" y="1617403"/>
          <a:ext cx="8496000" cy="4536000"/>
        </p:xfrm>
        <a:graphic>
          <a:graphicData uri="http://schemas.openxmlformats.org/drawingml/2006/chart">
            <c:chart xmlns:c="http://schemas.openxmlformats.org/drawingml/2006/chart" xmlns:r="http://schemas.openxmlformats.org/officeDocument/2006/relationships" r:id="rId5"/>
          </a:graphicData>
        </a:graphic>
      </p:graphicFrame>
      <p:sp>
        <p:nvSpPr>
          <p:cNvPr id="8" name="ZoneTexte 7"/>
          <p:cNvSpPr txBox="1"/>
          <p:nvPr/>
        </p:nvSpPr>
        <p:spPr>
          <a:xfrm>
            <a:off x="292464" y="1257363"/>
            <a:ext cx="566738" cy="400050"/>
          </a:xfrm>
          <a:prstGeom prst="rect">
            <a:avLst/>
          </a:prstGeom>
          <a:noFill/>
        </p:spPr>
        <p:txBody>
          <a:bodyPr wrap="none">
            <a:spAutoFit/>
          </a:bodyPr>
          <a:lstStyle/>
          <a:p>
            <a:pPr>
              <a:defRPr/>
            </a:pPr>
            <a:r>
              <a:rPr lang="fr-FR" altLang="fr-FR" sz="2000" b="1" dirty="0">
                <a:solidFill>
                  <a:srgbClr val="10253F"/>
                </a:solidFill>
                <a:latin typeface="Calibri"/>
              </a:rPr>
              <a:t>TN</a:t>
            </a:r>
            <a:r>
              <a:rPr lang="fr-FR" altLang="fr-FR" sz="2000" b="1" baseline="-25000" dirty="0">
                <a:solidFill>
                  <a:srgbClr val="10253F"/>
                </a:solidFill>
                <a:latin typeface="Calibri"/>
              </a:rPr>
              <a:t>2</a:t>
            </a:r>
            <a:endParaRPr lang="fr-FR" dirty="0">
              <a:solidFill>
                <a:prstClr val="black"/>
              </a:solidFill>
            </a:endParaRPr>
          </a:p>
        </p:txBody>
      </p:sp>
      <p:sp>
        <p:nvSpPr>
          <p:cNvPr id="9" name="Légende encadrée 2 8"/>
          <p:cNvSpPr/>
          <p:nvPr/>
        </p:nvSpPr>
        <p:spPr>
          <a:xfrm>
            <a:off x="830392" y="2132856"/>
            <a:ext cx="1722351" cy="612648"/>
          </a:xfrm>
          <a:prstGeom prst="borderCallout2">
            <a:avLst>
              <a:gd name="adj1" fmla="val 98975"/>
              <a:gd name="adj2" fmla="val 49279"/>
              <a:gd name="adj3" fmla="val 177262"/>
              <a:gd name="adj4" fmla="val 22967"/>
              <a:gd name="adj5" fmla="val 323375"/>
              <a:gd name="adj6" fmla="val 52882"/>
            </a:avLst>
          </a:prstGeom>
          <a:solidFill>
            <a:schemeClr val="accent2">
              <a:lumMod val="60000"/>
              <a:lumOff val="40000"/>
              <a:alpha val="60000"/>
            </a:schemeClr>
          </a:solidFill>
          <a:ln>
            <a:solidFill>
              <a:schemeClr val="accent2"/>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2">
                    <a:lumMod val="75000"/>
                  </a:schemeClr>
                </a:solidFill>
              </a:rPr>
              <a:t>TN</a:t>
            </a:r>
            <a:r>
              <a:rPr lang="fr-FR" baseline="-25000" dirty="0">
                <a:solidFill>
                  <a:schemeClr val="accent2">
                    <a:lumMod val="75000"/>
                  </a:schemeClr>
                </a:solidFill>
              </a:rPr>
              <a:t>2</a:t>
            </a:r>
            <a:r>
              <a:rPr lang="fr-FR" dirty="0">
                <a:solidFill>
                  <a:schemeClr val="accent2">
                    <a:lumMod val="75000"/>
                  </a:schemeClr>
                </a:solidFill>
              </a:rPr>
              <a:t> </a:t>
            </a:r>
            <a:r>
              <a:rPr lang="fr-FR" dirty="0" smtClean="0">
                <a:solidFill>
                  <a:schemeClr val="accent2">
                    <a:lumMod val="75000"/>
                  </a:schemeClr>
                </a:solidFill>
              </a:rPr>
              <a:t>max / Pabs constant = 2,72</a:t>
            </a:r>
            <a:endParaRPr lang="fr-FR" dirty="0">
              <a:solidFill>
                <a:schemeClr val="accent2">
                  <a:lumMod val="75000"/>
                </a:schemeClr>
              </a:solidFill>
            </a:endParaRPr>
          </a:p>
        </p:txBody>
      </p:sp>
      <p:sp>
        <p:nvSpPr>
          <p:cNvPr id="10" name="Bulle ronde 9"/>
          <p:cNvSpPr/>
          <p:nvPr/>
        </p:nvSpPr>
        <p:spPr>
          <a:xfrm>
            <a:off x="1331640" y="980728"/>
            <a:ext cx="1528031" cy="792088"/>
          </a:xfrm>
          <a:prstGeom prst="wedgeEllipseCallout">
            <a:avLst>
              <a:gd name="adj1" fmla="val 77199"/>
              <a:gd name="adj2" fmla="val 50758"/>
            </a:avLst>
          </a:prstGeom>
          <a:solidFill>
            <a:schemeClr val="accent2">
              <a:lumMod val="60000"/>
              <a:lumOff val="40000"/>
              <a:alpha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2">
                    <a:lumMod val="75000"/>
                  </a:schemeClr>
                </a:solidFill>
              </a:rPr>
              <a:t>MN90 C5</a:t>
            </a:r>
          </a:p>
          <a:p>
            <a:pPr algn="ctr"/>
            <a:r>
              <a:rPr lang="fr-FR" dirty="0" smtClean="0">
                <a:solidFill>
                  <a:schemeClr val="accent2">
                    <a:lumMod val="75000"/>
                  </a:schemeClr>
                </a:solidFill>
              </a:rPr>
              <a:t>Sc = 2,72</a:t>
            </a:r>
            <a:endParaRPr lang="fr-FR" dirty="0">
              <a:solidFill>
                <a:schemeClr val="accent2">
                  <a:lumMod val="75000"/>
                </a:schemeClr>
              </a:solidFill>
            </a:endParaRPr>
          </a:p>
        </p:txBody>
      </p:sp>
      <p:sp>
        <p:nvSpPr>
          <p:cNvPr id="11" name="Bulle ronde 10"/>
          <p:cNvSpPr/>
          <p:nvPr/>
        </p:nvSpPr>
        <p:spPr>
          <a:xfrm>
            <a:off x="4283968" y="1041339"/>
            <a:ext cx="2628000" cy="775742"/>
          </a:xfrm>
          <a:prstGeom prst="wedgeEllipseCallout">
            <a:avLst>
              <a:gd name="adj1" fmla="val -58542"/>
              <a:gd name="adj2" fmla="val 43147"/>
            </a:avLst>
          </a:prstGeom>
          <a:solidFill>
            <a:srgbClr val="66FF66"/>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rgbClr val="008000"/>
                </a:solidFill>
              </a:rPr>
              <a:t>Bühlmann</a:t>
            </a:r>
            <a:r>
              <a:rPr lang="fr-FR" dirty="0" smtClean="0">
                <a:solidFill>
                  <a:srgbClr val="008000"/>
                </a:solidFill>
              </a:rPr>
              <a:t> ZH-L16</a:t>
            </a:r>
          </a:p>
          <a:p>
            <a:pPr algn="ctr"/>
            <a:r>
              <a:rPr lang="fr-FR" dirty="0" smtClean="0">
                <a:solidFill>
                  <a:srgbClr val="008000"/>
                </a:solidFill>
              </a:rPr>
              <a:t>M value C5</a:t>
            </a:r>
            <a:endParaRPr lang="fr-FR" dirty="0">
              <a:solidFill>
                <a:srgbClr val="008000"/>
              </a:solidFill>
            </a:endParaRPr>
          </a:p>
        </p:txBody>
      </p:sp>
      <p:sp>
        <p:nvSpPr>
          <p:cNvPr id="12" name="Bulle ronde 11"/>
          <p:cNvSpPr/>
          <p:nvPr/>
        </p:nvSpPr>
        <p:spPr>
          <a:xfrm>
            <a:off x="7020272" y="1817081"/>
            <a:ext cx="1800200" cy="880442"/>
          </a:xfrm>
          <a:prstGeom prst="wedgeEllipseCallout">
            <a:avLst>
              <a:gd name="adj1" fmla="val -61013"/>
              <a:gd name="adj2" fmla="val 66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Droite de saturation TN</a:t>
            </a:r>
            <a:r>
              <a:rPr lang="fr-FR" baseline="-25000" dirty="0" smtClean="0"/>
              <a:t>2</a:t>
            </a:r>
            <a:r>
              <a:rPr lang="fr-FR" dirty="0" smtClean="0"/>
              <a:t> = Pabs</a:t>
            </a:r>
            <a:endParaRPr lang="fr-FR" dirty="0"/>
          </a:p>
        </p:txBody>
      </p:sp>
      <p:sp>
        <p:nvSpPr>
          <p:cNvPr id="13" name="Légende encadrée 1 12"/>
          <p:cNvSpPr/>
          <p:nvPr/>
        </p:nvSpPr>
        <p:spPr>
          <a:xfrm>
            <a:off x="2133253" y="4012852"/>
            <a:ext cx="648072" cy="288032"/>
          </a:xfrm>
          <a:prstGeom prst="borderCallout1">
            <a:avLst>
              <a:gd name="adj1" fmla="val 56656"/>
              <a:gd name="adj2" fmla="val -12545"/>
              <a:gd name="adj3" fmla="val -3337"/>
              <a:gd name="adj4" fmla="val -61867"/>
            </a:avLst>
          </a:prstGeom>
          <a:solidFill>
            <a:srgbClr val="66FF66">
              <a:alpha val="60000"/>
            </a:srgbClr>
          </a:solidFill>
          <a:ln w="19050">
            <a:solidFill>
              <a:srgbClr val="00800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8000"/>
                </a:solidFill>
              </a:rPr>
              <a:t>2,96</a:t>
            </a:r>
            <a:endParaRPr lang="fr-FR" dirty="0">
              <a:solidFill>
                <a:srgbClr val="008000"/>
              </a:solidFill>
            </a:endParaRPr>
          </a:p>
        </p:txBody>
      </p:sp>
      <p:sp>
        <p:nvSpPr>
          <p:cNvPr id="15" name="Légende encadrée 1 14"/>
          <p:cNvSpPr/>
          <p:nvPr/>
        </p:nvSpPr>
        <p:spPr>
          <a:xfrm>
            <a:off x="4014986" y="2164892"/>
            <a:ext cx="648072" cy="288032"/>
          </a:xfrm>
          <a:prstGeom prst="borderCallout1">
            <a:avLst>
              <a:gd name="adj1" fmla="val 56656"/>
              <a:gd name="adj2" fmla="val -12545"/>
              <a:gd name="adj3" fmla="val -42086"/>
              <a:gd name="adj4" fmla="val -49981"/>
            </a:avLst>
          </a:prstGeom>
          <a:solidFill>
            <a:srgbClr val="66FF66">
              <a:alpha val="60000"/>
            </a:srgbClr>
          </a:solidFill>
          <a:ln w="19050">
            <a:solidFill>
              <a:srgbClr val="00800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8000"/>
                </a:solidFill>
              </a:rPr>
              <a:t>2,18</a:t>
            </a:r>
            <a:endParaRPr lang="fr-FR" dirty="0">
              <a:solidFill>
                <a:srgbClr val="008000"/>
              </a:solidFill>
            </a:endParaRPr>
          </a:p>
        </p:txBody>
      </p:sp>
      <p:sp>
        <p:nvSpPr>
          <p:cNvPr id="16" name="Légende encadrée 2 15"/>
          <p:cNvSpPr/>
          <p:nvPr/>
        </p:nvSpPr>
        <p:spPr>
          <a:xfrm>
            <a:off x="395536" y="6062232"/>
            <a:ext cx="1130424" cy="344636"/>
          </a:xfrm>
          <a:prstGeom prst="borderCallout2">
            <a:avLst>
              <a:gd name="adj1" fmla="val 42511"/>
              <a:gd name="adj2" fmla="val 103947"/>
              <a:gd name="adj3" fmla="val 30631"/>
              <a:gd name="adj4" fmla="val 113723"/>
              <a:gd name="adj5" fmla="val -10262"/>
              <a:gd name="adj6" fmla="val 116320"/>
            </a:avLst>
          </a:prstGeom>
          <a:noFill/>
          <a:ln w="19050">
            <a:solidFill>
              <a:schemeClr val="tx1">
                <a:lumMod val="75000"/>
                <a:lumOff val="2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Surface</a:t>
            </a:r>
            <a:endParaRPr lang="fr-FR" sz="1600" dirty="0">
              <a:solidFill>
                <a:schemeClr val="tx1"/>
              </a:solidFill>
            </a:endParaRPr>
          </a:p>
        </p:txBody>
      </p:sp>
      <p:sp>
        <p:nvSpPr>
          <p:cNvPr id="17" name="ZoneTexte 16"/>
          <p:cNvSpPr txBox="1"/>
          <p:nvPr/>
        </p:nvSpPr>
        <p:spPr>
          <a:xfrm>
            <a:off x="6876256" y="5877272"/>
            <a:ext cx="682625" cy="400050"/>
          </a:xfrm>
          <a:prstGeom prst="rect">
            <a:avLst/>
          </a:prstGeom>
          <a:noFill/>
        </p:spPr>
        <p:txBody>
          <a:bodyPr wrap="none">
            <a:spAutoFit/>
          </a:bodyPr>
          <a:lstStyle/>
          <a:p>
            <a:pPr>
              <a:defRPr/>
            </a:pPr>
            <a:r>
              <a:rPr lang="fr-FR" altLang="fr-FR" sz="2000" b="1" dirty="0">
                <a:solidFill>
                  <a:srgbClr val="10253F"/>
                </a:solidFill>
                <a:latin typeface="Calibri"/>
              </a:rPr>
              <a:t>Pabs</a:t>
            </a:r>
            <a:endParaRPr lang="fr-FR" dirty="0">
              <a:solidFill>
                <a:prstClr val="black"/>
              </a:solidFill>
            </a:endParaRPr>
          </a:p>
        </p:txBody>
      </p:sp>
      <p:sp>
        <p:nvSpPr>
          <p:cNvPr id="18" name="ZoneTexte 17"/>
          <p:cNvSpPr txBox="1"/>
          <p:nvPr/>
        </p:nvSpPr>
        <p:spPr>
          <a:xfrm>
            <a:off x="6804248" y="2996952"/>
            <a:ext cx="2088000" cy="1404000"/>
          </a:xfrm>
          <a:prstGeom prst="rect">
            <a:avLst/>
          </a:prstGeom>
          <a:noFill/>
          <a:ln w="19050">
            <a:solidFill>
              <a:srgbClr val="008000"/>
            </a:solidFill>
          </a:ln>
        </p:spPr>
        <p:txBody>
          <a:bodyPr wrap="square" rtlCol="0">
            <a:normAutofit fontScale="92500" lnSpcReduction="10000"/>
          </a:bodyPr>
          <a:lstStyle/>
          <a:p>
            <a:r>
              <a:rPr lang="fr-FR" sz="1600" dirty="0" smtClean="0">
                <a:solidFill>
                  <a:srgbClr val="008000"/>
                </a:solidFill>
              </a:rPr>
              <a:t>Le rapport de sursaturation maximum admissible </a:t>
            </a:r>
          </a:p>
          <a:p>
            <a:r>
              <a:rPr lang="fr-FR" sz="1600" dirty="0" smtClean="0">
                <a:solidFill>
                  <a:srgbClr val="008000"/>
                </a:solidFill>
              </a:rPr>
              <a:t>Sc = TN</a:t>
            </a:r>
            <a:r>
              <a:rPr lang="fr-FR" sz="1600" baseline="-25000" dirty="0" smtClean="0">
                <a:solidFill>
                  <a:srgbClr val="008000"/>
                </a:solidFill>
              </a:rPr>
              <a:t>2 </a:t>
            </a:r>
            <a:r>
              <a:rPr lang="fr-FR" sz="1600" dirty="0" smtClean="0">
                <a:solidFill>
                  <a:srgbClr val="008000"/>
                </a:solidFill>
              </a:rPr>
              <a:t>max /Pabs diminue avec la profondeur</a:t>
            </a:r>
            <a:endParaRPr lang="fr-FR" sz="1600" dirty="0">
              <a:solidFill>
                <a:srgbClr val="008000"/>
              </a:solidFill>
            </a:endParaRPr>
          </a:p>
        </p:txBody>
      </p:sp>
      <p:cxnSp>
        <p:nvCxnSpPr>
          <p:cNvPr id="20" name="Connecteur droit avec flèche 19"/>
          <p:cNvCxnSpPr/>
          <p:nvPr/>
        </p:nvCxnSpPr>
        <p:spPr>
          <a:xfrm>
            <a:off x="3419872" y="2301255"/>
            <a:ext cx="0" cy="1800000"/>
          </a:xfrm>
          <a:prstGeom prst="straightConnector1">
            <a:avLst/>
          </a:prstGeom>
          <a:ln w="12700">
            <a:solidFill>
              <a:schemeClr val="tx1">
                <a:lumMod val="85000"/>
                <a:lumOff val="1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Légende encadrée 1 13"/>
          <p:cNvSpPr/>
          <p:nvPr/>
        </p:nvSpPr>
        <p:spPr>
          <a:xfrm>
            <a:off x="2598068" y="3429000"/>
            <a:ext cx="648072" cy="288032"/>
          </a:xfrm>
          <a:prstGeom prst="borderCallout1">
            <a:avLst>
              <a:gd name="adj1" fmla="val -22710"/>
              <a:gd name="adj2" fmla="val 46245"/>
              <a:gd name="adj3" fmla="val -146594"/>
              <a:gd name="adj4" fmla="val 18836"/>
            </a:avLst>
          </a:prstGeom>
          <a:solidFill>
            <a:srgbClr val="66FF66">
              <a:alpha val="60000"/>
            </a:srgbClr>
          </a:solidFill>
          <a:ln w="19050">
            <a:solidFill>
              <a:srgbClr val="00800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8000"/>
                </a:solidFill>
              </a:rPr>
              <a:t>2,38</a:t>
            </a:r>
            <a:endParaRPr lang="fr-FR" dirty="0">
              <a:solidFill>
                <a:srgbClr val="008000"/>
              </a:solidFill>
            </a:endParaRPr>
          </a:p>
        </p:txBody>
      </p:sp>
      <p:sp>
        <p:nvSpPr>
          <p:cNvPr id="21" name="ZoneTexte 1"/>
          <p:cNvSpPr txBox="1"/>
          <p:nvPr/>
        </p:nvSpPr>
        <p:spPr>
          <a:xfrm>
            <a:off x="3468638" y="2896369"/>
            <a:ext cx="1080120" cy="504000"/>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300" dirty="0" smtClean="0"/>
              <a:t>Gradient </a:t>
            </a:r>
          </a:p>
          <a:p>
            <a:r>
              <a:rPr lang="fr-FR" sz="1300" dirty="0" smtClean="0"/>
              <a:t>De M-Value</a:t>
            </a:r>
            <a:endParaRPr lang="fr-FR" sz="1300" dirty="0"/>
          </a:p>
        </p:txBody>
      </p:sp>
    </p:spTree>
    <p:extLst>
      <p:ext uri="{BB962C8B-B14F-4D97-AF65-F5344CB8AC3E}">
        <p14:creationId xmlns="" xmlns:p14="http://schemas.microsoft.com/office/powerpoint/2010/main" val="6974970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animBg="1"/>
      <p:bldP spid="16" grpId="0" animBg="1"/>
      <p:bldP spid="18" grpId="0" animBg="1"/>
      <p:bldP spid="14"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5058" name="Titre 1"/>
          <p:cNvSpPr>
            <a:spLocks noGrp="1"/>
          </p:cNvSpPr>
          <p:nvPr>
            <p:ph type="title"/>
          </p:nvPr>
        </p:nvSpPr>
        <p:spPr/>
        <p:txBody>
          <a:bodyPr/>
          <a:lstStyle/>
          <a:p>
            <a:pPr eaLnBrk="1" hangingPunct="1"/>
            <a:r>
              <a:rPr lang="fr-FR" dirty="0"/>
              <a:t>Caractéristiques des modèles </a:t>
            </a:r>
            <a:br>
              <a:rPr lang="fr-FR" dirty="0"/>
            </a:br>
            <a:r>
              <a:rPr lang="fr-FR" dirty="0"/>
              <a:t>(néo) Haldanien</a:t>
            </a:r>
            <a:endParaRPr lang="fr-FR" altLang="fr-FR" dirty="0"/>
          </a:p>
        </p:txBody>
      </p:sp>
      <p:sp>
        <p:nvSpPr>
          <p:cNvPr id="2" name="Espace réservé du contenu 1"/>
          <p:cNvSpPr>
            <a:spLocks noGrp="1"/>
          </p:cNvSpPr>
          <p:nvPr>
            <p:ph idx="1"/>
          </p:nvPr>
        </p:nvSpPr>
        <p:spPr>
          <a:xfrm>
            <a:off x="457200" y="1844824"/>
            <a:ext cx="8229600" cy="4392488"/>
          </a:xfrm>
        </p:spPr>
        <p:txBody>
          <a:bodyPr>
            <a:normAutofit fontScale="55000" lnSpcReduction="20000"/>
          </a:bodyPr>
          <a:lstStyle/>
          <a:p>
            <a:r>
              <a:rPr lang="fr-FR" dirty="0"/>
              <a:t>Air respiré sous pression </a:t>
            </a:r>
            <a:r>
              <a:rPr lang="fr-FR" dirty="0">
                <a:latin typeface="Wingdings" panose="05000000000000000000" pitchFamily="2" charset="2"/>
              </a:rPr>
              <a:t>ð</a:t>
            </a:r>
            <a:r>
              <a:rPr lang="fr-FR" sz="1400" dirty="0">
                <a:latin typeface="MS Shell Dlg 2" panose="020B0604030504040204" pitchFamily="34" charset="0"/>
              </a:rPr>
              <a:t> </a:t>
            </a:r>
            <a:r>
              <a:rPr lang="fr-FR" dirty="0"/>
              <a:t>dissolution N</a:t>
            </a:r>
            <a:r>
              <a:rPr lang="fr-FR" baseline="-25000" dirty="0"/>
              <a:t>2</a:t>
            </a:r>
            <a:r>
              <a:rPr lang="fr-FR" dirty="0"/>
              <a:t> dans nombre fini de compartiments qui représentent le plongeur </a:t>
            </a:r>
            <a:r>
              <a:rPr lang="fr-FR" sz="2600" dirty="0"/>
              <a:t>(</a:t>
            </a:r>
            <a:r>
              <a:rPr lang="fr-FR" sz="2600" dirty="0">
                <a:solidFill>
                  <a:srgbClr val="0070C0"/>
                </a:solidFill>
              </a:rPr>
              <a:t>12 pour MN90, </a:t>
            </a:r>
            <a:r>
              <a:rPr lang="fr-FR" sz="2600" dirty="0" smtClean="0">
                <a:solidFill>
                  <a:srgbClr val="0070C0"/>
                </a:solidFill>
              </a:rPr>
              <a:t>16 </a:t>
            </a:r>
            <a:r>
              <a:rPr lang="fr-FR" sz="2600" dirty="0">
                <a:solidFill>
                  <a:srgbClr val="0070C0"/>
                </a:solidFill>
              </a:rPr>
              <a:t>pour Bühlmann </a:t>
            </a:r>
            <a:r>
              <a:rPr lang="fr-FR" sz="2600" dirty="0"/>
              <a:t>)</a:t>
            </a:r>
          </a:p>
          <a:p>
            <a:endParaRPr lang="fr-FR" sz="2600" dirty="0"/>
          </a:p>
          <a:p>
            <a:r>
              <a:rPr lang="fr-FR" dirty="0"/>
              <a:t>Échanges alvéole/sang et sang/compartiment </a:t>
            </a:r>
            <a:r>
              <a:rPr lang="fr-FR" dirty="0" smtClean="0"/>
              <a:t>considérés instantanés</a:t>
            </a:r>
            <a:endParaRPr lang="fr-FR" dirty="0"/>
          </a:p>
          <a:p>
            <a:endParaRPr lang="fr-FR" dirty="0"/>
          </a:p>
          <a:p>
            <a:r>
              <a:rPr lang="fr-FR" dirty="0"/>
              <a:t>Compartiment défini </a:t>
            </a:r>
            <a:r>
              <a:rPr lang="fr-FR" dirty="0" smtClean="0"/>
              <a:t>par:</a:t>
            </a:r>
            <a:endParaRPr lang="fr-FR" dirty="0"/>
          </a:p>
          <a:p>
            <a:pPr lvl="1"/>
            <a:r>
              <a:rPr lang="fr-FR" dirty="0"/>
              <a:t>Sa</a:t>
            </a:r>
            <a:r>
              <a:rPr lang="fr-FR" b="1" dirty="0"/>
              <a:t> période </a:t>
            </a:r>
            <a:r>
              <a:rPr lang="fr-FR" dirty="0"/>
              <a:t>définissant la vitesse de charge / décharge: </a:t>
            </a:r>
            <a:r>
              <a:rPr lang="fr-FR" sz="2600" dirty="0">
                <a:solidFill>
                  <a:srgbClr val="0070C0"/>
                </a:solidFill>
              </a:rPr>
              <a:t>Plus les compartiments sont irrigués </a:t>
            </a:r>
            <a:r>
              <a:rPr lang="fr-FR" sz="2600" dirty="0" smtClean="0">
                <a:solidFill>
                  <a:srgbClr val="0070C0"/>
                </a:solidFill>
              </a:rPr>
              <a:t> (</a:t>
            </a:r>
            <a:r>
              <a:rPr lang="fr-FR" sz="2600" dirty="0">
                <a:solidFill>
                  <a:srgbClr val="0070C0"/>
                </a:solidFill>
              </a:rPr>
              <a:t>modèle à perfusion), plus l’équilibre des pressions est réalisé rapidement (période courte = taux de perfusion </a:t>
            </a:r>
            <a:r>
              <a:rPr lang="fr-FR" sz="2600" dirty="0" smtClean="0">
                <a:solidFill>
                  <a:srgbClr val="0070C0"/>
                </a:solidFill>
              </a:rPr>
              <a:t>élevé – période longue = tissus peu vascularisés)</a:t>
            </a:r>
            <a:endParaRPr lang="fr-FR" dirty="0">
              <a:solidFill>
                <a:srgbClr val="0070C0"/>
              </a:solidFill>
            </a:endParaRPr>
          </a:p>
          <a:p>
            <a:pPr lvl="1"/>
            <a:r>
              <a:rPr lang="fr-FR" dirty="0"/>
              <a:t>Un </a:t>
            </a:r>
            <a:r>
              <a:rPr lang="fr-FR" b="1" dirty="0"/>
              <a:t>Critère de remontée : </a:t>
            </a:r>
            <a:r>
              <a:rPr lang="fr-FR" dirty="0"/>
              <a:t>coefficient </a:t>
            </a:r>
            <a:r>
              <a:rPr lang="fr-FR" dirty="0" smtClean="0"/>
              <a:t>Sc ou </a:t>
            </a:r>
            <a:r>
              <a:rPr lang="fr-FR" b="1" dirty="0"/>
              <a:t>limite de sursaturation admissible</a:t>
            </a:r>
            <a:r>
              <a:rPr lang="fr-FR" dirty="0"/>
              <a:t> </a:t>
            </a:r>
            <a:r>
              <a:rPr lang="fr-FR" dirty="0" smtClean="0"/>
              <a:t> (</a:t>
            </a:r>
            <a:r>
              <a:rPr lang="fr-FR" dirty="0" err="1" smtClean="0"/>
              <a:t>M-value</a:t>
            </a:r>
            <a:r>
              <a:rPr lang="fr-FR" dirty="0" smtClean="0"/>
              <a:t>) – </a:t>
            </a:r>
            <a:r>
              <a:rPr lang="fr-FR" sz="2600" dirty="0">
                <a:solidFill>
                  <a:srgbClr val="0070C0"/>
                </a:solidFill>
              </a:rPr>
              <a:t>on remonte tant que la limite n’est pas atteinte: les paliers lorsqu’ils sont nécessaires sont réalisés proches de la surface</a:t>
            </a:r>
            <a:endParaRPr lang="fr-FR" dirty="0">
              <a:solidFill>
                <a:srgbClr val="0070C0"/>
              </a:solidFill>
            </a:endParaRPr>
          </a:p>
          <a:p>
            <a:pPr marL="457200" lvl="1" indent="0">
              <a:buNone/>
            </a:pPr>
            <a:endParaRPr lang="fr-FR" dirty="0"/>
          </a:p>
          <a:p>
            <a:r>
              <a:rPr lang="fr-FR" dirty="0"/>
              <a:t>Pour chaque compartiment:</a:t>
            </a:r>
          </a:p>
          <a:p>
            <a:pPr lvl="1"/>
            <a:r>
              <a:rPr lang="fr-FR" dirty="0"/>
              <a:t>Répartition homogène du gaz dissous</a:t>
            </a:r>
          </a:p>
          <a:p>
            <a:pPr lvl="1"/>
            <a:r>
              <a:rPr lang="fr-FR" dirty="0"/>
              <a:t>Pas d’échanges entre les compartiments </a:t>
            </a:r>
          </a:p>
          <a:p>
            <a:pPr lvl="1"/>
            <a:r>
              <a:rPr lang="fr-FR" dirty="0"/>
              <a:t>Charge et décharge sont symétriques (même vitesse)</a:t>
            </a:r>
          </a:p>
          <a:p>
            <a:pPr lvl="1"/>
            <a:r>
              <a:rPr lang="fr-FR" dirty="0"/>
              <a:t>Bonne désaturation = désaturation </a:t>
            </a:r>
            <a:r>
              <a:rPr lang="fr-FR" b="1" dirty="0"/>
              <a:t>sans bulles </a:t>
            </a:r>
            <a:r>
              <a:rPr lang="fr-FR" dirty="0">
                <a:latin typeface="Wingdings" panose="05000000000000000000" pitchFamily="2" charset="2"/>
              </a:rPr>
              <a:t>ð</a:t>
            </a:r>
            <a:r>
              <a:rPr lang="fr-FR" b="1" dirty="0"/>
              <a:t> bulles = </a:t>
            </a:r>
            <a:r>
              <a:rPr lang="fr-FR" b="1" dirty="0" smtClean="0"/>
              <a:t>accident !</a:t>
            </a:r>
            <a:endParaRPr lang="fr-FR" b="1" dirty="0"/>
          </a:p>
        </p:txBody>
      </p:sp>
      <p:sp>
        <p:nvSpPr>
          <p:cNvPr id="4" name="Espace réservé de la date 3"/>
          <p:cNvSpPr>
            <a:spLocks noGrp="1"/>
          </p:cNvSpPr>
          <p:nvPr>
            <p:ph type="dt" sz="half" idx="10"/>
          </p:nvPr>
        </p:nvSpPr>
        <p:spPr/>
        <p:txBody>
          <a:bodyPr/>
          <a:lstStyle/>
          <a:p>
            <a:pPr>
              <a:defRPr/>
            </a:pPr>
            <a:r>
              <a:rPr lang="fr-FR" smtClean="0">
                <a:solidFill>
                  <a:prstClr val="black">
                    <a:tint val="75000"/>
                  </a:prstClr>
                </a:solidFill>
              </a:rPr>
              <a:t>22/01/2022</a:t>
            </a:r>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pPr>
              <a:defRPr/>
            </a:pPr>
            <a:r>
              <a:rPr lang="en-US" smtClean="0">
                <a:solidFill>
                  <a:prstClr val="black">
                    <a:tint val="75000"/>
                  </a:prstClr>
                </a:solidFill>
              </a:rPr>
              <a:t>Alain BERTRAND - Formation GP Codep01</a:t>
            </a:r>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pPr>
              <a:defRPr/>
            </a:pPr>
            <a:fld id="{C56DC6CB-648E-4C5A-8553-7FFA8A69BE33}" type="slidenum">
              <a:rPr lang="fr-FR">
                <a:solidFill>
                  <a:prstClr val="black">
                    <a:tint val="75000"/>
                  </a:prstClr>
                </a:solidFill>
              </a:rPr>
              <a:pPr>
                <a:defRPr/>
              </a:pPr>
              <a:t>28</a:t>
            </a:fld>
            <a:endParaRPr lang="fr-FR">
              <a:solidFill>
                <a:prstClr val="black">
                  <a:tint val="75000"/>
                </a:prstClr>
              </a:solidFill>
            </a:endParaRPr>
          </a:p>
        </p:txBody>
      </p:sp>
    </p:spTree>
    <p:extLst>
      <p:ext uri="{BB962C8B-B14F-4D97-AF65-F5344CB8AC3E}">
        <p14:creationId xmlns:p14="http://schemas.microsoft.com/office/powerpoint/2010/main" xmlns="" val="28147305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5058" name="Titre 1"/>
          <p:cNvSpPr>
            <a:spLocks noGrp="1"/>
          </p:cNvSpPr>
          <p:nvPr>
            <p:ph type="title"/>
          </p:nvPr>
        </p:nvSpPr>
        <p:spPr/>
        <p:txBody>
          <a:bodyPr/>
          <a:lstStyle/>
          <a:p>
            <a:pPr eaLnBrk="1" hangingPunct="1"/>
            <a:r>
              <a:rPr lang="fr-FR" altLang="fr-FR" dirty="0" smtClean="0"/>
              <a:t>Modèles non Haldanien</a:t>
            </a:r>
          </a:p>
        </p:txBody>
      </p:sp>
      <p:sp>
        <p:nvSpPr>
          <p:cNvPr id="34819" name="Espace réservé du contenu 2"/>
          <p:cNvSpPr>
            <a:spLocks noGrp="1"/>
          </p:cNvSpPr>
          <p:nvPr>
            <p:ph idx="1"/>
          </p:nvPr>
        </p:nvSpPr>
        <p:spPr>
          <a:xfrm>
            <a:off x="457200" y="1600200"/>
            <a:ext cx="8507288" cy="4637112"/>
          </a:xfrm>
        </p:spPr>
        <p:txBody>
          <a:bodyPr>
            <a:normAutofit fontScale="62500" lnSpcReduction="20000"/>
          </a:bodyPr>
          <a:lstStyle/>
          <a:p>
            <a:pPr eaLnBrk="1" hangingPunct="1">
              <a:defRPr/>
            </a:pPr>
            <a:r>
              <a:rPr lang="fr-FR" altLang="fr-FR" dirty="0" smtClean="0"/>
              <a:t>Concept de HEMPLEMAN </a:t>
            </a:r>
            <a:r>
              <a:rPr lang="fr-FR" altLang="fr-FR" sz="3100" dirty="0" smtClean="0"/>
              <a:t>(1952): </a:t>
            </a:r>
            <a:r>
              <a:rPr lang="fr-FR" altLang="fr-FR" dirty="0" smtClean="0"/>
              <a:t>modèle par Diffusion</a:t>
            </a:r>
          </a:p>
          <a:p>
            <a:pPr marL="400050" lvl="1" indent="0" eaLnBrk="1" hangingPunct="1">
              <a:buNone/>
              <a:defRPr/>
            </a:pPr>
            <a:r>
              <a:rPr lang="fr-FR" altLang="fr-FR" sz="2200" dirty="0" smtClean="0"/>
              <a:t>Approche mono tissulaire (cartilages</a:t>
            </a:r>
            <a:r>
              <a:rPr lang="fr-FR" altLang="fr-FR" sz="2200" dirty="0"/>
              <a:t>) - </a:t>
            </a:r>
            <a:r>
              <a:rPr lang="fr-FR" altLang="fr-FR" sz="2200" dirty="0" smtClean="0"/>
              <a:t>élimination </a:t>
            </a:r>
            <a:r>
              <a:rPr lang="fr-FR" altLang="fr-FR" sz="2200" dirty="0"/>
              <a:t>du gaz </a:t>
            </a:r>
            <a:r>
              <a:rPr lang="fr-FR" altLang="fr-FR" sz="2200" dirty="0" smtClean="0"/>
              <a:t>une </a:t>
            </a:r>
            <a:r>
              <a:rPr lang="fr-FR" altLang="fr-FR" sz="2200" dirty="0"/>
              <a:t>fois et demi plus lente que </a:t>
            </a:r>
            <a:r>
              <a:rPr lang="fr-FR" altLang="fr-FR" sz="2200" dirty="0" smtClean="0"/>
              <a:t>l’absorption</a:t>
            </a:r>
          </a:p>
          <a:p>
            <a:pPr marL="400050" lvl="1" indent="0" eaLnBrk="1" hangingPunct="1">
              <a:buNone/>
              <a:defRPr/>
            </a:pPr>
            <a:r>
              <a:rPr lang="fr-FR" altLang="fr-FR" sz="2600" dirty="0" smtClean="0"/>
              <a:t>Repris par Hennessy en 1988 =&gt; tables BSAC  (GB)</a:t>
            </a:r>
          </a:p>
          <a:p>
            <a:pPr eaLnBrk="1" hangingPunct="1">
              <a:buNone/>
              <a:defRPr/>
            </a:pPr>
            <a:endParaRPr lang="fr-FR" altLang="fr-FR" sz="2400" dirty="0" smtClean="0"/>
          </a:p>
          <a:p>
            <a:pPr eaLnBrk="1" hangingPunct="1">
              <a:defRPr/>
            </a:pPr>
            <a:r>
              <a:rPr lang="fr-FR" altLang="fr-FR" dirty="0" smtClean="0"/>
              <a:t>Modèle canadien du </a:t>
            </a:r>
            <a:r>
              <a:rPr lang="fr-FR" altLang="fr-FR" dirty="0"/>
              <a:t>DCIEM (</a:t>
            </a:r>
            <a:r>
              <a:rPr lang="fr-FR" altLang="fr-FR" dirty="0" smtClean="0"/>
              <a:t>1983): compartiments en série</a:t>
            </a:r>
          </a:p>
          <a:p>
            <a:pPr marL="400050" lvl="1" indent="0" eaLnBrk="1" hangingPunct="1">
              <a:buNone/>
              <a:defRPr/>
            </a:pPr>
            <a:r>
              <a:rPr lang="fr-FR" altLang="fr-FR" sz="2200" dirty="0"/>
              <a:t>Approche </a:t>
            </a:r>
            <a:r>
              <a:rPr lang="fr-FR" altLang="fr-FR" sz="2200" dirty="0" smtClean="0"/>
              <a:t>alliant l’effet de perfusion (Haldane) avec </a:t>
            </a:r>
            <a:r>
              <a:rPr lang="fr-FR" altLang="fr-FR" sz="2200" dirty="0"/>
              <a:t>le concept de </a:t>
            </a:r>
            <a:r>
              <a:rPr lang="fr-FR" altLang="fr-FR" sz="2200" dirty="0" smtClean="0"/>
              <a:t>diffusion décrit </a:t>
            </a:r>
            <a:r>
              <a:rPr lang="fr-FR" altLang="fr-FR" sz="2200" dirty="0"/>
              <a:t>par </a:t>
            </a:r>
            <a:r>
              <a:rPr lang="fr-FR" altLang="fr-FR" sz="2200" dirty="0" err="1"/>
              <a:t>Hempleman</a:t>
            </a:r>
            <a:endParaRPr lang="fr-FR" altLang="fr-FR" sz="2200" dirty="0"/>
          </a:p>
          <a:p>
            <a:pPr marL="400050" lvl="1" indent="0" eaLnBrk="1" hangingPunct="1">
              <a:buNone/>
              <a:defRPr/>
            </a:pPr>
            <a:endParaRPr lang="fr-FR" altLang="fr-FR" sz="2100" dirty="0"/>
          </a:p>
          <a:p>
            <a:pPr eaLnBrk="1" hangingPunct="1">
              <a:defRPr/>
            </a:pPr>
            <a:r>
              <a:rPr lang="fr-FR" altLang="fr-FR" b="1" dirty="0" smtClean="0"/>
              <a:t>Modèles à prise en compte des noyaux gazeux</a:t>
            </a:r>
            <a:r>
              <a:rPr lang="fr-FR" altLang="fr-FR" dirty="0" smtClean="0"/>
              <a:t>: </a:t>
            </a:r>
            <a:r>
              <a:rPr lang="fr-FR" altLang="fr-FR" dirty="0" smtClean="0">
                <a:solidFill>
                  <a:srgbClr val="C00000"/>
                </a:solidFill>
              </a:rPr>
              <a:t>modèles DIPHASIQUE</a:t>
            </a:r>
          </a:p>
          <a:p>
            <a:pPr lvl="1" eaLnBrk="1" hangingPunct="1">
              <a:defRPr/>
            </a:pPr>
            <a:r>
              <a:rPr lang="fr-FR" altLang="fr-FR" b="1" dirty="0" smtClean="0">
                <a:solidFill>
                  <a:srgbClr val="C00000"/>
                </a:solidFill>
              </a:rPr>
              <a:t>VPM</a:t>
            </a:r>
            <a:r>
              <a:rPr lang="fr-FR" altLang="fr-FR" dirty="0" smtClean="0"/>
              <a:t> (</a:t>
            </a:r>
            <a:r>
              <a:rPr lang="fr-FR" altLang="fr-FR" dirty="0" err="1" smtClean="0"/>
              <a:t>Varying</a:t>
            </a:r>
            <a:r>
              <a:rPr lang="fr-FR" altLang="fr-FR" dirty="0" smtClean="0"/>
              <a:t> </a:t>
            </a:r>
            <a:r>
              <a:rPr lang="fr-FR" altLang="fr-FR" dirty="0" err="1" smtClean="0"/>
              <a:t>Permeability</a:t>
            </a:r>
            <a:r>
              <a:rPr lang="fr-FR" altLang="fr-FR" dirty="0" smtClean="0"/>
              <a:t> Model): modèle à perméabilité variable développé par </a:t>
            </a:r>
            <a:r>
              <a:rPr lang="fr-FR" dirty="0" smtClean="0"/>
              <a:t>David </a:t>
            </a:r>
            <a:r>
              <a:rPr lang="fr-FR" altLang="fr-FR" b="1" dirty="0" err="1" smtClean="0"/>
              <a:t>Yount</a:t>
            </a:r>
            <a:r>
              <a:rPr lang="fr-FR" altLang="fr-FR" dirty="0" smtClean="0"/>
              <a:t> (~1980 Hawaï) puis Éric Baker (2002 – 2005)</a:t>
            </a:r>
          </a:p>
          <a:p>
            <a:pPr lvl="1" eaLnBrk="1" hangingPunct="1">
              <a:buNone/>
              <a:defRPr/>
            </a:pPr>
            <a:r>
              <a:rPr lang="fr-FR" altLang="fr-FR" dirty="0" smtClean="0"/>
              <a:t>	modèle libre d’accès</a:t>
            </a:r>
          </a:p>
          <a:p>
            <a:pPr lvl="1" eaLnBrk="1" hangingPunct="1">
              <a:defRPr/>
            </a:pPr>
            <a:endParaRPr lang="fr-FR" altLang="fr-FR" sz="2200" dirty="0" smtClean="0"/>
          </a:p>
          <a:p>
            <a:pPr lvl="1" eaLnBrk="1" hangingPunct="1">
              <a:defRPr/>
            </a:pPr>
            <a:r>
              <a:rPr lang="fr-FR" altLang="fr-FR" sz="2900" b="1" dirty="0" smtClean="0">
                <a:solidFill>
                  <a:srgbClr val="C00000"/>
                </a:solidFill>
              </a:rPr>
              <a:t>RGBM</a:t>
            </a:r>
            <a:r>
              <a:rPr lang="fr-FR" altLang="fr-FR" dirty="0" smtClean="0"/>
              <a:t> (modèle à faible gradient de bulle) travaux découlant de VPM  (~1991 - </a:t>
            </a:r>
            <a:r>
              <a:rPr lang="fr-FR" dirty="0" smtClean="0"/>
              <a:t>Bruce </a:t>
            </a:r>
            <a:r>
              <a:rPr lang="fr-FR" b="1" dirty="0" err="1" smtClean="0"/>
              <a:t>Wienke</a:t>
            </a:r>
            <a:r>
              <a:rPr lang="fr-FR" altLang="fr-FR" dirty="0" smtClean="0"/>
              <a:t>) modèle exploité commercialement, protégé par secret industriel</a:t>
            </a:r>
          </a:p>
          <a:p>
            <a:pPr lvl="1" eaLnBrk="1" hangingPunct="1">
              <a:defRPr/>
            </a:pPr>
            <a:endParaRPr lang="fr-FR" altLang="fr-FR" sz="2000" dirty="0" smtClean="0"/>
          </a:p>
          <a:p>
            <a:pPr lvl="1" eaLnBrk="1" hangingPunct="1">
              <a:defRPr/>
            </a:pPr>
            <a:r>
              <a:rPr lang="fr-FR" altLang="fr-FR" dirty="0" smtClean="0"/>
              <a:t>Modèle adaptatif de </a:t>
            </a:r>
            <a:r>
              <a:rPr lang="fr-FR" altLang="fr-FR" b="1" dirty="0" smtClean="0">
                <a:solidFill>
                  <a:srgbClr val="C00000"/>
                </a:solidFill>
              </a:rPr>
              <a:t>Bühlmann</a:t>
            </a:r>
            <a:r>
              <a:rPr lang="fr-FR" altLang="fr-FR" dirty="0" smtClean="0"/>
              <a:t> (ZH-L8ADT </a:t>
            </a:r>
            <a:r>
              <a:rPr lang="fr-FR" altLang="fr-FR" dirty="0" smtClean="0">
                <a:solidFill>
                  <a:srgbClr val="C00000"/>
                </a:solidFill>
              </a:rPr>
              <a:t>MB</a:t>
            </a:r>
            <a:r>
              <a:rPr lang="fr-FR" altLang="fr-FR" dirty="0" smtClean="0"/>
              <a:t> ou ZH-L16ADT </a:t>
            </a:r>
            <a:r>
              <a:rPr lang="fr-FR" altLang="fr-FR" dirty="0" smtClean="0">
                <a:solidFill>
                  <a:srgbClr val="C00000"/>
                </a:solidFill>
              </a:rPr>
              <a:t>MB</a:t>
            </a:r>
            <a:r>
              <a:rPr lang="fr-FR" altLang="fr-FR" dirty="0" smtClean="0"/>
              <a:t>) utilisé dans certains ordinateur </a:t>
            </a:r>
            <a:r>
              <a:rPr lang="fr-FR" altLang="fr-FR" dirty="0" err="1" smtClean="0"/>
              <a:t>Uwatec</a:t>
            </a:r>
            <a:r>
              <a:rPr lang="fr-FR" altLang="fr-FR" dirty="0" smtClean="0"/>
              <a:t>: </a:t>
            </a:r>
            <a:r>
              <a:rPr lang="fr-FR" altLang="fr-FR" sz="2300" dirty="0" smtClean="0"/>
              <a:t>(MB: microbulles, + </a:t>
            </a:r>
            <a:r>
              <a:rPr lang="fr-FR" altLang="fr-FR" sz="2300" dirty="0" err="1" smtClean="0"/>
              <a:t>cardiofréquencemètre</a:t>
            </a:r>
            <a:r>
              <a:rPr lang="fr-FR" altLang="fr-FR" sz="2300" dirty="0" smtClean="0"/>
              <a:t>)</a:t>
            </a:r>
            <a:endParaRPr lang="fr-FR" altLang="fr-FR" dirty="0" smtClean="0"/>
          </a:p>
        </p:txBody>
      </p:sp>
      <p:sp>
        <p:nvSpPr>
          <p:cNvPr id="4" name="Espace réservé de la date 3"/>
          <p:cNvSpPr>
            <a:spLocks noGrp="1"/>
          </p:cNvSpPr>
          <p:nvPr>
            <p:ph type="dt" sz="half" idx="10"/>
          </p:nvPr>
        </p:nvSpPr>
        <p:spPr/>
        <p:txBody>
          <a:bodyPr/>
          <a:lstStyle/>
          <a:p>
            <a:pPr>
              <a:defRPr/>
            </a:pPr>
            <a:r>
              <a:rPr lang="fr-FR" smtClean="0"/>
              <a:t>22/01/2022</a:t>
            </a:r>
            <a:endParaRPr lang="fr-FR"/>
          </a:p>
        </p:txBody>
      </p:sp>
      <p:sp>
        <p:nvSpPr>
          <p:cNvPr id="6" name="Espace réservé du pied de page 5"/>
          <p:cNvSpPr>
            <a:spLocks noGrp="1"/>
          </p:cNvSpPr>
          <p:nvPr>
            <p:ph type="ftr" sz="quarter" idx="11"/>
          </p:nvPr>
        </p:nvSpPr>
        <p:spPr/>
        <p:txBody>
          <a:bodyPr/>
          <a:lstStyle/>
          <a:p>
            <a:pPr>
              <a:defRPr/>
            </a:pPr>
            <a:r>
              <a:rPr lang="fr-FR" smtClean="0"/>
              <a:t>Alain BERTRAND - Formation GP Codep01</a:t>
            </a:r>
            <a:endParaRPr lang="fr-FR"/>
          </a:p>
        </p:txBody>
      </p:sp>
      <p:sp>
        <p:nvSpPr>
          <p:cNvPr id="5" name="Espace réservé du numéro de diapositive 4"/>
          <p:cNvSpPr>
            <a:spLocks noGrp="1"/>
          </p:cNvSpPr>
          <p:nvPr>
            <p:ph type="sldNum" sz="quarter" idx="12"/>
          </p:nvPr>
        </p:nvSpPr>
        <p:spPr/>
        <p:txBody>
          <a:bodyPr/>
          <a:lstStyle/>
          <a:p>
            <a:pPr>
              <a:defRPr/>
            </a:pPr>
            <a:fld id="{C56DC6CB-648E-4C5A-8553-7FFA8A69BE33}" type="slidenum">
              <a:rPr lang="fr-FR"/>
              <a:pPr>
                <a:defRPr/>
              </a:pPr>
              <a:t>29</a:t>
            </a:fld>
            <a:endParaRPr lang="fr-F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7650" name="Titre 1"/>
          <p:cNvSpPr>
            <a:spLocks noGrp="1"/>
          </p:cNvSpPr>
          <p:nvPr>
            <p:ph type="title"/>
          </p:nvPr>
        </p:nvSpPr>
        <p:spPr/>
        <p:txBody>
          <a:bodyPr/>
          <a:lstStyle/>
          <a:p>
            <a:pPr eaLnBrk="1" hangingPunct="1"/>
            <a:r>
              <a:rPr lang="fr-FR" altLang="fr-FR" dirty="0" smtClean="0"/>
              <a:t>Pourquoi ce cours ?</a:t>
            </a:r>
          </a:p>
        </p:txBody>
      </p:sp>
      <p:sp>
        <p:nvSpPr>
          <p:cNvPr id="16387" name="Espace réservé du contenu 2"/>
          <p:cNvSpPr>
            <a:spLocks noGrp="1"/>
          </p:cNvSpPr>
          <p:nvPr>
            <p:ph idx="1"/>
          </p:nvPr>
        </p:nvSpPr>
        <p:spPr>
          <a:xfrm>
            <a:off x="457200" y="1484784"/>
            <a:ext cx="8229600" cy="4860000"/>
          </a:xfrm>
        </p:spPr>
        <p:txBody>
          <a:bodyPr>
            <a:normAutofit fontScale="77500" lnSpcReduction="20000"/>
          </a:bodyPr>
          <a:lstStyle/>
          <a:p>
            <a:pPr eaLnBrk="1" hangingPunct="1">
              <a:buNone/>
              <a:defRPr/>
            </a:pPr>
            <a:endParaRPr lang="fr-FR" altLang="fr-FR" sz="2300" dirty="0" smtClean="0"/>
          </a:p>
          <a:p>
            <a:pPr eaLnBrk="1" hangingPunct="1">
              <a:defRPr/>
            </a:pPr>
            <a:r>
              <a:rPr lang="fr-FR" altLang="fr-FR" dirty="0" smtClean="0"/>
              <a:t>Comprendre les notions fondamentales qui ont amenés à l’élaboration et à la validation des procédures de décompression. </a:t>
            </a:r>
          </a:p>
          <a:p>
            <a:pPr eaLnBrk="1" hangingPunct="1">
              <a:defRPr/>
            </a:pPr>
            <a:endParaRPr lang="fr-FR" altLang="fr-FR" sz="2300" dirty="0" smtClean="0"/>
          </a:p>
          <a:p>
            <a:pPr eaLnBrk="1" hangingPunct="1">
              <a:defRPr/>
            </a:pPr>
            <a:r>
              <a:rPr lang="fr-FR" altLang="fr-FR" dirty="0" smtClean="0"/>
              <a:t>Connaitre le vocabulaire et les définitions des concepts principaux</a:t>
            </a:r>
          </a:p>
          <a:p>
            <a:pPr eaLnBrk="1" hangingPunct="1">
              <a:buNone/>
              <a:defRPr/>
            </a:pPr>
            <a:endParaRPr lang="fr-FR" altLang="fr-FR" sz="2300" dirty="0" smtClean="0"/>
          </a:p>
          <a:p>
            <a:pPr eaLnBrk="1" hangingPunct="1">
              <a:defRPr/>
            </a:pPr>
            <a:r>
              <a:rPr lang="fr-FR" altLang="fr-FR" dirty="0" smtClean="0"/>
              <a:t>Être capable de discernement entre une procédure dictée par un ordinateur de plongée et la réalité « physiologique »</a:t>
            </a:r>
          </a:p>
          <a:p>
            <a:pPr eaLnBrk="1" hangingPunct="1">
              <a:defRPr/>
            </a:pPr>
            <a:endParaRPr lang="fr-FR" altLang="fr-FR" sz="2300" dirty="0" smtClean="0"/>
          </a:p>
          <a:p>
            <a:r>
              <a:rPr lang="fr-FR" altLang="fr-FR" dirty="0" smtClean="0"/>
              <a:t>Être capable de citer différents modèles de désaturation et en connaître les grands principes</a:t>
            </a:r>
            <a:endParaRPr lang="fr-FR" dirty="0" smtClean="0"/>
          </a:p>
        </p:txBody>
      </p:sp>
      <p:sp>
        <p:nvSpPr>
          <p:cNvPr id="4" name="Espace réservé de la date 3"/>
          <p:cNvSpPr>
            <a:spLocks noGrp="1"/>
          </p:cNvSpPr>
          <p:nvPr>
            <p:ph type="dt" sz="quarter" idx="10"/>
          </p:nvPr>
        </p:nvSpPr>
        <p:spPr/>
        <p:txBody>
          <a:bodyPr/>
          <a:lstStyle/>
          <a:p>
            <a:pPr>
              <a:defRPr/>
            </a:pPr>
            <a:r>
              <a:rPr lang="fr-FR" dirty="0" smtClean="0"/>
              <a:t>22/01/2022</a:t>
            </a:r>
            <a:endParaRPr lang="fr-FR" dirty="0"/>
          </a:p>
        </p:txBody>
      </p:sp>
      <p:sp>
        <p:nvSpPr>
          <p:cNvPr id="5" name="Espace réservé du numéro de diapositive 4"/>
          <p:cNvSpPr>
            <a:spLocks noGrp="1"/>
          </p:cNvSpPr>
          <p:nvPr>
            <p:ph type="sldNum" sz="quarter" idx="12"/>
          </p:nvPr>
        </p:nvSpPr>
        <p:spPr/>
        <p:txBody>
          <a:bodyPr/>
          <a:lstStyle/>
          <a:p>
            <a:pPr>
              <a:defRPr/>
            </a:pPr>
            <a:fld id="{D7AF015F-B4AB-4E3A-8495-359246981A3F}" type="slidenum">
              <a:rPr lang="fr-FR"/>
              <a:pPr>
                <a:defRPr/>
              </a:pPr>
              <a:t>3</a:t>
            </a:fld>
            <a:endParaRPr lang="fr-FR" dirty="0"/>
          </a:p>
        </p:txBody>
      </p:sp>
      <p:sp>
        <p:nvSpPr>
          <p:cNvPr id="6" name="Espace réservé du pied de page 5"/>
          <p:cNvSpPr>
            <a:spLocks noGrp="1"/>
          </p:cNvSpPr>
          <p:nvPr>
            <p:ph type="ftr" sz="quarter" idx="11"/>
          </p:nvPr>
        </p:nvSpPr>
        <p:spPr/>
        <p:txBody>
          <a:bodyPr/>
          <a:lstStyle/>
          <a:p>
            <a:pPr>
              <a:defRPr/>
            </a:pPr>
            <a:r>
              <a:rPr lang="fr-FR" dirty="0" smtClean="0"/>
              <a:t>Alain BERTRAND - Formation GP Codep01</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9" name="Rectangle à coins arrondis 18"/>
          <p:cNvSpPr/>
          <p:nvPr/>
        </p:nvSpPr>
        <p:spPr>
          <a:xfrm>
            <a:off x="323528" y="2636912"/>
            <a:ext cx="2448272" cy="2104201"/>
          </a:xfrm>
          <a:prstGeom prst="roundRect">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058" name="Titre 1"/>
          <p:cNvSpPr>
            <a:spLocks noGrp="1"/>
          </p:cNvSpPr>
          <p:nvPr>
            <p:ph type="title"/>
          </p:nvPr>
        </p:nvSpPr>
        <p:spPr/>
        <p:txBody>
          <a:bodyPr anchor="t"/>
          <a:lstStyle/>
          <a:p>
            <a:pPr eaLnBrk="1" hangingPunct="1"/>
            <a:r>
              <a:rPr lang="fr-FR" dirty="0"/>
              <a:t>Principes du modèle VPM</a:t>
            </a:r>
            <a:endParaRPr lang="fr-FR" altLang="fr-FR" dirty="0" smtClean="0"/>
          </a:p>
        </p:txBody>
      </p:sp>
      <p:sp>
        <p:nvSpPr>
          <p:cNvPr id="4" name="Espace réservé de la date 3"/>
          <p:cNvSpPr>
            <a:spLocks noGrp="1"/>
          </p:cNvSpPr>
          <p:nvPr>
            <p:ph type="dt" sz="quarter" idx="10"/>
          </p:nvPr>
        </p:nvSpPr>
        <p:spPr/>
        <p:txBody>
          <a:bodyPr/>
          <a:lstStyle/>
          <a:p>
            <a:pPr>
              <a:defRPr/>
            </a:pPr>
            <a:r>
              <a:rPr lang="fr-FR" smtClean="0">
                <a:solidFill>
                  <a:prstClr val="black">
                    <a:tint val="75000"/>
                  </a:prstClr>
                </a:solidFill>
              </a:rPr>
              <a:t>22/01/2022</a:t>
            </a:r>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pPr>
              <a:defRPr/>
            </a:pPr>
            <a:fld id="{C56DC6CB-648E-4C5A-8553-7FFA8A69BE33}" type="slidenum">
              <a:rPr lang="fr-FR">
                <a:solidFill>
                  <a:prstClr val="black">
                    <a:tint val="75000"/>
                  </a:prstClr>
                </a:solidFill>
              </a:rPr>
              <a:pPr>
                <a:defRPr/>
              </a:pPr>
              <a:t>30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pPr>
              <a:defRPr/>
            </a:pPr>
            <a:r>
              <a:rPr lang="fr-FR" smtClean="0">
                <a:solidFill>
                  <a:prstClr val="black">
                    <a:tint val="75000"/>
                  </a:prstClr>
                </a:solidFill>
              </a:rPr>
              <a:t>Alain BERTRAND - Formation GP Codep01</a:t>
            </a:r>
            <a:endParaRPr lang="fr-FR">
              <a:solidFill>
                <a:prstClr val="black">
                  <a:tint val="75000"/>
                </a:prstClr>
              </a:solidFill>
            </a:endParaRPr>
          </a:p>
        </p:txBody>
      </p:sp>
      <p:sp>
        <p:nvSpPr>
          <p:cNvPr id="2" name="Espace réservé du contenu 1"/>
          <p:cNvSpPr>
            <a:spLocks noGrp="1"/>
          </p:cNvSpPr>
          <p:nvPr>
            <p:ph idx="1"/>
          </p:nvPr>
        </p:nvSpPr>
        <p:spPr>
          <a:xfrm>
            <a:off x="457200" y="1340768"/>
            <a:ext cx="8229600" cy="1224135"/>
          </a:xfrm>
        </p:spPr>
        <p:txBody>
          <a:bodyPr>
            <a:normAutofit fontScale="55000" lnSpcReduction="20000"/>
          </a:bodyPr>
          <a:lstStyle/>
          <a:p>
            <a:r>
              <a:rPr lang="fr-FR" dirty="0" smtClean="0">
                <a:solidFill>
                  <a:srgbClr val="C00000"/>
                </a:solidFill>
              </a:rPr>
              <a:t>Dissolution identique au modèle </a:t>
            </a:r>
            <a:r>
              <a:rPr lang="fr-FR" sz="3300" dirty="0" smtClean="0">
                <a:solidFill>
                  <a:srgbClr val="C00000"/>
                </a:solidFill>
              </a:rPr>
              <a:t>Haldanien</a:t>
            </a:r>
            <a:r>
              <a:rPr lang="fr-FR" dirty="0" smtClean="0">
                <a:solidFill>
                  <a:srgbClr val="C00000"/>
                </a:solidFill>
              </a:rPr>
              <a:t> de </a:t>
            </a:r>
            <a:r>
              <a:rPr lang="fr-FR" dirty="0" err="1" smtClean="0">
                <a:solidFill>
                  <a:srgbClr val="C00000"/>
                </a:solidFill>
              </a:rPr>
              <a:t>Bühlmann</a:t>
            </a:r>
            <a:r>
              <a:rPr lang="fr-FR" dirty="0" smtClean="0">
                <a:solidFill>
                  <a:srgbClr val="C00000"/>
                </a:solidFill>
              </a:rPr>
              <a:t> ZH-L16</a:t>
            </a:r>
          </a:p>
          <a:p>
            <a:r>
              <a:rPr lang="fr-FR" dirty="0" smtClean="0"/>
              <a:t>Prise en compte de noyaux gazeux </a:t>
            </a:r>
            <a:r>
              <a:rPr lang="fr-FR" u="sng" dirty="0" smtClean="0"/>
              <a:t>préexistant</a:t>
            </a:r>
            <a:r>
              <a:rPr lang="fr-FR" dirty="0" smtClean="0"/>
              <a:t>:</a:t>
            </a:r>
            <a:r>
              <a:rPr lang="fr-FR" dirty="0"/>
              <a:t> </a:t>
            </a:r>
            <a:endParaRPr lang="fr-FR" dirty="0" smtClean="0"/>
          </a:p>
          <a:p>
            <a:pPr>
              <a:buNone/>
            </a:pPr>
            <a:r>
              <a:rPr lang="fr-FR" dirty="0" smtClean="0"/>
              <a:t>	</a:t>
            </a:r>
            <a:r>
              <a:rPr lang="fr-FR" dirty="0" smtClean="0">
                <a:solidFill>
                  <a:srgbClr val="C00000"/>
                </a:solidFill>
              </a:rPr>
              <a:t>les 16 </a:t>
            </a:r>
            <a:r>
              <a:rPr lang="fr-FR" dirty="0">
                <a:solidFill>
                  <a:srgbClr val="C00000"/>
                </a:solidFill>
              </a:rPr>
              <a:t>compartiments Bühlmann </a:t>
            </a:r>
            <a:r>
              <a:rPr lang="fr-FR" dirty="0" smtClean="0">
                <a:solidFill>
                  <a:srgbClr val="C00000"/>
                </a:solidFill>
              </a:rPr>
              <a:t>sont « équipés » d’une micro bulle</a:t>
            </a:r>
          </a:p>
          <a:p>
            <a:r>
              <a:rPr lang="fr-FR" dirty="0" smtClean="0">
                <a:solidFill>
                  <a:srgbClr val="C00000"/>
                </a:solidFill>
              </a:rPr>
              <a:t>Critère de remontée: la bulle ne doit pas dépasser un volume critique</a:t>
            </a:r>
          </a:p>
          <a:p>
            <a:endParaRPr lang="fr-FR" dirty="0" smtClean="0"/>
          </a:p>
        </p:txBody>
      </p:sp>
      <p:grpSp>
        <p:nvGrpSpPr>
          <p:cNvPr id="3" name="Groupe 2"/>
          <p:cNvGrpSpPr/>
          <p:nvPr/>
        </p:nvGrpSpPr>
        <p:grpSpPr>
          <a:xfrm>
            <a:off x="468314" y="3021700"/>
            <a:ext cx="1853145" cy="1704467"/>
            <a:chOff x="468313" y="1340768"/>
            <a:chExt cx="4775871" cy="4769520"/>
          </a:xfrm>
        </p:grpSpPr>
        <p:pic>
          <p:nvPicPr>
            <p:cNvPr id="1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74713" y="1749425"/>
              <a:ext cx="3960812" cy="3951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47738" y="1825625"/>
              <a:ext cx="3814762" cy="3798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68313" y="1340768"/>
              <a:ext cx="4775871" cy="4769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Text Box 16"/>
            <p:cNvSpPr txBox="1">
              <a:spLocks noChangeArrowheads="1"/>
            </p:cNvSpPr>
            <p:nvPr/>
          </p:nvSpPr>
          <p:spPr bwMode="auto">
            <a:xfrm>
              <a:off x="1443571" y="2809018"/>
              <a:ext cx="2924698" cy="991421"/>
            </a:xfrm>
            <a:prstGeom prst="rect">
              <a:avLst/>
            </a:prstGeom>
            <a:noFill/>
            <a:ln w="9525">
              <a:noFill/>
              <a:miter lim="800000"/>
              <a:headEnd/>
              <a:tailEnd/>
            </a:ln>
            <a:effectLst/>
          </p:spPr>
          <p:txBody>
            <a:bodyPr wrap="none">
              <a:spAutoFit/>
            </a:bodyPr>
            <a:lstStyle/>
            <a:p>
              <a:pPr algn="ctr" eaLnBrk="0" hangingPunct="0">
                <a:defRPr/>
              </a:pPr>
              <a:r>
                <a:rPr lang="fr-FR" sz="2000" dirty="0" err="1">
                  <a:solidFill>
                    <a:schemeClr val="tx2"/>
                  </a:solidFill>
                  <a:effectLst>
                    <a:outerShdw blurRad="38100" dist="38100" dir="2700000" algn="tl">
                      <a:srgbClr val="000000"/>
                    </a:outerShdw>
                  </a:effectLst>
                </a:rPr>
                <a:t>P</a:t>
              </a:r>
              <a:r>
                <a:rPr lang="fr-FR" sz="2000" baseline="-25000" dirty="0" err="1">
                  <a:solidFill>
                    <a:schemeClr val="tx2"/>
                  </a:solidFill>
                  <a:effectLst>
                    <a:outerShdw blurRad="38100" dist="38100" dir="2700000" algn="tl">
                      <a:srgbClr val="000000"/>
                    </a:outerShdw>
                  </a:effectLst>
                </a:rPr>
                <a:t>bulle</a:t>
              </a:r>
              <a:r>
                <a:rPr lang="fr-FR" sz="2000" dirty="0">
                  <a:solidFill>
                    <a:schemeClr val="tx2"/>
                  </a:solidFill>
                  <a:effectLst>
                    <a:outerShdw blurRad="38100" dist="38100" dir="2700000" algn="tl">
                      <a:srgbClr val="000000"/>
                    </a:outerShdw>
                  </a:effectLst>
                </a:rPr>
                <a:t> </a:t>
              </a:r>
              <a:r>
                <a:rPr lang="fr-FR" sz="2000" dirty="0" smtClean="0">
                  <a:solidFill>
                    <a:schemeClr val="tx2"/>
                  </a:solidFill>
                  <a:effectLst>
                    <a:outerShdw blurRad="38100" dist="38100" dir="2700000" algn="tl">
                      <a:srgbClr val="000000"/>
                    </a:outerShdw>
                  </a:effectLst>
                </a:rPr>
                <a:t>&gt; P</a:t>
              </a:r>
              <a:r>
                <a:rPr lang="fr-FR" sz="2000" baseline="-25000" dirty="0" smtClean="0">
                  <a:solidFill>
                    <a:schemeClr val="tx2"/>
                  </a:solidFill>
                  <a:effectLst>
                    <a:outerShdw blurRad="38100" dist="38100" dir="2700000" algn="tl">
                      <a:srgbClr val="000000"/>
                    </a:outerShdw>
                  </a:effectLst>
                </a:rPr>
                <a:t>abs</a:t>
              </a:r>
              <a:endParaRPr lang="fr-FR" sz="2000" baseline="-25000" dirty="0">
                <a:solidFill>
                  <a:schemeClr val="tx2"/>
                </a:solidFill>
                <a:effectLst>
                  <a:outerShdw blurRad="38100" dist="38100" dir="2700000" algn="tl">
                    <a:srgbClr val="000000"/>
                  </a:outerShdw>
                </a:effectLst>
              </a:endParaRPr>
            </a:p>
          </p:txBody>
        </p:sp>
        <p:sp>
          <p:nvSpPr>
            <p:cNvPr id="17" name="Text Box 17"/>
            <p:cNvSpPr txBox="1">
              <a:spLocks noChangeArrowheads="1"/>
            </p:cNvSpPr>
            <p:nvPr/>
          </p:nvSpPr>
          <p:spPr bwMode="auto">
            <a:xfrm>
              <a:off x="2247600" y="4105492"/>
              <a:ext cx="1316640" cy="991421"/>
            </a:xfrm>
            <a:prstGeom prst="rect">
              <a:avLst/>
            </a:prstGeom>
            <a:noFill/>
            <a:ln w="9525">
              <a:noFill/>
              <a:miter lim="800000"/>
              <a:headEnd/>
              <a:tailEnd/>
            </a:ln>
            <a:effectLst/>
          </p:spPr>
          <p:txBody>
            <a:bodyPr wrap="none">
              <a:spAutoFit/>
            </a:bodyPr>
            <a:lstStyle/>
            <a:p>
              <a:pPr algn="ctr" eaLnBrk="0" hangingPunct="0">
                <a:defRPr/>
              </a:pPr>
              <a:r>
                <a:rPr lang="fr-FR" sz="2000" dirty="0">
                  <a:solidFill>
                    <a:schemeClr val="tx2"/>
                  </a:solidFill>
                  <a:effectLst>
                    <a:outerShdw blurRad="38100" dist="38100" dir="2700000" algn="tl">
                      <a:srgbClr val="000000"/>
                    </a:outerShdw>
                  </a:effectLst>
                </a:rPr>
                <a:t>Gaz</a:t>
              </a:r>
            </a:p>
          </p:txBody>
        </p:sp>
      </p:grpSp>
      <p:sp>
        <p:nvSpPr>
          <p:cNvPr id="21" name="Text Box 16"/>
          <p:cNvSpPr txBox="1">
            <a:spLocks noChangeArrowheads="1"/>
          </p:cNvSpPr>
          <p:nvPr/>
        </p:nvSpPr>
        <p:spPr bwMode="auto">
          <a:xfrm>
            <a:off x="468314" y="2658620"/>
            <a:ext cx="2159469" cy="400110"/>
          </a:xfrm>
          <a:prstGeom prst="rect">
            <a:avLst/>
          </a:prstGeom>
          <a:noFill/>
          <a:ln w="9525">
            <a:noFill/>
            <a:miter lim="800000"/>
            <a:headEnd/>
            <a:tailEnd/>
          </a:ln>
          <a:effectLst/>
        </p:spPr>
        <p:txBody>
          <a:bodyPr wrap="square">
            <a:spAutoFit/>
          </a:bodyPr>
          <a:lstStyle/>
          <a:p>
            <a:pPr algn="ctr" eaLnBrk="0" hangingPunct="0">
              <a:defRPr/>
            </a:pPr>
            <a:r>
              <a:rPr lang="fr-FR" sz="2000" dirty="0" smtClean="0">
                <a:solidFill>
                  <a:schemeClr val="tx2"/>
                </a:solidFill>
                <a:effectLst>
                  <a:outerShdw blurRad="38100" dist="38100" dir="2700000" algn="tl">
                    <a:srgbClr val="000000"/>
                  </a:outerShdw>
                </a:effectLst>
              </a:rPr>
              <a:t>Compartiment Tc</a:t>
            </a:r>
            <a:endParaRPr lang="fr-FR" sz="2000" dirty="0">
              <a:solidFill>
                <a:schemeClr val="tx2"/>
              </a:solidFill>
              <a:effectLst>
                <a:outerShdw blurRad="38100" dist="38100" dir="2700000" algn="tl">
                  <a:srgbClr val="000000"/>
                </a:outerShdw>
              </a:effectLst>
            </a:endParaRPr>
          </a:p>
        </p:txBody>
      </p:sp>
      <p:sp>
        <p:nvSpPr>
          <p:cNvPr id="20" name="ZoneTexte 19"/>
          <p:cNvSpPr txBox="1"/>
          <p:nvPr/>
        </p:nvSpPr>
        <p:spPr>
          <a:xfrm>
            <a:off x="3347864" y="2780928"/>
            <a:ext cx="5184576" cy="2031325"/>
          </a:xfrm>
          <a:prstGeom prst="rect">
            <a:avLst/>
          </a:prstGeom>
          <a:noFill/>
        </p:spPr>
        <p:txBody>
          <a:bodyPr wrap="square" rtlCol="0">
            <a:normAutofit fontScale="92500" lnSpcReduction="10000"/>
          </a:bodyPr>
          <a:lstStyle/>
          <a:p>
            <a:r>
              <a:rPr lang="fr-FR" dirty="0" smtClean="0"/>
              <a:t>A la descente la bulle diminue par diffusion mais ne disparait pas car l’enveloppe devient imperméable</a:t>
            </a:r>
          </a:p>
          <a:p>
            <a:endParaRPr lang="fr-FR" dirty="0" smtClean="0"/>
          </a:p>
          <a:p>
            <a:r>
              <a:rPr lang="fr-FR" dirty="0" smtClean="0"/>
              <a:t>À la remontée</a:t>
            </a:r>
            <a:r>
              <a:rPr lang="fr-FR" dirty="0"/>
              <a:t>: l’enveloppe redevient </a:t>
            </a:r>
            <a:r>
              <a:rPr lang="fr-FR" dirty="0" smtClean="0"/>
              <a:t>perméable</a:t>
            </a:r>
          </a:p>
          <a:p>
            <a:r>
              <a:rPr lang="fr-FR" dirty="0" smtClean="0"/>
              <a:t>Tant que Tc &lt; Pb : diffusion vers l’extérieur, la bulle ne grossit pas</a:t>
            </a:r>
          </a:p>
          <a:p>
            <a:r>
              <a:rPr lang="fr-FR" dirty="0" smtClean="0"/>
              <a:t>Si Tc &gt; Pb: diffusion vers l’intérieur, la bulle grossit</a:t>
            </a:r>
          </a:p>
          <a:p>
            <a:r>
              <a:rPr lang="fr-FR" dirty="0"/>
              <a:t> </a:t>
            </a:r>
            <a:endParaRPr lang="fr-FR" dirty="0" smtClean="0"/>
          </a:p>
        </p:txBody>
      </p:sp>
      <p:sp>
        <p:nvSpPr>
          <p:cNvPr id="23" name="Espace réservé du contenu 1"/>
          <p:cNvSpPr txBox="1">
            <a:spLocks/>
          </p:cNvSpPr>
          <p:nvPr/>
        </p:nvSpPr>
        <p:spPr bwMode="auto">
          <a:xfrm>
            <a:off x="455669" y="5085304"/>
            <a:ext cx="8229600" cy="108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dirty="0" smtClean="0"/>
              <a:t>Modèle adapté à la plongée profonde multi gaz (logiciel V-</a:t>
            </a:r>
            <a:r>
              <a:rPr lang="fr-FR" sz="2000" dirty="0" err="1" smtClean="0"/>
              <a:t>planner</a:t>
            </a:r>
            <a:r>
              <a:rPr lang="fr-FR" sz="2000" dirty="0" smtClean="0"/>
              <a:t>)</a:t>
            </a:r>
          </a:p>
          <a:p>
            <a:r>
              <a:rPr lang="fr-FR" sz="2000" dirty="0" err="1" smtClean="0">
                <a:solidFill>
                  <a:srgbClr val="C00000"/>
                </a:solidFill>
              </a:rPr>
              <a:t>VdR</a:t>
            </a:r>
            <a:r>
              <a:rPr lang="fr-FR" sz="2000" dirty="0" smtClean="0">
                <a:solidFill>
                  <a:srgbClr val="C00000"/>
                </a:solidFill>
              </a:rPr>
              <a:t> lente, Paliers plus profonds </a:t>
            </a:r>
            <a:r>
              <a:rPr lang="fr-FR" sz="2000" dirty="0" smtClean="0">
                <a:latin typeface="Wingdings" pitchFamily="2" charset="2"/>
              </a:rPr>
              <a:t>ð</a:t>
            </a:r>
            <a:r>
              <a:rPr lang="fr-FR" sz="2000" dirty="0" smtClean="0"/>
              <a:t> </a:t>
            </a:r>
            <a:r>
              <a:rPr lang="fr-FR" sz="2000" dirty="0">
                <a:solidFill>
                  <a:srgbClr val="C00000"/>
                </a:solidFill>
              </a:rPr>
              <a:t>filtrage des bulles avant leur </a:t>
            </a:r>
            <a:r>
              <a:rPr lang="fr-FR" sz="2000" dirty="0" smtClean="0">
                <a:solidFill>
                  <a:srgbClr val="C00000"/>
                </a:solidFill>
              </a:rPr>
              <a:t>croissance</a:t>
            </a:r>
          </a:p>
        </p:txBody>
      </p:sp>
    </p:spTree>
    <p:extLst>
      <p:ext uri="{BB962C8B-B14F-4D97-AF65-F5344CB8AC3E}">
        <p14:creationId xmlns="" xmlns:p14="http://schemas.microsoft.com/office/powerpoint/2010/main" val="1619238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uiExpand="1" build="p"/>
      <p:bldP spid="21" grpId="0"/>
      <p:bldP spid="20"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graphicFrame>
        <p:nvGraphicFramePr>
          <p:cNvPr id="7" name="Graphique 6"/>
          <p:cNvGraphicFramePr>
            <a:graphicFrameLocks/>
          </p:cNvGraphicFramePr>
          <p:nvPr>
            <p:extLst>
              <p:ext uri="{D42A27DB-BD31-4B8C-83A1-F6EECF244321}">
                <p14:modId xmlns:p14="http://schemas.microsoft.com/office/powerpoint/2010/main" xmlns="" val="2466106593"/>
              </p:ext>
            </p:extLst>
          </p:nvPr>
        </p:nvGraphicFramePr>
        <p:xfrm>
          <a:off x="395536" y="1617403"/>
          <a:ext cx="8496000" cy="4536000"/>
        </p:xfrm>
        <a:graphic>
          <a:graphicData uri="http://schemas.openxmlformats.org/drawingml/2006/chart">
            <c:chart xmlns:c="http://schemas.openxmlformats.org/drawingml/2006/chart" xmlns:r="http://schemas.openxmlformats.org/officeDocument/2006/relationships" r:id="rId5"/>
          </a:graphicData>
        </a:graphic>
      </p:graphicFrame>
      <p:sp>
        <p:nvSpPr>
          <p:cNvPr id="3" name="Ellipse 2"/>
          <p:cNvSpPr/>
          <p:nvPr/>
        </p:nvSpPr>
        <p:spPr>
          <a:xfrm rot="-2640000">
            <a:off x="620289" y="2997321"/>
            <a:ext cx="4127936" cy="468000"/>
          </a:xfrm>
          <a:prstGeom prst="ellipse">
            <a:avLst/>
          </a:prstGeom>
          <a:gradFill flip="none" rotWithShape="1">
            <a:gsLst>
              <a:gs pos="62000">
                <a:srgbClr val="3DD741">
                  <a:alpha val="45000"/>
                </a:srgbClr>
              </a:gs>
              <a:gs pos="23000">
                <a:srgbClr val="82E385"/>
              </a:gs>
              <a:gs pos="1000">
                <a:srgbClr val="C2EEC4"/>
              </a:gs>
              <a:gs pos="100000">
                <a:srgbClr val="E1F5E2"/>
              </a:gs>
            </a:gsLst>
            <a:lin ang="5400000" scaled="1"/>
            <a:tileRect/>
          </a:gradFill>
          <a:ln w="19050">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058" name="Titre 1"/>
          <p:cNvSpPr>
            <a:spLocks noGrp="1"/>
          </p:cNvSpPr>
          <p:nvPr>
            <p:ph type="title"/>
          </p:nvPr>
        </p:nvSpPr>
        <p:spPr/>
        <p:txBody>
          <a:bodyPr anchor="t"/>
          <a:lstStyle/>
          <a:p>
            <a:pPr eaLnBrk="1" hangingPunct="1"/>
            <a:r>
              <a:rPr lang="fr-FR" altLang="fr-FR" sz="4000" dirty="0">
                <a:solidFill>
                  <a:prstClr val="black"/>
                </a:solidFill>
              </a:rPr>
              <a:t>Diminution du risque : principe</a:t>
            </a:r>
            <a:endParaRPr lang="fr-FR" altLang="fr-FR" sz="4000" dirty="0"/>
          </a:p>
        </p:txBody>
      </p:sp>
      <p:sp>
        <p:nvSpPr>
          <p:cNvPr id="4" name="Espace réservé de la date 3"/>
          <p:cNvSpPr>
            <a:spLocks noGrp="1"/>
          </p:cNvSpPr>
          <p:nvPr>
            <p:ph type="dt" sz="half" idx="10"/>
          </p:nvPr>
        </p:nvSpPr>
        <p:spPr/>
        <p:txBody>
          <a:bodyPr/>
          <a:lstStyle/>
          <a:p>
            <a:pPr>
              <a:defRPr/>
            </a:pPr>
            <a:r>
              <a:rPr lang="fr-FR" smtClean="0">
                <a:solidFill>
                  <a:prstClr val="black">
                    <a:tint val="75000"/>
                  </a:prstClr>
                </a:solidFill>
              </a:rPr>
              <a:t>22/01/2022</a:t>
            </a:r>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pPr>
              <a:defRPr/>
            </a:pPr>
            <a:r>
              <a:rPr lang="en-US" smtClean="0">
                <a:solidFill>
                  <a:prstClr val="black">
                    <a:tint val="75000"/>
                  </a:prstClr>
                </a:solidFill>
              </a:rPr>
              <a:t>Alain BERTRAND - Formation GP Codep01</a:t>
            </a:r>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pPr>
              <a:defRPr/>
            </a:pPr>
            <a:fld id="{C56DC6CB-648E-4C5A-8553-7FFA8A69BE33}" type="slidenum">
              <a:rPr lang="fr-FR">
                <a:solidFill>
                  <a:prstClr val="black">
                    <a:tint val="75000"/>
                  </a:prstClr>
                </a:solidFill>
              </a:rPr>
              <a:pPr>
                <a:defRPr/>
              </a:pPr>
              <a:t>31</a:t>
            </a:fld>
            <a:endParaRPr lang="fr-FR" dirty="0">
              <a:solidFill>
                <a:prstClr val="black">
                  <a:tint val="75000"/>
                </a:prstClr>
              </a:solidFill>
            </a:endParaRPr>
          </a:p>
        </p:txBody>
      </p:sp>
      <p:sp>
        <p:nvSpPr>
          <p:cNvPr id="8" name="ZoneTexte 7"/>
          <p:cNvSpPr txBox="1"/>
          <p:nvPr/>
        </p:nvSpPr>
        <p:spPr>
          <a:xfrm>
            <a:off x="292464" y="1257363"/>
            <a:ext cx="566738" cy="400050"/>
          </a:xfrm>
          <a:prstGeom prst="rect">
            <a:avLst/>
          </a:prstGeom>
          <a:noFill/>
        </p:spPr>
        <p:txBody>
          <a:bodyPr wrap="none">
            <a:spAutoFit/>
          </a:bodyPr>
          <a:lstStyle/>
          <a:p>
            <a:pPr>
              <a:defRPr/>
            </a:pPr>
            <a:r>
              <a:rPr lang="fr-FR" altLang="fr-FR" sz="2000" b="1" dirty="0">
                <a:solidFill>
                  <a:srgbClr val="10253F"/>
                </a:solidFill>
                <a:latin typeface="Calibri"/>
              </a:rPr>
              <a:t>TN</a:t>
            </a:r>
            <a:r>
              <a:rPr lang="fr-FR" altLang="fr-FR" sz="2000" b="1" baseline="-25000" dirty="0">
                <a:solidFill>
                  <a:srgbClr val="10253F"/>
                </a:solidFill>
                <a:latin typeface="Calibri"/>
              </a:rPr>
              <a:t>2</a:t>
            </a:r>
            <a:endParaRPr lang="fr-FR" dirty="0">
              <a:solidFill>
                <a:prstClr val="black"/>
              </a:solidFill>
            </a:endParaRPr>
          </a:p>
        </p:txBody>
      </p:sp>
      <p:sp>
        <p:nvSpPr>
          <p:cNvPr id="11" name="Bulle ronde 10"/>
          <p:cNvSpPr/>
          <p:nvPr/>
        </p:nvSpPr>
        <p:spPr>
          <a:xfrm>
            <a:off x="4283968" y="1041339"/>
            <a:ext cx="2304256" cy="775742"/>
          </a:xfrm>
          <a:prstGeom prst="wedgeEllipseCallout">
            <a:avLst>
              <a:gd name="adj1" fmla="val -58542"/>
              <a:gd name="adj2" fmla="val 51742"/>
            </a:avLst>
          </a:prstGeom>
          <a:solidFill>
            <a:srgbClr val="CCFF99"/>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8000"/>
                </a:solidFill>
              </a:rPr>
              <a:t>Bühlmann </a:t>
            </a:r>
          </a:p>
          <a:p>
            <a:pPr algn="ctr"/>
            <a:r>
              <a:rPr lang="fr-FR" dirty="0">
                <a:solidFill>
                  <a:srgbClr val="008000"/>
                </a:solidFill>
              </a:rPr>
              <a:t>M value C5</a:t>
            </a:r>
          </a:p>
        </p:txBody>
      </p:sp>
      <p:sp>
        <p:nvSpPr>
          <p:cNvPr id="12" name="Bulle ronde 11"/>
          <p:cNvSpPr/>
          <p:nvPr/>
        </p:nvSpPr>
        <p:spPr>
          <a:xfrm>
            <a:off x="7020272" y="1196752"/>
            <a:ext cx="1800200" cy="880442"/>
          </a:xfrm>
          <a:prstGeom prst="wedgeEllipseCallout">
            <a:avLst>
              <a:gd name="adj1" fmla="val -61013"/>
              <a:gd name="adj2" fmla="val 70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white"/>
                </a:solidFill>
              </a:rPr>
              <a:t>Droite de saturation TN2 = Pabs</a:t>
            </a:r>
          </a:p>
        </p:txBody>
      </p:sp>
      <p:sp>
        <p:nvSpPr>
          <p:cNvPr id="16" name="Légende encadrée 2 15"/>
          <p:cNvSpPr/>
          <p:nvPr/>
        </p:nvSpPr>
        <p:spPr>
          <a:xfrm>
            <a:off x="467544" y="6062232"/>
            <a:ext cx="1130424" cy="344636"/>
          </a:xfrm>
          <a:prstGeom prst="borderCallout2">
            <a:avLst>
              <a:gd name="adj1" fmla="val 42511"/>
              <a:gd name="adj2" fmla="val 103947"/>
              <a:gd name="adj3" fmla="val 30631"/>
              <a:gd name="adj4" fmla="val 113723"/>
              <a:gd name="adj5" fmla="val -10262"/>
              <a:gd name="adj6" fmla="val 116320"/>
            </a:avLst>
          </a:prstGeom>
          <a:solidFill>
            <a:schemeClr val="accent5">
              <a:lumMod val="40000"/>
              <a:lumOff val="60000"/>
            </a:schemeClr>
          </a:solidFill>
          <a:ln w="19050">
            <a:solidFill>
              <a:schemeClr val="tx1">
                <a:lumMod val="75000"/>
                <a:lumOff val="2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prstClr val="black"/>
                </a:solidFill>
              </a:rPr>
              <a:t>Surface</a:t>
            </a:r>
          </a:p>
        </p:txBody>
      </p:sp>
      <p:sp>
        <p:nvSpPr>
          <p:cNvPr id="17" name="ZoneTexte 16"/>
          <p:cNvSpPr txBox="1"/>
          <p:nvPr/>
        </p:nvSpPr>
        <p:spPr>
          <a:xfrm>
            <a:off x="7164288" y="5723984"/>
            <a:ext cx="682625" cy="400050"/>
          </a:xfrm>
          <a:prstGeom prst="rect">
            <a:avLst/>
          </a:prstGeom>
          <a:noFill/>
        </p:spPr>
        <p:txBody>
          <a:bodyPr wrap="none">
            <a:spAutoFit/>
          </a:bodyPr>
          <a:lstStyle/>
          <a:p>
            <a:pPr>
              <a:defRPr/>
            </a:pPr>
            <a:r>
              <a:rPr lang="fr-FR" altLang="fr-FR" sz="2000" b="1" dirty="0">
                <a:solidFill>
                  <a:srgbClr val="10253F"/>
                </a:solidFill>
                <a:latin typeface="Calibri"/>
              </a:rPr>
              <a:t>Pabs</a:t>
            </a:r>
            <a:endParaRPr lang="fr-FR" dirty="0">
              <a:solidFill>
                <a:prstClr val="black"/>
              </a:solidFill>
            </a:endParaRPr>
          </a:p>
        </p:txBody>
      </p:sp>
      <p:sp>
        <p:nvSpPr>
          <p:cNvPr id="13" name="Bulle ronde 12"/>
          <p:cNvSpPr/>
          <p:nvPr/>
        </p:nvSpPr>
        <p:spPr>
          <a:xfrm>
            <a:off x="1259632" y="1193739"/>
            <a:ext cx="2700000" cy="861798"/>
          </a:xfrm>
          <a:prstGeom prst="wedgeEllipseCallout">
            <a:avLst>
              <a:gd name="adj1" fmla="val 13655"/>
              <a:gd name="adj2" fmla="val 121042"/>
            </a:avLst>
          </a:prstGeom>
          <a:gradFill>
            <a:gsLst>
              <a:gs pos="49000">
                <a:srgbClr val="86E688"/>
              </a:gs>
              <a:gs pos="2000">
                <a:srgbClr val="C2EEC4"/>
              </a:gs>
              <a:gs pos="100000">
                <a:srgbClr val="C2EEC4"/>
              </a:gs>
            </a:gsLst>
            <a:lin ang="5400000" scaled="0"/>
          </a:gra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8000"/>
                </a:solidFill>
              </a:rPr>
              <a:t>Zone d’incertitude</a:t>
            </a:r>
            <a:endParaRPr lang="fr-FR" dirty="0">
              <a:solidFill>
                <a:srgbClr val="008000"/>
              </a:solidFill>
            </a:endParaRPr>
          </a:p>
          <a:p>
            <a:pPr algn="ctr"/>
            <a:r>
              <a:rPr lang="fr-FR" sz="1400" dirty="0">
                <a:solidFill>
                  <a:srgbClr val="008000"/>
                </a:solidFill>
              </a:rPr>
              <a:t>(risque </a:t>
            </a:r>
            <a:r>
              <a:rPr lang="fr-FR" sz="1400" dirty="0" smtClean="0">
                <a:solidFill>
                  <a:srgbClr val="008000"/>
                </a:solidFill>
              </a:rPr>
              <a:t>statistique + personnel)</a:t>
            </a:r>
            <a:endParaRPr lang="fr-FR" sz="1400" dirty="0">
              <a:solidFill>
                <a:srgbClr val="008000"/>
              </a:solidFill>
            </a:endParaRPr>
          </a:p>
        </p:txBody>
      </p:sp>
      <p:sp>
        <p:nvSpPr>
          <p:cNvPr id="18" name="Multiplier 17"/>
          <p:cNvSpPr>
            <a:spLocks noChangeAspect="1"/>
          </p:cNvSpPr>
          <p:nvPr/>
        </p:nvSpPr>
        <p:spPr>
          <a:xfrm>
            <a:off x="5673196" y="3368867"/>
            <a:ext cx="219456" cy="219456"/>
          </a:xfrm>
          <a:prstGeom prst="mathMultiply">
            <a:avLst/>
          </a:prstGeom>
          <a:solidFill>
            <a:srgbClr val="00B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ZoneTexte 19"/>
          <p:cNvSpPr txBox="1"/>
          <p:nvPr/>
        </p:nvSpPr>
        <p:spPr>
          <a:xfrm>
            <a:off x="6830296" y="3068960"/>
            <a:ext cx="2232248" cy="923330"/>
          </a:xfrm>
          <a:prstGeom prst="rect">
            <a:avLst/>
          </a:prstGeom>
          <a:noFill/>
        </p:spPr>
        <p:txBody>
          <a:bodyPr wrap="square" rtlCol="0">
            <a:spAutoFit/>
          </a:bodyPr>
          <a:lstStyle/>
          <a:p>
            <a:r>
              <a:rPr lang="fr-FR" dirty="0" smtClean="0">
                <a:solidFill>
                  <a:srgbClr val="008000"/>
                </a:solidFill>
              </a:rPr>
              <a:t>Exemple</a:t>
            </a:r>
            <a:r>
              <a:rPr lang="fr-FR" dirty="0">
                <a:solidFill>
                  <a:srgbClr val="008000"/>
                </a:solidFill>
              </a:rPr>
              <a:t>: </a:t>
            </a:r>
          </a:p>
          <a:p>
            <a:r>
              <a:rPr lang="fr-FR" dirty="0">
                <a:solidFill>
                  <a:srgbClr val="006600"/>
                </a:solidFill>
              </a:rPr>
              <a:t>C5 immergé à 40 m à l’air pendant 30 mn</a:t>
            </a:r>
          </a:p>
        </p:txBody>
      </p:sp>
      <p:sp>
        <p:nvSpPr>
          <p:cNvPr id="21" name="Légende encadrée 2 20"/>
          <p:cNvSpPr/>
          <p:nvPr/>
        </p:nvSpPr>
        <p:spPr>
          <a:xfrm>
            <a:off x="2350604" y="6042314"/>
            <a:ext cx="1130424" cy="344636"/>
          </a:xfrm>
          <a:prstGeom prst="borderCallout2">
            <a:avLst>
              <a:gd name="adj1" fmla="val 42511"/>
              <a:gd name="adj2" fmla="val -1105"/>
              <a:gd name="adj3" fmla="val -3827"/>
              <a:gd name="adj4" fmla="val -14440"/>
              <a:gd name="adj5" fmla="val -103297"/>
              <a:gd name="adj6" fmla="val -20248"/>
            </a:avLst>
          </a:prstGeom>
          <a:noFill/>
          <a:ln w="19050">
            <a:solidFill>
              <a:srgbClr val="0066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006600"/>
                </a:solidFill>
              </a:rPr>
              <a:t>Palier</a:t>
            </a:r>
          </a:p>
        </p:txBody>
      </p:sp>
      <p:cxnSp>
        <p:nvCxnSpPr>
          <p:cNvPr id="22" name="Connecteur droit 21"/>
          <p:cNvCxnSpPr/>
          <p:nvPr/>
        </p:nvCxnSpPr>
        <p:spPr>
          <a:xfrm>
            <a:off x="2123728" y="3789040"/>
            <a:ext cx="0" cy="18722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Multiplier 22"/>
          <p:cNvSpPr>
            <a:spLocks noChangeAspect="1"/>
          </p:cNvSpPr>
          <p:nvPr/>
        </p:nvSpPr>
        <p:spPr>
          <a:xfrm>
            <a:off x="1691680" y="5124630"/>
            <a:ext cx="219456" cy="219456"/>
          </a:xfrm>
          <a:prstGeom prst="mathMultiply">
            <a:avLst/>
          </a:prstGeom>
          <a:solidFill>
            <a:srgbClr val="00B050">
              <a:alpha val="50000"/>
            </a:srgbClr>
          </a:solidFill>
          <a:ln>
            <a:solidFill>
              <a:srgbClr val="0066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Multiplier 23"/>
          <p:cNvSpPr>
            <a:spLocks noChangeAspect="1"/>
          </p:cNvSpPr>
          <p:nvPr/>
        </p:nvSpPr>
        <p:spPr>
          <a:xfrm>
            <a:off x="5675870" y="5124187"/>
            <a:ext cx="219456" cy="219456"/>
          </a:xfrm>
          <a:prstGeom prst="mathMultiply">
            <a:avLst/>
          </a:prstGeom>
          <a:solidFill>
            <a:srgbClr val="00B050">
              <a:alpha val="50000"/>
            </a:srgbClr>
          </a:solidFill>
          <a:ln>
            <a:solidFill>
              <a:srgbClr val="0066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avec flèche 24"/>
          <p:cNvCxnSpPr/>
          <p:nvPr/>
        </p:nvCxnSpPr>
        <p:spPr>
          <a:xfrm>
            <a:off x="1858428" y="5229643"/>
            <a:ext cx="3846400" cy="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V="1">
            <a:off x="5764203" y="3545106"/>
            <a:ext cx="0" cy="165600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2615156" y="4005064"/>
            <a:ext cx="5269212" cy="1600438"/>
          </a:xfrm>
          <a:prstGeom prst="rect">
            <a:avLst/>
          </a:prstGeom>
          <a:solidFill>
            <a:srgbClr val="FFFF00"/>
          </a:solidFill>
        </p:spPr>
        <p:txBody>
          <a:bodyPr wrap="square" rtlCol="0">
            <a:spAutoFit/>
          </a:bodyPr>
          <a:lstStyle/>
          <a:p>
            <a:r>
              <a:rPr lang="fr-FR" dirty="0">
                <a:solidFill>
                  <a:srgbClr val="FF0000"/>
                </a:solidFill>
                <a:latin typeface="Wingdings" panose="05000000000000000000" pitchFamily="2" charset="2"/>
              </a:rPr>
              <a:t>ö</a:t>
            </a:r>
            <a:r>
              <a:rPr lang="fr-FR" dirty="0">
                <a:solidFill>
                  <a:srgbClr val="FF0000"/>
                </a:solidFill>
              </a:rPr>
              <a:t> </a:t>
            </a:r>
            <a:r>
              <a:rPr lang="fr-FR" b="1" dirty="0">
                <a:solidFill>
                  <a:srgbClr val="FF0000"/>
                </a:solidFill>
              </a:rPr>
              <a:t>marge de sécurité pour </a:t>
            </a:r>
            <a:r>
              <a:rPr lang="fr-FR" sz="1600" dirty="0">
                <a:solidFill>
                  <a:srgbClr val="FF0000"/>
                </a:solidFill>
                <a:latin typeface="Wingdings" panose="05000000000000000000" pitchFamily="2" charset="2"/>
              </a:rPr>
              <a:t>ø</a:t>
            </a:r>
            <a:r>
              <a:rPr lang="fr-FR" sz="1600" dirty="0">
                <a:solidFill>
                  <a:srgbClr val="FF0000"/>
                </a:solidFill>
                <a:latin typeface="Arial" panose="020B0604020202020204" pitchFamily="34" charset="0"/>
                <a:cs typeface="Arial" panose="020B0604020202020204" pitchFamily="34" charset="0"/>
              </a:rPr>
              <a:t> </a:t>
            </a:r>
            <a:r>
              <a:rPr lang="fr-FR" b="1" dirty="0">
                <a:solidFill>
                  <a:srgbClr val="FF0000"/>
                </a:solidFill>
              </a:rPr>
              <a:t>risques </a:t>
            </a:r>
            <a:r>
              <a:rPr lang="fr-FR" dirty="0">
                <a:solidFill>
                  <a:srgbClr val="FF0000"/>
                </a:solidFill>
              </a:rPr>
              <a:t>:</a:t>
            </a:r>
          </a:p>
          <a:p>
            <a:pPr marL="285750" indent="-285750">
              <a:buFont typeface="Arial" panose="020B0604020202020204" pitchFamily="34" charset="0"/>
              <a:buChar char="•"/>
            </a:pPr>
            <a:r>
              <a:rPr lang="fr-FR" sz="1600" dirty="0">
                <a:solidFill>
                  <a:prstClr val="black"/>
                </a:solidFill>
                <a:latin typeface="Wingdings" panose="05000000000000000000" pitchFamily="2" charset="2"/>
              </a:rPr>
              <a:t>ö</a:t>
            </a:r>
            <a:r>
              <a:rPr lang="fr-FR" sz="1600" dirty="0"/>
              <a:t> </a:t>
            </a:r>
            <a:r>
              <a:rPr lang="fr-FR" sz="1600" b="1" dirty="0"/>
              <a:t>Conservatisme</a:t>
            </a:r>
            <a:r>
              <a:rPr lang="fr-FR" sz="1600" dirty="0"/>
              <a:t> = </a:t>
            </a:r>
            <a:r>
              <a:rPr lang="fr-FR" sz="1600" dirty="0">
                <a:latin typeface="Wingdings" panose="05000000000000000000" pitchFamily="2" charset="2"/>
              </a:rPr>
              <a:t>ø</a:t>
            </a:r>
            <a:r>
              <a:rPr lang="fr-FR" sz="1600" dirty="0">
                <a:latin typeface="Arial" panose="020B0604020202020204" pitchFamily="34" charset="0"/>
                <a:cs typeface="Arial" panose="020B0604020202020204" pitchFamily="34" charset="0"/>
              </a:rPr>
              <a:t> </a:t>
            </a:r>
            <a:r>
              <a:rPr lang="fr-FR" sz="1600" dirty="0"/>
              <a:t>sursaturation admissible</a:t>
            </a:r>
          </a:p>
          <a:p>
            <a:pPr lvl="1"/>
            <a:r>
              <a:rPr lang="fr-FR" sz="1600" dirty="0">
                <a:solidFill>
                  <a:srgbClr val="0070C0"/>
                </a:solidFill>
              </a:rPr>
              <a:t>Personnalisation</a:t>
            </a:r>
            <a:r>
              <a:rPr lang="fr-FR" sz="1600" dirty="0"/>
              <a:t> </a:t>
            </a:r>
            <a:r>
              <a:rPr lang="fr-FR" sz="1400" dirty="0">
                <a:solidFill>
                  <a:srgbClr val="0070C0"/>
                </a:solidFill>
              </a:rPr>
              <a:t>(SF, CF, …, niveau MB, GF)</a:t>
            </a:r>
          </a:p>
          <a:p>
            <a:pPr marL="285750" indent="-285750">
              <a:buFont typeface="Arial" panose="020B0604020202020204" pitchFamily="34" charset="0"/>
              <a:buChar char="•"/>
            </a:pPr>
            <a:r>
              <a:rPr lang="fr-FR" sz="1600" dirty="0">
                <a:solidFill>
                  <a:prstClr val="black"/>
                </a:solidFill>
                <a:latin typeface="Wingdings" panose="05000000000000000000" pitchFamily="2" charset="2"/>
              </a:rPr>
              <a:t>ö</a:t>
            </a:r>
            <a:r>
              <a:rPr lang="fr-FR" sz="1600" dirty="0"/>
              <a:t> </a:t>
            </a:r>
            <a:r>
              <a:rPr lang="fr-FR" sz="1600" b="1" dirty="0"/>
              <a:t>Palier</a:t>
            </a:r>
            <a:r>
              <a:rPr lang="fr-FR" sz="1600" dirty="0"/>
              <a:t> :</a:t>
            </a:r>
            <a:endParaRPr lang="fr-FR" sz="1600" dirty="0">
              <a:solidFill>
                <a:srgbClr val="0070C0"/>
              </a:solidFill>
            </a:endParaRPr>
          </a:p>
          <a:p>
            <a:pPr marL="285750" indent="-285750">
              <a:buFont typeface="Arial" panose="020B0604020202020204" pitchFamily="34" charset="0"/>
              <a:buChar char="•"/>
            </a:pPr>
            <a:r>
              <a:rPr lang="fr-FR" sz="1600" b="1" dirty="0"/>
              <a:t>Adaptation au plongeur:</a:t>
            </a:r>
            <a:endParaRPr lang="fr-FR" sz="1600" dirty="0">
              <a:solidFill>
                <a:srgbClr val="0070C0"/>
              </a:solidFill>
            </a:endParaRPr>
          </a:p>
          <a:p>
            <a:pPr marL="285750" indent="-285750">
              <a:buFont typeface="Arial" panose="020B0604020202020204" pitchFamily="34" charset="0"/>
              <a:buChar char="•"/>
            </a:pPr>
            <a:r>
              <a:rPr lang="fr-FR" sz="1600" dirty="0">
                <a:solidFill>
                  <a:prstClr val="black"/>
                </a:solidFill>
                <a:latin typeface="Wingdings" panose="05000000000000000000" pitchFamily="2" charset="2"/>
              </a:rPr>
              <a:t>ö</a:t>
            </a:r>
            <a:r>
              <a:rPr lang="fr-FR" sz="1600" b="1" dirty="0"/>
              <a:t> Dénitrogénation </a:t>
            </a:r>
            <a:r>
              <a:rPr lang="fr-FR" sz="1600" dirty="0">
                <a:latin typeface="Wingdings" panose="05000000000000000000" pitchFamily="2" charset="2"/>
              </a:rPr>
              <a:t>ð</a:t>
            </a:r>
            <a:endParaRPr lang="fr-FR" sz="1600" baseline="-25000" dirty="0">
              <a:solidFill>
                <a:srgbClr val="0070C0"/>
              </a:solidFill>
              <a:latin typeface="Wingdings" panose="05000000000000000000" pitchFamily="2" charset="2"/>
            </a:endParaRPr>
          </a:p>
        </p:txBody>
      </p:sp>
      <p:sp>
        <p:nvSpPr>
          <p:cNvPr id="9" name="ZoneTexte 8">
            <a:hlinkClick r:id="rId6" action="ppaction://hlinksldjump"/>
            <a:extLst>
              <a:ext uri="{FF2B5EF4-FFF2-40B4-BE49-F238E27FC236}">
                <a16:creationId xmlns:a16="http://schemas.microsoft.com/office/drawing/2014/main" xmlns="" id="{6BC3ED09-70AE-4D3B-A36C-1985910E8187}"/>
              </a:ext>
            </a:extLst>
          </p:cNvPr>
          <p:cNvSpPr txBox="1"/>
          <p:nvPr/>
        </p:nvSpPr>
        <p:spPr>
          <a:xfrm>
            <a:off x="875369" y="2185814"/>
            <a:ext cx="1440000" cy="972000"/>
          </a:xfrm>
          <a:prstGeom prst="rect">
            <a:avLst/>
          </a:prstGeom>
          <a:solidFill>
            <a:schemeClr val="bg1">
              <a:alpha val="25000"/>
            </a:schemeClr>
          </a:solidFill>
          <a:ln>
            <a:solidFill>
              <a:srgbClr val="C00000"/>
            </a:solidFill>
            <a:prstDash val="dash"/>
          </a:ln>
        </p:spPr>
        <p:txBody>
          <a:bodyPr wrap="square" rtlCol="0">
            <a:noAutofit/>
          </a:bodyPr>
          <a:lstStyle/>
          <a:p>
            <a:pPr marL="285750" indent="-285750"/>
            <a:r>
              <a:rPr lang="fr-FR" sz="1400" dirty="0" smtClean="0">
                <a:solidFill>
                  <a:srgbClr val="C00000"/>
                </a:solidFill>
              </a:rPr>
              <a:t>Voir les facteurs de risque </a:t>
            </a:r>
          </a:p>
          <a:p>
            <a:pPr marL="285750" indent="-285750"/>
            <a:r>
              <a:rPr lang="fr-FR" sz="1400" dirty="0" smtClean="0">
                <a:solidFill>
                  <a:srgbClr val="C00000"/>
                </a:solidFill>
              </a:rPr>
              <a:t>(le modèle et ses limites)</a:t>
            </a:r>
            <a:endParaRPr lang="fr-FR" sz="1400" dirty="0">
              <a:solidFill>
                <a:srgbClr val="C00000"/>
              </a:solidFill>
            </a:endParaRPr>
          </a:p>
        </p:txBody>
      </p:sp>
      <p:cxnSp>
        <p:nvCxnSpPr>
          <p:cNvPr id="27" name="Connecteur droit avec flèche 26">
            <a:extLst>
              <a:ext uri="{FF2B5EF4-FFF2-40B4-BE49-F238E27FC236}">
                <a16:creationId xmlns:a16="http://schemas.microsoft.com/office/drawing/2014/main" xmlns="" id="{DA0BD6F1-F213-48B3-915F-857C9B5C9770}"/>
              </a:ext>
            </a:extLst>
          </p:cNvPr>
          <p:cNvCxnSpPr>
            <a:cxnSpLocks/>
          </p:cNvCxnSpPr>
          <p:nvPr/>
        </p:nvCxnSpPr>
        <p:spPr>
          <a:xfrm flipV="1">
            <a:off x="323528" y="1657414"/>
            <a:ext cx="0" cy="3686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xmlns="" id="{F8C3D301-7820-4E8A-8231-0F6278F25F19}"/>
              </a:ext>
            </a:extLst>
          </p:cNvPr>
          <p:cNvCxnSpPr/>
          <p:nvPr/>
        </p:nvCxnSpPr>
        <p:spPr>
          <a:xfrm>
            <a:off x="1835696" y="6277322"/>
            <a:ext cx="49685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xmlns="" id="{FD7CE85C-8BB7-4776-A2C3-6849B9F27BA2}"/>
              </a:ext>
            </a:extLst>
          </p:cNvPr>
          <p:cNvSpPr txBox="1"/>
          <p:nvPr/>
        </p:nvSpPr>
        <p:spPr>
          <a:xfrm>
            <a:off x="7164288" y="6032405"/>
            <a:ext cx="1397498" cy="400110"/>
          </a:xfrm>
          <a:prstGeom prst="rect">
            <a:avLst/>
          </a:prstGeom>
          <a:noFill/>
        </p:spPr>
        <p:txBody>
          <a:bodyPr wrap="none">
            <a:spAutoFit/>
          </a:bodyPr>
          <a:lstStyle/>
          <a:p>
            <a:pPr>
              <a:defRPr/>
            </a:pPr>
            <a:r>
              <a:rPr lang="fr-FR" altLang="fr-FR" sz="2000" b="1" dirty="0">
                <a:solidFill>
                  <a:srgbClr val="0070C0"/>
                </a:solidFill>
                <a:latin typeface="Calibri"/>
              </a:rPr>
              <a:t>Profondeur</a:t>
            </a:r>
            <a:endParaRPr lang="fr-FR" dirty="0">
              <a:solidFill>
                <a:srgbClr val="0070C0"/>
              </a:solidFill>
            </a:endParaRPr>
          </a:p>
        </p:txBody>
      </p:sp>
      <p:sp>
        <p:nvSpPr>
          <p:cNvPr id="10" name="ZoneTexte 9">
            <a:extLst>
              <a:ext uri="{FF2B5EF4-FFF2-40B4-BE49-F238E27FC236}">
                <a16:creationId xmlns:a16="http://schemas.microsoft.com/office/drawing/2014/main" xmlns="" id="{F8C535F8-7604-48FB-B8ED-311F2B506E41}"/>
              </a:ext>
            </a:extLst>
          </p:cNvPr>
          <p:cNvSpPr txBox="1"/>
          <p:nvPr/>
        </p:nvSpPr>
        <p:spPr>
          <a:xfrm>
            <a:off x="3765161" y="4768577"/>
            <a:ext cx="3975191" cy="338554"/>
          </a:xfrm>
          <a:prstGeom prst="rect">
            <a:avLst/>
          </a:prstGeom>
          <a:noFill/>
        </p:spPr>
        <p:txBody>
          <a:bodyPr wrap="none" rtlCol="0">
            <a:spAutoFit/>
          </a:bodyPr>
          <a:lstStyle/>
          <a:p>
            <a:r>
              <a:rPr lang="fr-FR" sz="1600" dirty="0">
                <a:solidFill>
                  <a:srgbClr val="0070C0"/>
                </a:solidFill>
              </a:rPr>
              <a:t>Palier de sécurité recommandé ou obligatoire</a:t>
            </a:r>
            <a:endParaRPr lang="fr-FR" sz="1600" dirty="0"/>
          </a:p>
        </p:txBody>
      </p:sp>
      <p:sp>
        <p:nvSpPr>
          <p:cNvPr id="14" name="ZoneTexte 13">
            <a:extLst>
              <a:ext uri="{FF2B5EF4-FFF2-40B4-BE49-F238E27FC236}">
                <a16:creationId xmlns:a16="http://schemas.microsoft.com/office/drawing/2014/main" xmlns="" id="{2487210B-6BD7-4C0A-A1E5-90BCD2910F3C}"/>
              </a:ext>
            </a:extLst>
          </p:cNvPr>
          <p:cNvSpPr txBox="1"/>
          <p:nvPr/>
        </p:nvSpPr>
        <p:spPr>
          <a:xfrm>
            <a:off x="5086976" y="5015612"/>
            <a:ext cx="1285224" cy="338554"/>
          </a:xfrm>
          <a:prstGeom prst="rect">
            <a:avLst/>
          </a:prstGeom>
          <a:noFill/>
        </p:spPr>
        <p:txBody>
          <a:bodyPr wrap="none" rtlCol="0">
            <a:spAutoFit/>
          </a:bodyPr>
          <a:lstStyle/>
          <a:p>
            <a:r>
              <a:rPr lang="fr-FR" sz="1600" dirty="0">
                <a:solidFill>
                  <a:srgbClr val="0070C0"/>
                </a:solidFill>
              </a:rPr>
              <a:t>modèles ADT</a:t>
            </a:r>
            <a:endParaRPr lang="fr-FR" sz="1600" dirty="0"/>
          </a:p>
        </p:txBody>
      </p:sp>
      <p:sp>
        <p:nvSpPr>
          <p:cNvPr id="30" name="ZoneTexte 29">
            <a:extLst>
              <a:ext uri="{FF2B5EF4-FFF2-40B4-BE49-F238E27FC236}">
                <a16:creationId xmlns:a16="http://schemas.microsoft.com/office/drawing/2014/main" xmlns="" id="{AE8B988A-2EA4-4731-B9C3-BB6E0842CAE9}"/>
              </a:ext>
            </a:extLst>
          </p:cNvPr>
          <p:cNvSpPr txBox="1"/>
          <p:nvPr/>
        </p:nvSpPr>
        <p:spPr>
          <a:xfrm>
            <a:off x="4870114" y="5244058"/>
            <a:ext cx="998030" cy="338554"/>
          </a:xfrm>
          <a:prstGeom prst="rect">
            <a:avLst/>
          </a:prstGeom>
          <a:noFill/>
        </p:spPr>
        <p:txBody>
          <a:bodyPr wrap="none" rtlCol="0">
            <a:spAutoFit/>
          </a:bodyPr>
          <a:lstStyle/>
          <a:p>
            <a:r>
              <a:rPr lang="fr-FR" sz="1600" dirty="0">
                <a:solidFill>
                  <a:srgbClr val="0070C0"/>
                </a:solidFill>
              </a:rPr>
              <a:t>Nitrox, O</a:t>
            </a:r>
            <a:r>
              <a:rPr lang="fr-FR" sz="1600" baseline="-25000" dirty="0">
                <a:solidFill>
                  <a:srgbClr val="0070C0"/>
                </a:solidFill>
              </a:rPr>
              <a:t>2</a:t>
            </a:r>
            <a:endParaRPr lang="fr-FR" sz="1600" dirty="0"/>
          </a:p>
        </p:txBody>
      </p:sp>
      <p:sp>
        <p:nvSpPr>
          <p:cNvPr id="19" name="Forme libre 18"/>
          <p:cNvSpPr/>
          <p:nvPr/>
        </p:nvSpPr>
        <p:spPr>
          <a:xfrm>
            <a:off x="2133253" y="3477258"/>
            <a:ext cx="3621974" cy="261256"/>
          </a:xfrm>
          <a:custGeom>
            <a:avLst/>
            <a:gdLst>
              <a:gd name="connsiteX0" fmla="*/ 3579877 w 3579877"/>
              <a:gd name="connsiteY0" fmla="*/ 14108 h 405993"/>
              <a:gd name="connsiteX1" fmla="*/ 2641726 w 3579877"/>
              <a:gd name="connsiteY1" fmla="*/ 25983 h 405993"/>
              <a:gd name="connsiteX2" fmla="*/ 64780 w 3579877"/>
              <a:gd name="connsiteY2" fmla="*/ 251614 h 405993"/>
              <a:gd name="connsiteX3" fmla="*/ 753549 w 3579877"/>
              <a:gd name="connsiteY3" fmla="*/ 405993 h 405993"/>
              <a:gd name="connsiteX0" fmla="*/ 3515097 w 3515097"/>
              <a:gd name="connsiteY0" fmla="*/ 14108 h 251614"/>
              <a:gd name="connsiteX1" fmla="*/ 2576946 w 3515097"/>
              <a:gd name="connsiteY1" fmla="*/ 25983 h 251614"/>
              <a:gd name="connsiteX2" fmla="*/ 0 w 3515097"/>
              <a:gd name="connsiteY2" fmla="*/ 251614 h 251614"/>
              <a:gd name="connsiteX0" fmla="*/ 3515097 w 3515097"/>
              <a:gd name="connsiteY0" fmla="*/ 1060 h 238566"/>
              <a:gd name="connsiteX1" fmla="*/ 3087585 w 3515097"/>
              <a:gd name="connsiteY1" fmla="*/ 24810 h 238566"/>
              <a:gd name="connsiteX2" fmla="*/ 2576946 w 3515097"/>
              <a:gd name="connsiteY2" fmla="*/ 12935 h 238566"/>
              <a:gd name="connsiteX3" fmla="*/ 0 w 3515097"/>
              <a:gd name="connsiteY3" fmla="*/ 238566 h 238566"/>
              <a:gd name="connsiteX0" fmla="*/ 3515097 w 3515097"/>
              <a:gd name="connsiteY0" fmla="*/ 8693 h 246199"/>
              <a:gd name="connsiteX1" fmla="*/ 2576946 w 3515097"/>
              <a:gd name="connsiteY1" fmla="*/ 20568 h 246199"/>
              <a:gd name="connsiteX2" fmla="*/ 0 w 3515097"/>
              <a:gd name="connsiteY2" fmla="*/ 246199 h 246199"/>
              <a:gd name="connsiteX0" fmla="*/ 3574473 w 3574473"/>
              <a:gd name="connsiteY0" fmla="*/ 2813 h 252194"/>
              <a:gd name="connsiteX1" fmla="*/ 2576946 w 3574473"/>
              <a:gd name="connsiteY1" fmla="*/ 26563 h 252194"/>
              <a:gd name="connsiteX2" fmla="*/ 0 w 3574473"/>
              <a:gd name="connsiteY2" fmla="*/ 252194 h 252194"/>
              <a:gd name="connsiteX0" fmla="*/ 3621974 w 3621974"/>
              <a:gd name="connsiteY0" fmla="*/ 0 h 261256"/>
              <a:gd name="connsiteX1" fmla="*/ 2576946 w 3621974"/>
              <a:gd name="connsiteY1" fmla="*/ 35625 h 261256"/>
              <a:gd name="connsiteX2" fmla="*/ 0 w 3621974"/>
              <a:gd name="connsiteY2" fmla="*/ 261256 h 261256"/>
            </a:gdLst>
            <a:ahLst/>
            <a:cxnLst>
              <a:cxn ang="0">
                <a:pos x="connsiteX0" y="connsiteY0"/>
              </a:cxn>
              <a:cxn ang="0">
                <a:pos x="connsiteX1" y="connsiteY1"/>
              </a:cxn>
              <a:cxn ang="0">
                <a:pos x="connsiteX2" y="connsiteY2"/>
              </a:cxn>
            </a:cxnLst>
            <a:rect l="l" t="t" r="r" b="b"/>
            <a:pathLst>
              <a:path w="3621974" h="261256">
                <a:moveTo>
                  <a:pt x="3621974" y="0"/>
                </a:moveTo>
                <a:cubicBezTo>
                  <a:pt x="3426526" y="2474"/>
                  <a:pt x="3180608" y="-7918"/>
                  <a:pt x="2576946" y="35625"/>
                </a:cubicBezTo>
                <a:cubicBezTo>
                  <a:pt x="1973284" y="79168"/>
                  <a:pt x="314696" y="197921"/>
                  <a:pt x="0" y="261256"/>
                </a:cubicBezTo>
              </a:path>
            </a:pathLst>
          </a:custGeom>
          <a:noFill/>
          <a:ln>
            <a:solidFill>
              <a:srgbClr val="0066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dirty="0"/>
          </a:p>
        </p:txBody>
      </p:sp>
      <p:sp>
        <p:nvSpPr>
          <p:cNvPr id="15" name="Multiplier 14"/>
          <p:cNvSpPr>
            <a:spLocks noChangeAspect="1"/>
          </p:cNvSpPr>
          <p:nvPr/>
        </p:nvSpPr>
        <p:spPr>
          <a:xfrm>
            <a:off x="2012663" y="3645024"/>
            <a:ext cx="219456" cy="219456"/>
          </a:xfrm>
          <a:prstGeom prst="mathMultiply">
            <a:avLst/>
          </a:prstGeom>
          <a:solidFill>
            <a:srgbClr val="00B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3" name="Connecteur droit 32"/>
          <p:cNvCxnSpPr/>
          <p:nvPr/>
        </p:nvCxnSpPr>
        <p:spPr>
          <a:xfrm flipV="1">
            <a:off x="827584" y="1844824"/>
            <a:ext cx="3600400" cy="3456384"/>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2987824" y="3068960"/>
            <a:ext cx="1882695" cy="369332"/>
          </a:xfrm>
          <a:prstGeom prst="rect">
            <a:avLst/>
          </a:prstGeom>
          <a:noFill/>
        </p:spPr>
        <p:txBody>
          <a:bodyPr wrap="none" rtlCol="0">
            <a:spAutoFit/>
          </a:bodyPr>
          <a:lstStyle/>
          <a:p>
            <a:r>
              <a:rPr lang="fr-FR" dirty="0" smtClean="0">
                <a:solidFill>
                  <a:srgbClr val="C00000"/>
                </a:solidFill>
              </a:rPr>
              <a:t>Marge de sécurité</a:t>
            </a:r>
            <a:endParaRPr lang="fr-FR" dirty="0">
              <a:solidFill>
                <a:srgbClr val="C00000"/>
              </a:solidFill>
            </a:endParaRPr>
          </a:p>
        </p:txBody>
      </p:sp>
      <p:cxnSp>
        <p:nvCxnSpPr>
          <p:cNvPr id="37" name="Connecteur droit avec flèche 36"/>
          <p:cNvCxnSpPr/>
          <p:nvPr/>
        </p:nvCxnSpPr>
        <p:spPr>
          <a:xfrm>
            <a:off x="2790850" y="3068960"/>
            <a:ext cx="0" cy="330687"/>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2483768" y="3717032"/>
            <a:ext cx="0" cy="1944000"/>
          </a:xfrm>
          <a:prstGeom prst="line">
            <a:avLst/>
          </a:prstGeom>
          <a:noFill/>
          <a:ln w="12700" cap="flat" cmpd="sng" algn="ctr">
            <a:solidFill>
              <a:srgbClr val="FF0000"/>
            </a:solidFill>
            <a:prstDash val="dash"/>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350051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
                                            <p:txEl>
                                              <p:pRg st="3" end="3"/>
                                            </p:txEl>
                                          </p:spTgt>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
                                            <p:txEl>
                                              <p:pRg st="4" end="4"/>
                                            </p:txEl>
                                          </p:spTgt>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nodeType="after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6" grpId="0" animBg="1"/>
      <p:bldP spid="13" grpId="0" animBg="1"/>
      <p:bldP spid="18" grpId="0" animBg="1"/>
      <p:bldP spid="20" grpId="0"/>
      <p:bldP spid="21" grpId="0" animBg="1"/>
      <p:bldP spid="23" grpId="0" animBg="1"/>
      <p:bldP spid="24" grpId="0" animBg="1"/>
      <p:bldP spid="2" grpId="0" animBg="1"/>
      <p:bldP spid="9" grpId="0" animBg="1"/>
      <p:bldP spid="10" grpId="0"/>
      <p:bldP spid="14" grpId="0"/>
      <p:bldP spid="30" grpId="0"/>
      <p:bldP spid="19" grpId="0" animBg="1"/>
      <p:bldP spid="15" grpId="0" animBg="1"/>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Concept des « Gradient Factor »</a:t>
            </a:r>
          </a:p>
        </p:txBody>
      </p:sp>
      <p:sp>
        <p:nvSpPr>
          <p:cNvPr id="4" name="Espace réservé de la date 3"/>
          <p:cNvSpPr>
            <a:spLocks noGrp="1"/>
          </p:cNvSpPr>
          <p:nvPr>
            <p:ph type="dt" sz="half" idx="10"/>
          </p:nvPr>
        </p:nvSpPr>
        <p:spPr/>
        <p:txBody>
          <a:bodyPr/>
          <a:lstStyle/>
          <a:p>
            <a:pPr>
              <a:defRPr/>
            </a:pPr>
            <a:r>
              <a:rPr lang="fr-FR" smtClean="0">
                <a:solidFill>
                  <a:prstClr val="black">
                    <a:tint val="75000"/>
                  </a:prstClr>
                </a:solidFill>
              </a:rPr>
              <a:t>22/01/2022</a:t>
            </a: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pPr>
              <a:defRPr/>
            </a:pPr>
            <a:r>
              <a:rPr lang="en-US" smtClean="0">
                <a:solidFill>
                  <a:prstClr val="black">
                    <a:tint val="75000"/>
                  </a:prstClr>
                </a:solidFill>
              </a:rPr>
              <a:t>Alain BERTRAND - Formation GP Codep01</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67A8630D-99C1-4C0F-A7C8-FB608CCC0BAD}" type="slidenum">
              <a:rPr lang="fr-FR" smtClean="0">
                <a:solidFill>
                  <a:prstClr val="black">
                    <a:tint val="75000"/>
                  </a:prstClr>
                </a:solidFill>
              </a:rPr>
              <a:pPr>
                <a:defRPr/>
              </a:pPr>
              <a:t>32</a:t>
            </a:fld>
            <a:endParaRPr lang="fr-FR" dirty="0">
              <a:solidFill>
                <a:prstClr val="black">
                  <a:tint val="75000"/>
                </a:prstClr>
              </a:solidFill>
            </a:endParaRPr>
          </a:p>
        </p:txBody>
      </p:sp>
      <p:graphicFrame>
        <p:nvGraphicFramePr>
          <p:cNvPr id="7" name="Graphique 6"/>
          <p:cNvGraphicFramePr>
            <a:graphicFrameLocks/>
          </p:cNvGraphicFramePr>
          <p:nvPr>
            <p:extLst>
              <p:ext uri="{D42A27DB-BD31-4B8C-83A1-F6EECF244321}">
                <p14:modId xmlns:p14="http://schemas.microsoft.com/office/powerpoint/2010/main" xmlns="" val="2427732109"/>
              </p:ext>
            </p:extLst>
          </p:nvPr>
        </p:nvGraphicFramePr>
        <p:xfrm>
          <a:off x="1804793" y="1647031"/>
          <a:ext cx="5374881" cy="4086225"/>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p:cNvSpPr/>
          <p:nvPr/>
        </p:nvSpPr>
        <p:spPr>
          <a:xfrm rot="16200000">
            <a:off x="4661259" y="1919582"/>
            <a:ext cx="552450" cy="331200"/>
          </a:xfrm>
          <a:prstGeom prst="rect">
            <a:avLst/>
          </a:prstGeom>
          <a:gradFill flip="none" rotWithShape="1">
            <a:gsLst>
              <a:gs pos="0">
                <a:srgbClr val="CCFF99"/>
              </a:gs>
              <a:gs pos="43000">
                <a:srgbClr val="CCFF99"/>
              </a:gs>
              <a:gs pos="100000">
                <a:srgbClr val="92D050"/>
              </a:gs>
            </a:gsLst>
            <a:lin ang="5400000" scaled="1"/>
            <a:tileRect/>
          </a:gradFill>
          <a:ln w="12700" cap="flat" cmpd="sng" algn="ctr">
            <a:noFill/>
            <a:prstDash val="solid"/>
          </a:ln>
          <a:effectLst/>
        </p:spPr>
        <p:txBody>
          <a:bodyPr tIns="0" bIns="0" rtlCol="0" anchor="t"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ysClr val="windowText" lastClr="000000"/>
                </a:solidFill>
                <a:effectLst/>
                <a:uLnTx/>
                <a:uFillTx/>
                <a:latin typeface="Calibri" panose="020F0502020204030204"/>
                <a:ea typeface="+mn-ea"/>
                <a:cs typeface="+mn-cs"/>
              </a:rPr>
              <a:t>20%</a:t>
            </a:r>
          </a:p>
        </p:txBody>
      </p:sp>
      <p:sp>
        <p:nvSpPr>
          <p:cNvPr id="14" name="Rectangle 13"/>
          <p:cNvSpPr/>
          <p:nvPr/>
        </p:nvSpPr>
        <p:spPr>
          <a:xfrm rot="16200000">
            <a:off x="4318359" y="1919582"/>
            <a:ext cx="552450" cy="331200"/>
          </a:xfrm>
          <a:prstGeom prst="rect">
            <a:avLst/>
          </a:prstGeom>
          <a:gradFill flip="none" rotWithShape="1">
            <a:gsLst>
              <a:gs pos="0">
                <a:srgbClr val="CCFF99"/>
              </a:gs>
              <a:gs pos="49000">
                <a:srgbClr val="FFFF99"/>
              </a:gs>
              <a:gs pos="100000">
                <a:srgbClr val="FFFF00"/>
              </a:gs>
            </a:gsLst>
            <a:lin ang="16200000" scaled="1"/>
            <a:tileRect/>
          </a:gradFill>
          <a:ln w="12700" cap="flat" cmpd="sng" algn="ctr">
            <a:noFill/>
            <a:prstDash val="solid"/>
          </a:ln>
          <a:effectLst/>
        </p:spPr>
        <p:txBody>
          <a:bodyPr tIns="0" bIns="0" rtlCol="0" anchor="t"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ysClr val="windowText" lastClr="000000"/>
                </a:solidFill>
                <a:effectLst/>
                <a:uLnTx/>
                <a:uFillTx/>
                <a:latin typeface="Calibri" panose="020F0502020204030204"/>
                <a:ea typeface="+mn-ea"/>
                <a:cs typeface="+mn-cs"/>
              </a:rPr>
              <a:t>40%</a:t>
            </a:r>
          </a:p>
        </p:txBody>
      </p:sp>
      <p:sp>
        <p:nvSpPr>
          <p:cNvPr id="15" name="Rectangle 14"/>
          <p:cNvSpPr/>
          <p:nvPr/>
        </p:nvSpPr>
        <p:spPr>
          <a:xfrm rot="16200000">
            <a:off x="3975459" y="1919582"/>
            <a:ext cx="552450" cy="331200"/>
          </a:xfrm>
          <a:prstGeom prst="rect">
            <a:avLst/>
          </a:prstGeom>
          <a:gradFill flip="none" rotWithShape="1">
            <a:gsLst>
              <a:gs pos="0">
                <a:srgbClr val="FF9933"/>
              </a:gs>
              <a:gs pos="49000">
                <a:srgbClr val="FFCC00"/>
              </a:gs>
              <a:gs pos="100000">
                <a:srgbClr val="FFFF00"/>
              </a:gs>
            </a:gsLst>
            <a:lin ang="5400000" scaled="1"/>
            <a:tileRect/>
          </a:gradFill>
          <a:ln w="12700" cap="flat" cmpd="sng" algn="ctr">
            <a:noFill/>
            <a:prstDash val="solid"/>
          </a:ln>
          <a:effectLst/>
        </p:spPr>
        <p:txBody>
          <a:bodyPr tIns="0" bIns="0" rtlCol="0" anchor="t"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ysClr val="windowText" lastClr="000000"/>
                </a:solidFill>
                <a:effectLst/>
                <a:uLnTx/>
                <a:uFillTx/>
                <a:latin typeface="Calibri" panose="020F0502020204030204"/>
                <a:ea typeface="+mn-ea"/>
                <a:cs typeface="+mn-cs"/>
              </a:rPr>
              <a:t>60%</a:t>
            </a:r>
          </a:p>
        </p:txBody>
      </p:sp>
      <p:sp>
        <p:nvSpPr>
          <p:cNvPr id="16" name="Rectangle 15"/>
          <p:cNvSpPr/>
          <p:nvPr/>
        </p:nvSpPr>
        <p:spPr>
          <a:xfrm rot="16200000">
            <a:off x="3632559" y="1919582"/>
            <a:ext cx="552450" cy="331200"/>
          </a:xfrm>
          <a:prstGeom prst="rect">
            <a:avLst/>
          </a:prstGeom>
          <a:gradFill flip="none" rotWithShape="1">
            <a:gsLst>
              <a:gs pos="0">
                <a:srgbClr val="FF9933"/>
              </a:gs>
              <a:gs pos="59000">
                <a:srgbClr val="FF7415"/>
              </a:gs>
              <a:gs pos="100000">
                <a:srgbClr val="FF6600"/>
              </a:gs>
            </a:gsLst>
            <a:lin ang="16200000" scaled="1"/>
            <a:tileRect/>
          </a:gradFill>
          <a:ln w="12700" cap="flat" cmpd="sng" algn="ctr">
            <a:noFill/>
            <a:prstDash val="solid"/>
          </a:ln>
          <a:effectLst/>
        </p:spPr>
        <p:txBody>
          <a:bodyPr tIns="0" bIns="0" rtlCol="0" anchor="t"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ysClr val="windowText" lastClr="000000"/>
                </a:solidFill>
                <a:effectLst/>
                <a:uLnTx/>
                <a:uFillTx/>
                <a:latin typeface="Calibri" panose="020F0502020204030204"/>
                <a:ea typeface="+mn-ea"/>
                <a:cs typeface="+mn-cs"/>
              </a:rPr>
              <a:t>80%</a:t>
            </a:r>
          </a:p>
        </p:txBody>
      </p:sp>
      <p:cxnSp>
        <p:nvCxnSpPr>
          <p:cNvPr id="18" name="Connecteur droit 17"/>
          <p:cNvCxnSpPr/>
          <p:nvPr/>
        </p:nvCxnSpPr>
        <p:spPr>
          <a:xfrm flipV="1">
            <a:off x="2699792" y="2361409"/>
            <a:ext cx="1043392" cy="1472708"/>
          </a:xfrm>
          <a:prstGeom prst="line">
            <a:avLst/>
          </a:prstGeom>
          <a:noFill/>
          <a:ln w="19050" cap="flat" cmpd="sng" algn="ctr">
            <a:solidFill>
              <a:schemeClr val="accent6">
                <a:lumMod val="75000"/>
              </a:schemeClr>
            </a:solidFill>
            <a:prstDash val="solid"/>
          </a:ln>
          <a:effectLst/>
        </p:spPr>
      </p:cxnSp>
      <p:sp>
        <p:nvSpPr>
          <p:cNvPr id="17" name="Rectangle 16"/>
          <p:cNvSpPr/>
          <p:nvPr/>
        </p:nvSpPr>
        <p:spPr>
          <a:xfrm rot="16200000">
            <a:off x="3289659" y="1919582"/>
            <a:ext cx="552450" cy="331200"/>
          </a:xfrm>
          <a:prstGeom prst="rect">
            <a:avLst/>
          </a:prstGeom>
          <a:gradFill flip="none" rotWithShape="1">
            <a:gsLst>
              <a:gs pos="0">
                <a:srgbClr val="FF0000"/>
              </a:gs>
              <a:gs pos="59000">
                <a:srgbClr val="FF6600"/>
              </a:gs>
              <a:gs pos="100000">
                <a:srgbClr val="FF6600"/>
              </a:gs>
            </a:gsLst>
            <a:lin ang="5400000" scaled="1"/>
            <a:tileRect/>
          </a:gradFill>
          <a:ln w="12700" cap="flat" cmpd="sng" algn="ctr">
            <a:noFill/>
            <a:prstDash val="solid"/>
          </a:ln>
          <a:effectLst/>
        </p:spPr>
        <p:txBody>
          <a:bodyPr tIns="0" bIns="0" rtlCol="0" anchor="t"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ysClr val="windowText" lastClr="000000"/>
                </a:solidFill>
                <a:effectLst/>
                <a:uLnTx/>
                <a:uFillTx/>
                <a:latin typeface="Calibri" panose="020F0502020204030204"/>
                <a:ea typeface="+mn-ea"/>
                <a:cs typeface="+mn-cs"/>
              </a:rPr>
              <a:t>100%</a:t>
            </a:r>
          </a:p>
        </p:txBody>
      </p:sp>
      <p:sp>
        <p:nvSpPr>
          <p:cNvPr id="32" name="ZoneTexte 31"/>
          <p:cNvSpPr txBox="1"/>
          <p:nvPr/>
        </p:nvSpPr>
        <p:spPr>
          <a:xfrm>
            <a:off x="1403648" y="1246981"/>
            <a:ext cx="566738" cy="400050"/>
          </a:xfrm>
          <a:prstGeom prst="rect">
            <a:avLst/>
          </a:prstGeom>
          <a:noFill/>
        </p:spPr>
        <p:txBody>
          <a:bodyPr wrap="none">
            <a:spAutoFit/>
          </a:bodyPr>
          <a:lstStyle/>
          <a:p>
            <a:pPr>
              <a:defRPr/>
            </a:pPr>
            <a:r>
              <a:rPr lang="fr-FR" altLang="fr-FR" sz="2000" b="1" dirty="0">
                <a:solidFill>
                  <a:srgbClr val="10253F"/>
                </a:solidFill>
                <a:latin typeface="Calibri"/>
              </a:rPr>
              <a:t>TN</a:t>
            </a:r>
            <a:r>
              <a:rPr lang="fr-FR" altLang="fr-FR" sz="2000" b="1" baseline="-25000" dirty="0">
                <a:solidFill>
                  <a:srgbClr val="10253F"/>
                </a:solidFill>
                <a:latin typeface="Calibri"/>
              </a:rPr>
              <a:t>2</a:t>
            </a:r>
            <a:endParaRPr lang="fr-FR" dirty="0">
              <a:solidFill>
                <a:prstClr val="black"/>
              </a:solidFill>
            </a:endParaRPr>
          </a:p>
        </p:txBody>
      </p:sp>
      <p:sp>
        <p:nvSpPr>
          <p:cNvPr id="33" name="ZoneTexte 32"/>
          <p:cNvSpPr txBox="1"/>
          <p:nvPr/>
        </p:nvSpPr>
        <p:spPr>
          <a:xfrm>
            <a:off x="5940152" y="5373216"/>
            <a:ext cx="682625" cy="400050"/>
          </a:xfrm>
          <a:prstGeom prst="rect">
            <a:avLst/>
          </a:prstGeom>
          <a:noFill/>
        </p:spPr>
        <p:txBody>
          <a:bodyPr wrap="none">
            <a:spAutoFit/>
          </a:bodyPr>
          <a:lstStyle/>
          <a:p>
            <a:pPr>
              <a:defRPr/>
            </a:pPr>
            <a:r>
              <a:rPr lang="fr-FR" altLang="fr-FR" sz="2000" b="1" dirty="0">
                <a:solidFill>
                  <a:srgbClr val="10253F"/>
                </a:solidFill>
                <a:latin typeface="Calibri"/>
              </a:rPr>
              <a:t>Pabs</a:t>
            </a:r>
            <a:endParaRPr lang="fr-FR" dirty="0">
              <a:solidFill>
                <a:prstClr val="black"/>
              </a:solidFill>
            </a:endParaRPr>
          </a:p>
        </p:txBody>
      </p:sp>
      <p:sp>
        <p:nvSpPr>
          <p:cNvPr id="34" name="Légende encadrée 2 33"/>
          <p:cNvSpPr/>
          <p:nvPr/>
        </p:nvSpPr>
        <p:spPr>
          <a:xfrm>
            <a:off x="1341296" y="5733256"/>
            <a:ext cx="1130424" cy="344636"/>
          </a:xfrm>
          <a:prstGeom prst="borderCallout2">
            <a:avLst>
              <a:gd name="adj1" fmla="val 42511"/>
              <a:gd name="adj2" fmla="val 103947"/>
              <a:gd name="adj3" fmla="val 30631"/>
              <a:gd name="adj4" fmla="val 113723"/>
              <a:gd name="adj5" fmla="val -10262"/>
              <a:gd name="adj6" fmla="val 116320"/>
            </a:avLst>
          </a:prstGeom>
          <a:solidFill>
            <a:schemeClr val="accent5">
              <a:lumMod val="40000"/>
              <a:lumOff val="60000"/>
            </a:schemeClr>
          </a:solidFill>
          <a:ln w="19050">
            <a:solidFill>
              <a:schemeClr val="tx1">
                <a:lumMod val="75000"/>
                <a:lumOff val="2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prstClr val="black"/>
                </a:solidFill>
              </a:rPr>
              <a:t>Surface</a:t>
            </a:r>
          </a:p>
        </p:txBody>
      </p:sp>
      <p:sp>
        <p:nvSpPr>
          <p:cNvPr id="8" name="Rectangle 7"/>
          <p:cNvSpPr/>
          <p:nvPr/>
        </p:nvSpPr>
        <p:spPr>
          <a:xfrm>
            <a:off x="2104884" y="4546489"/>
            <a:ext cx="552450" cy="237600"/>
          </a:xfrm>
          <a:prstGeom prst="rect">
            <a:avLst/>
          </a:prstGeom>
          <a:gradFill flip="none" rotWithShape="1">
            <a:gsLst>
              <a:gs pos="0">
                <a:srgbClr val="CCFF99"/>
              </a:gs>
              <a:gs pos="43000">
                <a:srgbClr val="CCFF99"/>
              </a:gs>
              <a:gs pos="100000">
                <a:srgbClr val="92D050"/>
              </a:gs>
            </a:gsLst>
            <a:lin ang="5400000" scaled="1"/>
            <a:tileRect/>
          </a:gradFill>
          <a:ln w="12700" cap="flat" cmpd="sng" algn="ctr">
            <a:noFill/>
            <a:prstDash val="solid"/>
          </a:ln>
          <a:effectLst/>
        </p:spPr>
        <p:txBody>
          <a:bodyPr tIns="0" bIns="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ysClr val="windowText" lastClr="000000"/>
                </a:solidFill>
                <a:effectLst/>
                <a:uLnTx/>
                <a:uFillTx/>
                <a:latin typeface="Calibri" panose="020F0502020204030204"/>
                <a:ea typeface="+mn-ea"/>
                <a:cs typeface="+mn-cs"/>
              </a:rPr>
              <a:t>20%</a:t>
            </a:r>
          </a:p>
        </p:txBody>
      </p:sp>
      <p:sp>
        <p:nvSpPr>
          <p:cNvPr id="9" name="Rectangle 8"/>
          <p:cNvSpPr/>
          <p:nvPr/>
        </p:nvSpPr>
        <p:spPr>
          <a:xfrm>
            <a:off x="2104884" y="4319000"/>
            <a:ext cx="552450" cy="237600"/>
          </a:xfrm>
          <a:prstGeom prst="rect">
            <a:avLst/>
          </a:prstGeom>
          <a:gradFill flip="none" rotWithShape="1">
            <a:gsLst>
              <a:gs pos="0">
                <a:srgbClr val="CCFF99"/>
              </a:gs>
              <a:gs pos="49000">
                <a:srgbClr val="FFFF99"/>
              </a:gs>
              <a:gs pos="100000">
                <a:srgbClr val="FFFF00"/>
              </a:gs>
            </a:gsLst>
            <a:lin ang="16200000" scaled="1"/>
            <a:tileRect/>
          </a:gradFill>
          <a:ln w="12700" cap="flat" cmpd="sng" algn="ctr">
            <a:noFill/>
            <a:prstDash val="solid"/>
          </a:ln>
          <a:effectLst/>
        </p:spPr>
        <p:txBody>
          <a:bodyPr tIns="0" bIns="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ysClr val="windowText" lastClr="000000"/>
                </a:solidFill>
                <a:effectLst/>
                <a:uLnTx/>
                <a:uFillTx/>
                <a:latin typeface="Calibri" panose="020F0502020204030204"/>
                <a:ea typeface="+mn-ea"/>
                <a:cs typeface="+mn-cs"/>
              </a:rPr>
              <a:t>40%</a:t>
            </a:r>
          </a:p>
        </p:txBody>
      </p:sp>
      <p:sp>
        <p:nvSpPr>
          <p:cNvPr id="10" name="Rectangle 9"/>
          <p:cNvSpPr/>
          <p:nvPr/>
        </p:nvSpPr>
        <p:spPr>
          <a:xfrm>
            <a:off x="2104884" y="4079967"/>
            <a:ext cx="552450" cy="234000"/>
          </a:xfrm>
          <a:prstGeom prst="rect">
            <a:avLst/>
          </a:prstGeom>
          <a:gradFill flip="none" rotWithShape="1">
            <a:gsLst>
              <a:gs pos="0">
                <a:srgbClr val="FF9933"/>
              </a:gs>
              <a:gs pos="49000">
                <a:srgbClr val="FFCC00"/>
              </a:gs>
              <a:gs pos="100000">
                <a:srgbClr val="FFFF00"/>
              </a:gs>
            </a:gsLst>
            <a:lin ang="5400000" scaled="1"/>
            <a:tileRect/>
          </a:gradFill>
          <a:ln w="12700" cap="flat" cmpd="sng" algn="ctr">
            <a:noFill/>
            <a:prstDash val="solid"/>
          </a:ln>
          <a:effectLst/>
        </p:spPr>
        <p:txBody>
          <a:bodyPr tIns="0" bIns="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ysClr val="windowText" lastClr="000000"/>
                </a:solidFill>
                <a:effectLst/>
                <a:uLnTx/>
                <a:uFillTx/>
                <a:latin typeface="Calibri" panose="020F0502020204030204"/>
                <a:ea typeface="+mn-ea"/>
                <a:cs typeface="+mn-cs"/>
              </a:rPr>
              <a:t>60%</a:t>
            </a:r>
          </a:p>
        </p:txBody>
      </p:sp>
      <p:sp>
        <p:nvSpPr>
          <p:cNvPr id="11" name="Rectangle 10"/>
          <p:cNvSpPr/>
          <p:nvPr/>
        </p:nvSpPr>
        <p:spPr>
          <a:xfrm>
            <a:off x="2104884" y="3852002"/>
            <a:ext cx="552450" cy="230400"/>
          </a:xfrm>
          <a:prstGeom prst="rect">
            <a:avLst/>
          </a:prstGeom>
          <a:gradFill flip="none" rotWithShape="1">
            <a:gsLst>
              <a:gs pos="0">
                <a:srgbClr val="FF9933"/>
              </a:gs>
              <a:gs pos="59000">
                <a:srgbClr val="FF7415"/>
              </a:gs>
              <a:gs pos="100000">
                <a:srgbClr val="FF6600"/>
              </a:gs>
            </a:gsLst>
            <a:lin ang="16200000" scaled="1"/>
            <a:tileRect/>
          </a:gradFill>
          <a:ln w="12700" cap="flat" cmpd="sng" algn="ctr">
            <a:noFill/>
            <a:prstDash val="solid"/>
          </a:ln>
          <a:effectLst/>
        </p:spPr>
        <p:txBody>
          <a:bodyPr tIns="0" bIns="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ysClr val="windowText" lastClr="000000"/>
                </a:solidFill>
                <a:effectLst/>
                <a:uLnTx/>
                <a:uFillTx/>
                <a:latin typeface="Calibri" panose="020F0502020204030204"/>
                <a:ea typeface="+mn-ea"/>
                <a:cs typeface="+mn-cs"/>
              </a:rPr>
              <a:t>80%</a:t>
            </a:r>
          </a:p>
        </p:txBody>
      </p:sp>
      <p:sp>
        <p:nvSpPr>
          <p:cNvPr id="12" name="Rectangle 11"/>
          <p:cNvSpPr/>
          <p:nvPr/>
        </p:nvSpPr>
        <p:spPr>
          <a:xfrm>
            <a:off x="2104884" y="3613445"/>
            <a:ext cx="552450" cy="230400"/>
          </a:xfrm>
          <a:prstGeom prst="rect">
            <a:avLst/>
          </a:prstGeom>
          <a:gradFill flip="none" rotWithShape="1">
            <a:gsLst>
              <a:gs pos="0">
                <a:srgbClr val="FF0000"/>
              </a:gs>
              <a:gs pos="59000">
                <a:srgbClr val="FF6600"/>
              </a:gs>
              <a:gs pos="100000">
                <a:srgbClr val="FF6600"/>
              </a:gs>
            </a:gsLst>
            <a:lin ang="5400000" scaled="1"/>
            <a:tileRect/>
          </a:gradFill>
          <a:ln w="12700" cap="flat" cmpd="sng" algn="ctr">
            <a:noFill/>
            <a:prstDash val="solid"/>
          </a:ln>
          <a:effectLst/>
        </p:spPr>
        <p:txBody>
          <a:bodyPr tIns="0" bIns="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ysClr val="windowText" lastClr="000000"/>
                </a:solidFill>
                <a:effectLst/>
                <a:uLnTx/>
                <a:uFillTx/>
                <a:latin typeface="Calibri" panose="020F0502020204030204"/>
                <a:ea typeface="+mn-ea"/>
                <a:cs typeface="+mn-cs"/>
              </a:rPr>
              <a:t>100%</a:t>
            </a:r>
          </a:p>
        </p:txBody>
      </p:sp>
      <p:sp>
        <p:nvSpPr>
          <p:cNvPr id="43" name="ZoneTexte 42"/>
          <p:cNvSpPr txBox="1"/>
          <p:nvPr/>
        </p:nvSpPr>
        <p:spPr>
          <a:xfrm>
            <a:off x="6702425" y="1647031"/>
            <a:ext cx="1260281" cy="923330"/>
          </a:xfrm>
          <a:prstGeom prst="rect">
            <a:avLst/>
          </a:prstGeom>
          <a:solidFill>
            <a:schemeClr val="accent6">
              <a:lumMod val="75000"/>
            </a:schemeClr>
          </a:solidFill>
        </p:spPr>
        <p:txBody>
          <a:bodyPr wrap="none" rtlCol="0">
            <a:spAutoFit/>
          </a:bodyPr>
          <a:lstStyle/>
          <a:p>
            <a:r>
              <a:rPr lang="fr-FR" dirty="0">
                <a:solidFill>
                  <a:schemeClr val="bg1"/>
                </a:solidFill>
              </a:rPr>
              <a:t>Réglage 1</a:t>
            </a:r>
          </a:p>
          <a:p>
            <a:r>
              <a:rPr lang="fr-FR" dirty="0">
                <a:solidFill>
                  <a:schemeClr val="bg1"/>
                </a:solidFill>
              </a:rPr>
              <a:t>GFL =  80% </a:t>
            </a:r>
          </a:p>
          <a:p>
            <a:r>
              <a:rPr lang="fr-FR" dirty="0">
                <a:solidFill>
                  <a:schemeClr val="bg1"/>
                </a:solidFill>
              </a:rPr>
              <a:t>GFH = 80%</a:t>
            </a:r>
          </a:p>
        </p:txBody>
      </p:sp>
      <p:sp>
        <p:nvSpPr>
          <p:cNvPr id="22" name="ZoneTexte 1">
            <a:extLst>
              <a:ext uri="{FF2B5EF4-FFF2-40B4-BE49-F238E27FC236}">
                <a16:creationId xmlns:a16="http://schemas.microsoft.com/office/drawing/2014/main" xmlns="" id="{F76C649C-00F6-4E75-B8C8-317E90D535DB}"/>
              </a:ext>
            </a:extLst>
          </p:cNvPr>
          <p:cNvSpPr txBox="1">
            <a:spLocks noChangeArrowheads="1"/>
          </p:cNvSpPr>
          <p:nvPr/>
        </p:nvSpPr>
        <p:spPr bwMode="auto">
          <a:xfrm rot="-3300000">
            <a:off x="2590980" y="3311726"/>
            <a:ext cx="11015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400" dirty="0">
                <a:solidFill>
                  <a:schemeClr val="accent6">
                    <a:lumMod val="75000"/>
                  </a:schemeClr>
                </a:solidFill>
              </a:rPr>
              <a:t>Ligne des GF</a:t>
            </a:r>
            <a:endParaRPr lang="fr-FR" altLang="fr-FR" dirty="0">
              <a:solidFill>
                <a:schemeClr val="accent6">
                  <a:lumMod val="75000"/>
                </a:schemeClr>
              </a:solidFill>
            </a:endParaRPr>
          </a:p>
        </p:txBody>
      </p:sp>
      <p:sp>
        <p:nvSpPr>
          <p:cNvPr id="23" name="ZoneTexte 1">
            <a:extLst>
              <a:ext uri="{FF2B5EF4-FFF2-40B4-BE49-F238E27FC236}">
                <a16:creationId xmlns:a16="http://schemas.microsoft.com/office/drawing/2014/main" xmlns="" id="{0A670B5A-0D12-4116-9830-051DF900BB4C}"/>
              </a:ext>
            </a:extLst>
          </p:cNvPr>
          <p:cNvSpPr txBox="1">
            <a:spLocks noChangeArrowheads="1"/>
          </p:cNvSpPr>
          <p:nvPr/>
        </p:nvSpPr>
        <p:spPr bwMode="auto">
          <a:xfrm rot="-3600000">
            <a:off x="2104834" y="2738205"/>
            <a:ext cx="157568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400" dirty="0">
                <a:solidFill>
                  <a:srgbClr val="008000"/>
                </a:solidFill>
              </a:rPr>
              <a:t>Ligne des M Values</a:t>
            </a:r>
            <a:endParaRPr lang="fr-FR" altLang="fr-FR" dirty="0">
              <a:solidFill>
                <a:srgbClr val="008000"/>
              </a:solidFill>
            </a:endParaRPr>
          </a:p>
        </p:txBody>
      </p:sp>
      <p:sp>
        <p:nvSpPr>
          <p:cNvPr id="24" name="ZoneTexte 1">
            <a:extLst>
              <a:ext uri="{FF2B5EF4-FFF2-40B4-BE49-F238E27FC236}">
                <a16:creationId xmlns:a16="http://schemas.microsoft.com/office/drawing/2014/main" xmlns="" id="{F685032F-09EA-464A-BBB7-E3EA5394C176}"/>
              </a:ext>
            </a:extLst>
          </p:cNvPr>
          <p:cNvSpPr txBox="1">
            <a:spLocks noChangeArrowheads="1"/>
          </p:cNvSpPr>
          <p:nvPr/>
        </p:nvSpPr>
        <p:spPr bwMode="auto">
          <a:xfrm rot="-2700000">
            <a:off x="2693069" y="3618137"/>
            <a:ext cx="24955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400" dirty="0">
                <a:solidFill>
                  <a:srgbClr val="0070C0"/>
                </a:solidFill>
              </a:rPr>
              <a:t>Droite de saturation TN</a:t>
            </a:r>
            <a:r>
              <a:rPr lang="fr-FR" altLang="fr-FR" sz="1400" baseline="-25000" dirty="0">
                <a:solidFill>
                  <a:srgbClr val="0070C0"/>
                </a:solidFill>
              </a:rPr>
              <a:t>2</a:t>
            </a:r>
            <a:r>
              <a:rPr lang="fr-FR" altLang="fr-FR" sz="1400" dirty="0">
                <a:solidFill>
                  <a:srgbClr val="0070C0"/>
                </a:solidFill>
              </a:rPr>
              <a:t> = Pabs</a:t>
            </a:r>
            <a:endParaRPr lang="fr-FR" altLang="fr-FR" dirty="0">
              <a:solidFill>
                <a:srgbClr val="0070C0"/>
              </a:solidFill>
            </a:endParaRPr>
          </a:p>
        </p:txBody>
      </p:sp>
      <p:sp>
        <p:nvSpPr>
          <p:cNvPr id="3" name="ZoneTexte 2">
            <a:extLst>
              <a:ext uri="{FF2B5EF4-FFF2-40B4-BE49-F238E27FC236}">
                <a16:creationId xmlns:a16="http://schemas.microsoft.com/office/drawing/2014/main" xmlns="" id="{62E0340E-3731-455D-8988-0127048EAB8F}"/>
              </a:ext>
            </a:extLst>
          </p:cNvPr>
          <p:cNvSpPr txBox="1"/>
          <p:nvPr/>
        </p:nvSpPr>
        <p:spPr>
          <a:xfrm>
            <a:off x="6300192" y="4306555"/>
            <a:ext cx="2741456" cy="923330"/>
          </a:xfrm>
          <a:prstGeom prst="rect">
            <a:avLst/>
          </a:prstGeom>
          <a:noFill/>
        </p:spPr>
        <p:txBody>
          <a:bodyPr wrap="none" rtlCol="0">
            <a:spAutoFit/>
          </a:bodyPr>
          <a:lstStyle/>
          <a:p>
            <a:r>
              <a:rPr lang="fr-FR" dirty="0"/>
              <a:t>/ modèle Bühlmann initial :</a:t>
            </a:r>
          </a:p>
          <a:p>
            <a:r>
              <a:rPr lang="fr-FR" dirty="0"/>
              <a:t>Durée Palier  	</a:t>
            </a:r>
            <a:r>
              <a:rPr lang="fr-FR" dirty="0" smtClean="0">
                <a:latin typeface="Wingdings" panose="05000000000000000000" pitchFamily="2" charset="2"/>
              </a:rPr>
              <a:t>ö</a:t>
            </a:r>
            <a:r>
              <a:rPr lang="fr-FR" dirty="0" smtClean="0">
                <a:cs typeface="Calibri" pitchFamily="34" charset="0"/>
              </a:rPr>
              <a:t>  </a:t>
            </a:r>
            <a:r>
              <a:rPr lang="fr-FR" sz="1400" dirty="0" smtClean="0">
                <a:cs typeface="Calibri" pitchFamily="34" charset="0"/>
              </a:rPr>
              <a:t>et/ou</a:t>
            </a:r>
            <a:endParaRPr lang="fr-FR" dirty="0">
              <a:cs typeface="Calibri" pitchFamily="34" charset="0"/>
            </a:endParaRPr>
          </a:p>
          <a:p>
            <a:r>
              <a:rPr lang="fr-FR" dirty="0"/>
              <a:t>Profondeur Palier 	</a:t>
            </a:r>
            <a:r>
              <a:rPr lang="fr-FR" dirty="0">
                <a:latin typeface="Wingdings" panose="05000000000000000000" pitchFamily="2" charset="2"/>
              </a:rPr>
              <a:t>ö</a:t>
            </a:r>
            <a:endParaRPr lang="fr-FR" sz="1000" dirty="0">
              <a:latin typeface="MS Shell Dlg 2" panose="020B0604030504040204" pitchFamily="34" charset="0"/>
            </a:endParaRPr>
          </a:p>
        </p:txBody>
      </p:sp>
      <p:sp>
        <p:nvSpPr>
          <p:cNvPr id="26" name="ZoneTexte 25">
            <a:extLst>
              <a:ext uri="{FF2B5EF4-FFF2-40B4-BE49-F238E27FC236}">
                <a16:creationId xmlns:a16="http://schemas.microsoft.com/office/drawing/2014/main" xmlns="" id="{5188B195-4122-4A0D-827A-74FE70AE779D}"/>
              </a:ext>
            </a:extLst>
          </p:cNvPr>
          <p:cNvSpPr txBox="1"/>
          <p:nvPr/>
        </p:nvSpPr>
        <p:spPr>
          <a:xfrm>
            <a:off x="3666289" y="1351515"/>
            <a:ext cx="1566134" cy="400110"/>
          </a:xfrm>
          <a:prstGeom prst="rect">
            <a:avLst/>
          </a:prstGeom>
          <a:noFill/>
        </p:spPr>
        <p:txBody>
          <a:bodyPr wrap="none">
            <a:spAutoFit/>
          </a:bodyPr>
          <a:lstStyle/>
          <a:p>
            <a:pPr>
              <a:defRPr/>
            </a:pPr>
            <a:r>
              <a:rPr lang="fr-FR" altLang="fr-FR" sz="2000" dirty="0">
                <a:solidFill>
                  <a:srgbClr val="D2A000"/>
                </a:solidFill>
                <a:latin typeface="Calibri"/>
              </a:rPr>
              <a:t>GF BAS (Low)</a:t>
            </a:r>
            <a:endParaRPr lang="fr-FR" dirty="0">
              <a:solidFill>
                <a:srgbClr val="D2A000"/>
              </a:solidFill>
            </a:endParaRPr>
          </a:p>
        </p:txBody>
      </p:sp>
      <p:sp>
        <p:nvSpPr>
          <p:cNvPr id="27" name="ZoneTexte 26">
            <a:extLst>
              <a:ext uri="{FF2B5EF4-FFF2-40B4-BE49-F238E27FC236}">
                <a16:creationId xmlns:a16="http://schemas.microsoft.com/office/drawing/2014/main" xmlns="" id="{8666A5D6-F5F4-4FEF-BFEC-846BF3E7F270}"/>
              </a:ext>
            </a:extLst>
          </p:cNvPr>
          <p:cNvSpPr txBox="1"/>
          <p:nvPr/>
        </p:nvSpPr>
        <p:spPr>
          <a:xfrm>
            <a:off x="1074843" y="3651331"/>
            <a:ext cx="780150" cy="707886"/>
          </a:xfrm>
          <a:prstGeom prst="rect">
            <a:avLst/>
          </a:prstGeom>
          <a:noFill/>
        </p:spPr>
        <p:txBody>
          <a:bodyPr wrap="none">
            <a:spAutoFit/>
          </a:bodyPr>
          <a:lstStyle/>
          <a:p>
            <a:pPr>
              <a:defRPr/>
            </a:pPr>
            <a:r>
              <a:rPr lang="fr-FR" altLang="fr-FR" sz="2000" dirty="0">
                <a:solidFill>
                  <a:srgbClr val="FF0000"/>
                </a:solidFill>
                <a:latin typeface="Calibri"/>
              </a:rPr>
              <a:t>GF </a:t>
            </a:r>
          </a:p>
          <a:p>
            <a:pPr>
              <a:defRPr/>
            </a:pPr>
            <a:r>
              <a:rPr lang="fr-FR" sz="2000" dirty="0">
                <a:solidFill>
                  <a:srgbClr val="FF0000"/>
                </a:solidFill>
                <a:latin typeface="Calibri"/>
              </a:rPr>
              <a:t>HAUT</a:t>
            </a:r>
            <a:endParaRPr lang="fr-FR" dirty="0">
              <a:solidFill>
                <a:srgbClr val="FF0000"/>
              </a:solidFill>
            </a:endParaRPr>
          </a:p>
        </p:txBody>
      </p:sp>
      <p:cxnSp>
        <p:nvCxnSpPr>
          <p:cNvPr id="28" name="Connecteur droit avec flèche 27">
            <a:extLst>
              <a:ext uri="{FF2B5EF4-FFF2-40B4-BE49-F238E27FC236}">
                <a16:creationId xmlns:a16="http://schemas.microsoft.com/office/drawing/2014/main" xmlns="" id="{9A0E37CC-2C0E-4BCD-B735-9E2B601C7B43}"/>
              </a:ext>
            </a:extLst>
          </p:cNvPr>
          <p:cNvCxnSpPr>
            <a:cxnSpLocks/>
          </p:cNvCxnSpPr>
          <p:nvPr/>
        </p:nvCxnSpPr>
        <p:spPr>
          <a:xfrm flipH="1" flipV="1">
            <a:off x="1043608" y="1657415"/>
            <a:ext cx="31235" cy="3283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xmlns="" id="{F23E3A5F-729C-4B6D-A0FC-6B77AA629F94}"/>
              </a:ext>
            </a:extLst>
          </p:cNvPr>
          <p:cNvCxnSpPr>
            <a:cxnSpLocks/>
          </p:cNvCxnSpPr>
          <p:nvPr/>
        </p:nvCxnSpPr>
        <p:spPr>
          <a:xfrm>
            <a:off x="2657334" y="5992584"/>
            <a:ext cx="30667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xmlns="" id="{6F6E68E5-C8B3-459E-9A0A-B1056BCC23B8}"/>
              </a:ext>
            </a:extLst>
          </p:cNvPr>
          <p:cNvSpPr txBox="1"/>
          <p:nvPr/>
        </p:nvSpPr>
        <p:spPr>
          <a:xfrm>
            <a:off x="5940152" y="5798725"/>
            <a:ext cx="1397498" cy="400110"/>
          </a:xfrm>
          <a:prstGeom prst="rect">
            <a:avLst/>
          </a:prstGeom>
          <a:noFill/>
        </p:spPr>
        <p:txBody>
          <a:bodyPr wrap="square">
            <a:spAutoFit/>
          </a:bodyPr>
          <a:lstStyle/>
          <a:p>
            <a:pPr>
              <a:defRPr/>
            </a:pPr>
            <a:r>
              <a:rPr lang="fr-FR" altLang="fr-FR" sz="2000" b="1" dirty="0">
                <a:solidFill>
                  <a:srgbClr val="0070C0"/>
                </a:solidFill>
                <a:latin typeface="Calibri"/>
              </a:rPr>
              <a:t>Profondeur</a:t>
            </a:r>
            <a:endParaRPr lang="fr-FR" dirty="0">
              <a:solidFill>
                <a:srgbClr val="0070C0"/>
              </a:solidFill>
            </a:endParaRPr>
          </a:p>
        </p:txBody>
      </p:sp>
      <p:sp>
        <p:nvSpPr>
          <p:cNvPr id="35" name="ZoneTexte 34"/>
          <p:cNvSpPr txBox="1"/>
          <p:nvPr/>
        </p:nvSpPr>
        <p:spPr>
          <a:xfrm>
            <a:off x="6156176" y="2708920"/>
            <a:ext cx="2866041" cy="369332"/>
          </a:xfrm>
          <a:prstGeom prst="rect">
            <a:avLst/>
          </a:prstGeom>
          <a:noFill/>
        </p:spPr>
        <p:txBody>
          <a:bodyPr wrap="none" rtlCol="0">
            <a:spAutoFit/>
          </a:bodyPr>
          <a:lstStyle/>
          <a:p>
            <a:r>
              <a:rPr lang="fr-FR" dirty="0" smtClean="0"/>
              <a:t>GF = </a:t>
            </a:r>
            <a:r>
              <a:rPr lang="fr-FR" dirty="0" smtClean="0">
                <a:latin typeface="+mn-lt"/>
              </a:rPr>
              <a:t>%</a:t>
            </a:r>
            <a:r>
              <a:rPr lang="fr-FR" dirty="0" smtClean="0"/>
              <a:t> Gradient de M-Value</a:t>
            </a:r>
            <a:endParaRPr lang="fr-FR" dirty="0"/>
          </a:p>
        </p:txBody>
      </p:sp>
      <p:sp>
        <p:nvSpPr>
          <p:cNvPr id="36" name="ZoneTexte 35"/>
          <p:cNvSpPr txBox="1"/>
          <p:nvPr/>
        </p:nvSpPr>
        <p:spPr>
          <a:xfrm>
            <a:off x="3372247" y="2645742"/>
            <a:ext cx="1366080" cy="307777"/>
          </a:xfrm>
          <a:prstGeom prst="rect">
            <a:avLst/>
          </a:prstGeom>
          <a:noFill/>
        </p:spPr>
        <p:txBody>
          <a:bodyPr wrap="none" rtlCol="0">
            <a:spAutoFit/>
          </a:bodyPr>
          <a:lstStyle/>
          <a:p>
            <a:r>
              <a:rPr lang="fr-FR" sz="1400" dirty="0" smtClean="0">
                <a:solidFill>
                  <a:srgbClr val="7030A0"/>
                </a:solidFill>
                <a:latin typeface="Arial Narrow" pitchFamily="34" charset="0"/>
              </a:rPr>
              <a:t>Marge de sécurité</a:t>
            </a:r>
            <a:endParaRPr lang="fr-FR" sz="1400" dirty="0">
              <a:solidFill>
                <a:srgbClr val="7030A0"/>
              </a:solidFill>
              <a:latin typeface="Arial Narrow" pitchFamily="34" charset="0"/>
            </a:endParaRPr>
          </a:p>
        </p:txBody>
      </p:sp>
      <p:cxnSp>
        <p:nvCxnSpPr>
          <p:cNvPr id="37" name="Connecteur droit avec flèche 36"/>
          <p:cNvCxnSpPr/>
          <p:nvPr/>
        </p:nvCxnSpPr>
        <p:spPr>
          <a:xfrm>
            <a:off x="3284419" y="2599044"/>
            <a:ext cx="0" cy="360000"/>
          </a:xfrm>
          <a:prstGeom prst="straightConnector1">
            <a:avLst/>
          </a:prstGeom>
          <a:ln w="15875">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802147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34" grpId="0" animBg="1"/>
      <p:bldP spid="8" grpId="0" animBg="1"/>
      <p:bldP spid="9" grpId="0" animBg="1"/>
      <p:bldP spid="10" grpId="0" animBg="1"/>
      <p:bldP spid="11" grpId="0" animBg="1"/>
      <p:bldP spid="12" grpId="0" animBg="1"/>
      <p:bldP spid="43" grpId="0" animBg="1"/>
      <p:bldP spid="22" grpId="0"/>
      <p:bldP spid="23" grpId="0"/>
      <p:bldP spid="24" grpId="0"/>
      <p:bldP spid="3" grpId="0"/>
      <p:bldP spid="26" grpId="0"/>
      <p:bldP spid="27" grpId="0"/>
      <p:bldP spid="35" grpId="0"/>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Concept des « Gradient Factor »</a:t>
            </a:r>
          </a:p>
        </p:txBody>
      </p:sp>
      <p:sp>
        <p:nvSpPr>
          <p:cNvPr id="4" name="Espace réservé de la date 3"/>
          <p:cNvSpPr>
            <a:spLocks noGrp="1"/>
          </p:cNvSpPr>
          <p:nvPr>
            <p:ph type="dt" sz="half" idx="10"/>
          </p:nvPr>
        </p:nvSpPr>
        <p:spPr/>
        <p:txBody>
          <a:bodyPr/>
          <a:lstStyle/>
          <a:p>
            <a:pPr>
              <a:defRPr/>
            </a:pPr>
            <a:r>
              <a:rPr lang="fr-FR" smtClean="0">
                <a:solidFill>
                  <a:prstClr val="black">
                    <a:tint val="75000"/>
                  </a:prstClr>
                </a:solidFill>
              </a:rPr>
              <a:t>22/01/2022</a:t>
            </a: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pPr>
              <a:defRPr/>
            </a:pPr>
            <a:r>
              <a:rPr lang="en-US" smtClean="0">
                <a:solidFill>
                  <a:prstClr val="black">
                    <a:tint val="75000"/>
                  </a:prstClr>
                </a:solidFill>
              </a:rPr>
              <a:t>Alain BERTRAND - Formation GP Codep01</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67A8630D-99C1-4C0F-A7C8-FB608CCC0BAD}" type="slidenum">
              <a:rPr lang="fr-FR" smtClean="0">
                <a:solidFill>
                  <a:prstClr val="black">
                    <a:tint val="75000"/>
                  </a:prstClr>
                </a:solidFill>
              </a:rPr>
              <a:pPr>
                <a:defRPr/>
              </a:pPr>
              <a:t>33</a:t>
            </a:fld>
            <a:endParaRPr lang="fr-FR" dirty="0">
              <a:solidFill>
                <a:prstClr val="black">
                  <a:tint val="75000"/>
                </a:prstClr>
              </a:solidFill>
            </a:endParaRPr>
          </a:p>
        </p:txBody>
      </p:sp>
      <p:graphicFrame>
        <p:nvGraphicFramePr>
          <p:cNvPr id="7" name="Graphique 6"/>
          <p:cNvGraphicFramePr>
            <a:graphicFrameLocks/>
          </p:cNvGraphicFramePr>
          <p:nvPr>
            <p:extLst>
              <p:ext uri="{D42A27DB-BD31-4B8C-83A1-F6EECF244321}">
                <p14:modId xmlns:p14="http://schemas.microsoft.com/office/powerpoint/2010/main" xmlns="" val="3182753896"/>
              </p:ext>
            </p:extLst>
          </p:nvPr>
        </p:nvGraphicFramePr>
        <p:xfrm>
          <a:off x="1804793" y="1647031"/>
          <a:ext cx="5374881" cy="4086225"/>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p:cNvSpPr/>
          <p:nvPr/>
        </p:nvSpPr>
        <p:spPr>
          <a:xfrm rot="16200000">
            <a:off x="4661259" y="1919582"/>
            <a:ext cx="552450" cy="331200"/>
          </a:xfrm>
          <a:prstGeom prst="rect">
            <a:avLst/>
          </a:prstGeom>
          <a:gradFill flip="none" rotWithShape="1">
            <a:gsLst>
              <a:gs pos="0">
                <a:srgbClr val="CCFF99"/>
              </a:gs>
              <a:gs pos="43000">
                <a:srgbClr val="CCFF99"/>
              </a:gs>
              <a:gs pos="100000">
                <a:srgbClr val="92D050"/>
              </a:gs>
            </a:gsLst>
            <a:lin ang="5400000" scaled="1"/>
            <a:tileRect/>
          </a:gradFill>
          <a:ln w="12700" cap="flat" cmpd="sng" algn="ctr">
            <a:noFill/>
            <a:prstDash val="solid"/>
          </a:ln>
          <a:effectLst/>
        </p:spPr>
        <p:txBody>
          <a:bodyPr tIns="0" bIns="0" rtlCol="0" anchor="t"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ysClr val="windowText" lastClr="000000"/>
                </a:solidFill>
                <a:effectLst/>
                <a:uLnTx/>
                <a:uFillTx/>
                <a:latin typeface="Calibri" panose="020F0502020204030204"/>
                <a:ea typeface="+mn-ea"/>
                <a:cs typeface="+mn-cs"/>
              </a:rPr>
              <a:t>20%</a:t>
            </a:r>
          </a:p>
        </p:txBody>
      </p:sp>
      <p:sp>
        <p:nvSpPr>
          <p:cNvPr id="14" name="Rectangle 13"/>
          <p:cNvSpPr/>
          <p:nvPr/>
        </p:nvSpPr>
        <p:spPr>
          <a:xfrm rot="16200000">
            <a:off x="4318359" y="1919582"/>
            <a:ext cx="552450" cy="331200"/>
          </a:xfrm>
          <a:prstGeom prst="rect">
            <a:avLst/>
          </a:prstGeom>
          <a:gradFill flip="none" rotWithShape="1">
            <a:gsLst>
              <a:gs pos="0">
                <a:srgbClr val="CCFF99"/>
              </a:gs>
              <a:gs pos="49000">
                <a:srgbClr val="FFFF99"/>
              </a:gs>
              <a:gs pos="100000">
                <a:srgbClr val="FFFF00"/>
              </a:gs>
            </a:gsLst>
            <a:lin ang="16200000" scaled="1"/>
            <a:tileRect/>
          </a:gradFill>
          <a:ln w="12700" cap="flat" cmpd="sng" algn="ctr">
            <a:noFill/>
            <a:prstDash val="solid"/>
          </a:ln>
          <a:effectLst/>
        </p:spPr>
        <p:txBody>
          <a:bodyPr tIns="0" bIns="0" rtlCol="0" anchor="t"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ysClr val="windowText" lastClr="000000"/>
                </a:solidFill>
                <a:effectLst/>
                <a:uLnTx/>
                <a:uFillTx/>
                <a:latin typeface="Calibri" panose="020F0502020204030204"/>
                <a:ea typeface="+mn-ea"/>
                <a:cs typeface="+mn-cs"/>
              </a:rPr>
              <a:t>40%</a:t>
            </a:r>
          </a:p>
        </p:txBody>
      </p:sp>
      <p:sp>
        <p:nvSpPr>
          <p:cNvPr id="15" name="Rectangle 14"/>
          <p:cNvSpPr/>
          <p:nvPr/>
        </p:nvSpPr>
        <p:spPr>
          <a:xfrm rot="16200000">
            <a:off x="3975459" y="1919582"/>
            <a:ext cx="552450" cy="331200"/>
          </a:xfrm>
          <a:prstGeom prst="rect">
            <a:avLst/>
          </a:prstGeom>
          <a:gradFill flip="none" rotWithShape="1">
            <a:gsLst>
              <a:gs pos="0">
                <a:srgbClr val="FF9933"/>
              </a:gs>
              <a:gs pos="49000">
                <a:srgbClr val="FFCC00"/>
              </a:gs>
              <a:gs pos="100000">
                <a:srgbClr val="FFFF00"/>
              </a:gs>
            </a:gsLst>
            <a:lin ang="5400000" scaled="1"/>
            <a:tileRect/>
          </a:gradFill>
          <a:ln w="12700" cap="flat" cmpd="sng" algn="ctr">
            <a:noFill/>
            <a:prstDash val="solid"/>
          </a:ln>
          <a:effectLst/>
        </p:spPr>
        <p:txBody>
          <a:bodyPr tIns="0" bIns="0" rtlCol="0" anchor="t"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ysClr val="windowText" lastClr="000000"/>
                </a:solidFill>
                <a:effectLst/>
                <a:uLnTx/>
                <a:uFillTx/>
                <a:latin typeface="Calibri" panose="020F0502020204030204"/>
                <a:ea typeface="+mn-ea"/>
                <a:cs typeface="+mn-cs"/>
              </a:rPr>
              <a:t>60%</a:t>
            </a:r>
          </a:p>
        </p:txBody>
      </p:sp>
      <p:sp>
        <p:nvSpPr>
          <p:cNvPr id="16" name="Rectangle 15"/>
          <p:cNvSpPr/>
          <p:nvPr/>
        </p:nvSpPr>
        <p:spPr>
          <a:xfrm rot="16200000">
            <a:off x="3632559" y="1919582"/>
            <a:ext cx="552450" cy="331200"/>
          </a:xfrm>
          <a:prstGeom prst="rect">
            <a:avLst/>
          </a:prstGeom>
          <a:gradFill flip="none" rotWithShape="1">
            <a:gsLst>
              <a:gs pos="0">
                <a:srgbClr val="FF9933"/>
              </a:gs>
              <a:gs pos="59000">
                <a:srgbClr val="FF7415"/>
              </a:gs>
              <a:gs pos="100000">
                <a:srgbClr val="FF6600"/>
              </a:gs>
            </a:gsLst>
            <a:lin ang="16200000" scaled="1"/>
            <a:tileRect/>
          </a:gradFill>
          <a:ln w="12700" cap="flat" cmpd="sng" algn="ctr">
            <a:noFill/>
            <a:prstDash val="solid"/>
          </a:ln>
          <a:effectLst/>
        </p:spPr>
        <p:txBody>
          <a:bodyPr tIns="0" bIns="0" rtlCol="0" anchor="t"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ysClr val="windowText" lastClr="000000"/>
                </a:solidFill>
                <a:effectLst/>
                <a:uLnTx/>
                <a:uFillTx/>
                <a:latin typeface="Calibri" panose="020F0502020204030204"/>
                <a:ea typeface="+mn-ea"/>
                <a:cs typeface="+mn-cs"/>
              </a:rPr>
              <a:t>80%</a:t>
            </a:r>
          </a:p>
        </p:txBody>
      </p:sp>
      <p:cxnSp>
        <p:nvCxnSpPr>
          <p:cNvPr id="18" name="Connecteur droit 17"/>
          <p:cNvCxnSpPr/>
          <p:nvPr/>
        </p:nvCxnSpPr>
        <p:spPr>
          <a:xfrm flipV="1">
            <a:off x="2699792" y="2361407"/>
            <a:ext cx="1717492" cy="1472710"/>
          </a:xfrm>
          <a:prstGeom prst="line">
            <a:avLst/>
          </a:prstGeom>
          <a:noFill/>
          <a:ln w="19050" cap="flat" cmpd="sng" algn="ctr">
            <a:solidFill>
              <a:schemeClr val="accent6">
                <a:lumMod val="75000"/>
              </a:schemeClr>
            </a:solidFill>
            <a:prstDash val="solid"/>
          </a:ln>
          <a:effectLst/>
        </p:spPr>
      </p:cxnSp>
      <p:sp>
        <p:nvSpPr>
          <p:cNvPr id="17" name="Rectangle 16"/>
          <p:cNvSpPr/>
          <p:nvPr/>
        </p:nvSpPr>
        <p:spPr>
          <a:xfrm rot="16200000">
            <a:off x="3289659" y="1919582"/>
            <a:ext cx="552450" cy="331200"/>
          </a:xfrm>
          <a:prstGeom prst="rect">
            <a:avLst/>
          </a:prstGeom>
          <a:gradFill flip="none" rotWithShape="1">
            <a:gsLst>
              <a:gs pos="0">
                <a:srgbClr val="FF0000"/>
              </a:gs>
              <a:gs pos="59000">
                <a:srgbClr val="FF6600"/>
              </a:gs>
              <a:gs pos="100000">
                <a:srgbClr val="FF6600"/>
              </a:gs>
            </a:gsLst>
            <a:lin ang="5400000" scaled="1"/>
            <a:tileRect/>
          </a:gradFill>
          <a:ln w="12700" cap="flat" cmpd="sng" algn="ctr">
            <a:noFill/>
            <a:prstDash val="solid"/>
          </a:ln>
          <a:effectLst/>
        </p:spPr>
        <p:txBody>
          <a:bodyPr tIns="0" bIns="0" rtlCol="0" anchor="t"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ysClr val="windowText" lastClr="000000"/>
                </a:solidFill>
                <a:effectLst/>
                <a:uLnTx/>
                <a:uFillTx/>
                <a:latin typeface="Calibri" panose="020F0502020204030204"/>
                <a:ea typeface="+mn-ea"/>
                <a:cs typeface="+mn-cs"/>
              </a:rPr>
              <a:t>100%</a:t>
            </a:r>
          </a:p>
        </p:txBody>
      </p:sp>
      <p:sp>
        <p:nvSpPr>
          <p:cNvPr id="32" name="ZoneTexte 31"/>
          <p:cNvSpPr txBox="1"/>
          <p:nvPr/>
        </p:nvSpPr>
        <p:spPr>
          <a:xfrm>
            <a:off x="1521424" y="1246981"/>
            <a:ext cx="566738" cy="400050"/>
          </a:xfrm>
          <a:prstGeom prst="rect">
            <a:avLst/>
          </a:prstGeom>
          <a:noFill/>
        </p:spPr>
        <p:txBody>
          <a:bodyPr wrap="none">
            <a:spAutoFit/>
          </a:bodyPr>
          <a:lstStyle/>
          <a:p>
            <a:pPr>
              <a:defRPr/>
            </a:pPr>
            <a:r>
              <a:rPr lang="fr-FR" altLang="fr-FR" sz="2000" b="1" dirty="0">
                <a:solidFill>
                  <a:srgbClr val="10253F"/>
                </a:solidFill>
                <a:latin typeface="Calibri"/>
              </a:rPr>
              <a:t>TN</a:t>
            </a:r>
            <a:r>
              <a:rPr lang="fr-FR" altLang="fr-FR" sz="2000" b="1" baseline="-25000" dirty="0">
                <a:solidFill>
                  <a:srgbClr val="10253F"/>
                </a:solidFill>
                <a:latin typeface="Calibri"/>
              </a:rPr>
              <a:t>2</a:t>
            </a:r>
            <a:endParaRPr lang="fr-FR" dirty="0">
              <a:solidFill>
                <a:prstClr val="black"/>
              </a:solidFill>
            </a:endParaRPr>
          </a:p>
        </p:txBody>
      </p:sp>
      <p:sp>
        <p:nvSpPr>
          <p:cNvPr id="33" name="ZoneTexte 32"/>
          <p:cNvSpPr txBox="1"/>
          <p:nvPr/>
        </p:nvSpPr>
        <p:spPr>
          <a:xfrm>
            <a:off x="5940152" y="5333206"/>
            <a:ext cx="682625" cy="400050"/>
          </a:xfrm>
          <a:prstGeom prst="rect">
            <a:avLst/>
          </a:prstGeom>
          <a:noFill/>
        </p:spPr>
        <p:txBody>
          <a:bodyPr wrap="none">
            <a:spAutoFit/>
          </a:bodyPr>
          <a:lstStyle/>
          <a:p>
            <a:pPr>
              <a:defRPr/>
            </a:pPr>
            <a:r>
              <a:rPr lang="fr-FR" altLang="fr-FR" sz="2000" b="1" dirty="0">
                <a:solidFill>
                  <a:srgbClr val="10253F"/>
                </a:solidFill>
                <a:latin typeface="Calibri"/>
              </a:rPr>
              <a:t>Pabs</a:t>
            </a:r>
            <a:endParaRPr lang="fr-FR" dirty="0">
              <a:solidFill>
                <a:prstClr val="black"/>
              </a:solidFill>
            </a:endParaRPr>
          </a:p>
        </p:txBody>
      </p:sp>
      <p:sp>
        <p:nvSpPr>
          <p:cNvPr id="34" name="Légende encadrée 2 33"/>
          <p:cNvSpPr/>
          <p:nvPr/>
        </p:nvSpPr>
        <p:spPr>
          <a:xfrm>
            <a:off x="1341296" y="5733256"/>
            <a:ext cx="1130424" cy="344636"/>
          </a:xfrm>
          <a:prstGeom prst="borderCallout2">
            <a:avLst>
              <a:gd name="adj1" fmla="val 42511"/>
              <a:gd name="adj2" fmla="val 103947"/>
              <a:gd name="adj3" fmla="val 30631"/>
              <a:gd name="adj4" fmla="val 113723"/>
              <a:gd name="adj5" fmla="val -10262"/>
              <a:gd name="adj6" fmla="val 116320"/>
            </a:avLst>
          </a:prstGeom>
          <a:solidFill>
            <a:schemeClr val="accent5">
              <a:lumMod val="40000"/>
              <a:lumOff val="60000"/>
            </a:schemeClr>
          </a:solidFill>
          <a:ln w="19050">
            <a:solidFill>
              <a:schemeClr val="tx1">
                <a:lumMod val="75000"/>
                <a:lumOff val="2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prstClr val="black"/>
                </a:solidFill>
              </a:rPr>
              <a:t>Surface</a:t>
            </a:r>
          </a:p>
        </p:txBody>
      </p:sp>
      <p:sp>
        <p:nvSpPr>
          <p:cNvPr id="8" name="Rectangle 7"/>
          <p:cNvSpPr/>
          <p:nvPr/>
        </p:nvSpPr>
        <p:spPr>
          <a:xfrm>
            <a:off x="2104884" y="4556217"/>
            <a:ext cx="552450" cy="234000"/>
          </a:xfrm>
          <a:prstGeom prst="rect">
            <a:avLst/>
          </a:prstGeom>
          <a:gradFill flip="none" rotWithShape="1">
            <a:gsLst>
              <a:gs pos="0">
                <a:srgbClr val="CCFF99"/>
              </a:gs>
              <a:gs pos="43000">
                <a:srgbClr val="CCFF99"/>
              </a:gs>
              <a:gs pos="100000">
                <a:srgbClr val="92D050"/>
              </a:gs>
            </a:gsLst>
            <a:lin ang="5400000" scaled="1"/>
            <a:tileRect/>
          </a:gradFill>
          <a:ln w="12700" cap="flat" cmpd="sng" algn="ctr">
            <a:noFill/>
            <a:prstDash val="solid"/>
          </a:ln>
          <a:effectLst/>
        </p:spPr>
        <p:txBody>
          <a:bodyPr tIns="0" bIns="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ysClr val="windowText" lastClr="000000"/>
                </a:solidFill>
                <a:effectLst/>
                <a:uLnTx/>
                <a:uFillTx/>
                <a:latin typeface="Calibri" panose="020F0502020204030204"/>
                <a:ea typeface="+mn-ea"/>
                <a:cs typeface="+mn-cs"/>
              </a:rPr>
              <a:t>20%</a:t>
            </a:r>
          </a:p>
        </p:txBody>
      </p:sp>
      <p:sp>
        <p:nvSpPr>
          <p:cNvPr id="9" name="Rectangle 8"/>
          <p:cNvSpPr/>
          <p:nvPr/>
        </p:nvSpPr>
        <p:spPr>
          <a:xfrm>
            <a:off x="2104884" y="4318092"/>
            <a:ext cx="552450" cy="230400"/>
          </a:xfrm>
          <a:prstGeom prst="rect">
            <a:avLst/>
          </a:prstGeom>
          <a:gradFill flip="none" rotWithShape="1">
            <a:gsLst>
              <a:gs pos="0">
                <a:srgbClr val="CCFF99"/>
              </a:gs>
              <a:gs pos="49000">
                <a:srgbClr val="FFFF99"/>
              </a:gs>
              <a:gs pos="100000">
                <a:srgbClr val="FFFF00"/>
              </a:gs>
            </a:gsLst>
            <a:lin ang="16200000" scaled="1"/>
            <a:tileRect/>
          </a:gradFill>
          <a:ln w="12700" cap="flat" cmpd="sng" algn="ctr">
            <a:noFill/>
            <a:prstDash val="solid"/>
          </a:ln>
          <a:effectLst/>
        </p:spPr>
        <p:txBody>
          <a:bodyPr tIns="0" bIns="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ysClr val="windowText" lastClr="000000"/>
                </a:solidFill>
                <a:effectLst/>
                <a:uLnTx/>
                <a:uFillTx/>
                <a:latin typeface="Calibri" panose="020F0502020204030204"/>
                <a:ea typeface="+mn-ea"/>
                <a:cs typeface="+mn-cs"/>
              </a:rPr>
              <a:t>40%</a:t>
            </a:r>
          </a:p>
        </p:txBody>
      </p:sp>
      <p:sp>
        <p:nvSpPr>
          <p:cNvPr id="10" name="Rectangle 9"/>
          <p:cNvSpPr/>
          <p:nvPr/>
        </p:nvSpPr>
        <p:spPr>
          <a:xfrm>
            <a:off x="2104884" y="4079967"/>
            <a:ext cx="552450" cy="230400"/>
          </a:xfrm>
          <a:prstGeom prst="rect">
            <a:avLst/>
          </a:prstGeom>
          <a:gradFill flip="none" rotWithShape="1">
            <a:gsLst>
              <a:gs pos="0">
                <a:srgbClr val="FF9933"/>
              </a:gs>
              <a:gs pos="49000">
                <a:srgbClr val="FFCC00"/>
              </a:gs>
              <a:gs pos="100000">
                <a:srgbClr val="FFFF00"/>
              </a:gs>
            </a:gsLst>
            <a:lin ang="5400000" scaled="1"/>
            <a:tileRect/>
          </a:gradFill>
          <a:ln w="12700" cap="flat" cmpd="sng" algn="ctr">
            <a:noFill/>
            <a:prstDash val="solid"/>
          </a:ln>
          <a:effectLst/>
        </p:spPr>
        <p:txBody>
          <a:bodyPr tIns="0" bIns="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ysClr val="windowText" lastClr="000000"/>
                </a:solidFill>
                <a:effectLst/>
                <a:uLnTx/>
                <a:uFillTx/>
                <a:latin typeface="Calibri" panose="020F0502020204030204"/>
                <a:ea typeface="+mn-ea"/>
                <a:cs typeface="+mn-cs"/>
              </a:rPr>
              <a:t>60%</a:t>
            </a:r>
          </a:p>
        </p:txBody>
      </p:sp>
      <p:sp>
        <p:nvSpPr>
          <p:cNvPr id="11" name="Rectangle 10"/>
          <p:cNvSpPr/>
          <p:nvPr/>
        </p:nvSpPr>
        <p:spPr>
          <a:xfrm>
            <a:off x="2104884" y="3841842"/>
            <a:ext cx="552450" cy="230400"/>
          </a:xfrm>
          <a:prstGeom prst="rect">
            <a:avLst/>
          </a:prstGeom>
          <a:gradFill flip="none" rotWithShape="1">
            <a:gsLst>
              <a:gs pos="0">
                <a:srgbClr val="FF9933"/>
              </a:gs>
              <a:gs pos="59000">
                <a:srgbClr val="FF7415"/>
              </a:gs>
              <a:gs pos="100000">
                <a:srgbClr val="FF6600"/>
              </a:gs>
            </a:gsLst>
            <a:lin ang="16200000" scaled="1"/>
            <a:tileRect/>
          </a:gradFill>
          <a:ln w="12700" cap="flat" cmpd="sng" algn="ctr">
            <a:noFill/>
            <a:prstDash val="solid"/>
          </a:ln>
          <a:effectLst/>
        </p:spPr>
        <p:txBody>
          <a:bodyPr tIns="0" bIns="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ysClr val="windowText" lastClr="000000"/>
                </a:solidFill>
                <a:effectLst/>
                <a:uLnTx/>
                <a:uFillTx/>
                <a:latin typeface="Calibri" panose="020F0502020204030204"/>
                <a:ea typeface="+mn-ea"/>
                <a:cs typeface="+mn-cs"/>
              </a:rPr>
              <a:t>80%</a:t>
            </a:r>
          </a:p>
        </p:txBody>
      </p:sp>
      <p:sp>
        <p:nvSpPr>
          <p:cNvPr id="12" name="Rectangle 11"/>
          <p:cNvSpPr/>
          <p:nvPr/>
        </p:nvSpPr>
        <p:spPr>
          <a:xfrm>
            <a:off x="2104884" y="3603717"/>
            <a:ext cx="552450" cy="230400"/>
          </a:xfrm>
          <a:prstGeom prst="rect">
            <a:avLst/>
          </a:prstGeom>
          <a:gradFill flip="none" rotWithShape="1">
            <a:gsLst>
              <a:gs pos="0">
                <a:srgbClr val="FF0000"/>
              </a:gs>
              <a:gs pos="59000">
                <a:srgbClr val="FF6600"/>
              </a:gs>
              <a:gs pos="100000">
                <a:srgbClr val="FF6600"/>
              </a:gs>
            </a:gsLst>
            <a:lin ang="5400000" scaled="1"/>
            <a:tileRect/>
          </a:gradFill>
          <a:ln w="12700" cap="flat" cmpd="sng" algn="ctr">
            <a:noFill/>
            <a:prstDash val="solid"/>
          </a:ln>
          <a:effectLst/>
        </p:spPr>
        <p:txBody>
          <a:bodyPr tIns="0" bIns="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ysClr val="windowText" lastClr="000000"/>
                </a:solidFill>
                <a:effectLst/>
                <a:uLnTx/>
                <a:uFillTx/>
                <a:latin typeface="Calibri" panose="020F0502020204030204"/>
                <a:ea typeface="+mn-ea"/>
                <a:cs typeface="+mn-cs"/>
              </a:rPr>
              <a:t>100%</a:t>
            </a:r>
          </a:p>
        </p:txBody>
      </p:sp>
      <p:sp>
        <p:nvSpPr>
          <p:cNvPr id="23" name="ZoneTexte 22"/>
          <p:cNvSpPr txBox="1"/>
          <p:nvPr/>
        </p:nvSpPr>
        <p:spPr>
          <a:xfrm>
            <a:off x="6702425" y="1647031"/>
            <a:ext cx="1260281" cy="923330"/>
          </a:xfrm>
          <a:prstGeom prst="rect">
            <a:avLst/>
          </a:prstGeom>
          <a:solidFill>
            <a:schemeClr val="accent6">
              <a:lumMod val="75000"/>
            </a:schemeClr>
          </a:solidFill>
        </p:spPr>
        <p:txBody>
          <a:bodyPr wrap="none" rtlCol="0">
            <a:spAutoFit/>
          </a:bodyPr>
          <a:lstStyle/>
          <a:p>
            <a:r>
              <a:rPr lang="fr-FR" dirty="0">
                <a:solidFill>
                  <a:schemeClr val="bg1"/>
                </a:solidFill>
              </a:rPr>
              <a:t>Réglage 2</a:t>
            </a:r>
          </a:p>
          <a:p>
            <a:r>
              <a:rPr lang="fr-FR" dirty="0">
                <a:solidFill>
                  <a:schemeClr val="bg1"/>
                </a:solidFill>
              </a:rPr>
              <a:t>GFL =  40% </a:t>
            </a:r>
          </a:p>
          <a:p>
            <a:r>
              <a:rPr lang="fr-FR" dirty="0">
                <a:solidFill>
                  <a:schemeClr val="bg1"/>
                </a:solidFill>
              </a:rPr>
              <a:t>GFH = 80%</a:t>
            </a:r>
          </a:p>
        </p:txBody>
      </p:sp>
      <p:sp>
        <p:nvSpPr>
          <p:cNvPr id="22" name="ZoneTexte 21">
            <a:extLst>
              <a:ext uri="{FF2B5EF4-FFF2-40B4-BE49-F238E27FC236}">
                <a16:creationId xmlns:a16="http://schemas.microsoft.com/office/drawing/2014/main" xmlns="" id="{8B098DDB-5478-4727-B6BF-D44011712077}"/>
              </a:ext>
            </a:extLst>
          </p:cNvPr>
          <p:cNvSpPr txBox="1"/>
          <p:nvPr/>
        </p:nvSpPr>
        <p:spPr>
          <a:xfrm>
            <a:off x="5796137" y="4306555"/>
            <a:ext cx="3240360" cy="646331"/>
          </a:xfrm>
          <a:prstGeom prst="rect">
            <a:avLst/>
          </a:prstGeom>
          <a:noFill/>
        </p:spPr>
        <p:txBody>
          <a:bodyPr wrap="square" rtlCol="0">
            <a:normAutofit fontScale="85000" lnSpcReduction="10000"/>
          </a:bodyPr>
          <a:lstStyle/>
          <a:p>
            <a:r>
              <a:rPr lang="fr-FR" b="1" dirty="0">
                <a:solidFill>
                  <a:srgbClr val="D2A000"/>
                </a:solidFill>
              </a:rPr>
              <a:t>GF L</a:t>
            </a:r>
            <a:r>
              <a:rPr lang="fr-FR" dirty="0"/>
              <a:t> : règle </a:t>
            </a:r>
            <a:r>
              <a:rPr lang="fr-FR" dirty="0" smtClean="0"/>
              <a:t>la profondeur du </a:t>
            </a:r>
            <a:r>
              <a:rPr lang="fr-FR" dirty="0"/>
              <a:t>1</a:t>
            </a:r>
            <a:r>
              <a:rPr lang="fr-FR" baseline="30000" dirty="0"/>
              <a:t>er</a:t>
            </a:r>
            <a:r>
              <a:rPr lang="fr-FR" dirty="0"/>
              <a:t> palier</a:t>
            </a:r>
          </a:p>
          <a:p>
            <a:r>
              <a:rPr lang="fr-FR" b="1" dirty="0">
                <a:solidFill>
                  <a:srgbClr val="FF0000"/>
                </a:solidFill>
              </a:rPr>
              <a:t>GF H</a:t>
            </a:r>
            <a:r>
              <a:rPr lang="fr-FR" dirty="0"/>
              <a:t> : règle </a:t>
            </a:r>
            <a:r>
              <a:rPr lang="fr-FR" dirty="0" smtClean="0"/>
              <a:t>la durée du </a:t>
            </a:r>
            <a:r>
              <a:rPr lang="fr-FR" dirty="0"/>
              <a:t>dernier </a:t>
            </a:r>
            <a:r>
              <a:rPr lang="fr-FR" dirty="0" smtClean="0"/>
              <a:t>palier</a:t>
            </a:r>
            <a:endParaRPr lang="fr-FR" dirty="0"/>
          </a:p>
        </p:txBody>
      </p:sp>
      <p:sp>
        <p:nvSpPr>
          <p:cNvPr id="24" name="ZoneTexte 23">
            <a:extLst>
              <a:ext uri="{FF2B5EF4-FFF2-40B4-BE49-F238E27FC236}">
                <a16:creationId xmlns:a16="http://schemas.microsoft.com/office/drawing/2014/main" xmlns="" id="{05088E4E-DA01-4435-8076-68A9A8C45033}"/>
              </a:ext>
            </a:extLst>
          </p:cNvPr>
          <p:cNvSpPr txBox="1"/>
          <p:nvPr/>
        </p:nvSpPr>
        <p:spPr>
          <a:xfrm>
            <a:off x="3419872" y="1351515"/>
            <a:ext cx="1566134" cy="400110"/>
          </a:xfrm>
          <a:prstGeom prst="rect">
            <a:avLst/>
          </a:prstGeom>
          <a:noFill/>
        </p:spPr>
        <p:txBody>
          <a:bodyPr wrap="none">
            <a:spAutoFit/>
          </a:bodyPr>
          <a:lstStyle/>
          <a:p>
            <a:pPr>
              <a:defRPr/>
            </a:pPr>
            <a:r>
              <a:rPr lang="fr-FR" altLang="fr-FR" sz="2000" dirty="0">
                <a:solidFill>
                  <a:srgbClr val="D2A000"/>
                </a:solidFill>
                <a:latin typeface="Calibri"/>
              </a:rPr>
              <a:t>GF BAS (Low)</a:t>
            </a:r>
            <a:endParaRPr lang="fr-FR" dirty="0">
              <a:solidFill>
                <a:srgbClr val="D2A000"/>
              </a:solidFill>
            </a:endParaRPr>
          </a:p>
        </p:txBody>
      </p:sp>
      <p:sp>
        <p:nvSpPr>
          <p:cNvPr id="25" name="ZoneTexte 24">
            <a:extLst>
              <a:ext uri="{FF2B5EF4-FFF2-40B4-BE49-F238E27FC236}">
                <a16:creationId xmlns:a16="http://schemas.microsoft.com/office/drawing/2014/main" xmlns="" id="{EBAFC9EE-41C6-4790-81D3-F9E60703CCD3}"/>
              </a:ext>
            </a:extLst>
          </p:cNvPr>
          <p:cNvSpPr txBox="1"/>
          <p:nvPr/>
        </p:nvSpPr>
        <p:spPr>
          <a:xfrm>
            <a:off x="1074843" y="3729226"/>
            <a:ext cx="780150" cy="707886"/>
          </a:xfrm>
          <a:prstGeom prst="rect">
            <a:avLst/>
          </a:prstGeom>
          <a:noFill/>
        </p:spPr>
        <p:txBody>
          <a:bodyPr wrap="none">
            <a:spAutoFit/>
          </a:bodyPr>
          <a:lstStyle/>
          <a:p>
            <a:pPr>
              <a:defRPr/>
            </a:pPr>
            <a:r>
              <a:rPr lang="fr-FR" altLang="fr-FR" sz="2000" dirty="0">
                <a:solidFill>
                  <a:srgbClr val="FF0000"/>
                </a:solidFill>
                <a:latin typeface="Calibri"/>
              </a:rPr>
              <a:t>GF </a:t>
            </a:r>
          </a:p>
          <a:p>
            <a:pPr>
              <a:defRPr/>
            </a:pPr>
            <a:r>
              <a:rPr lang="fr-FR" sz="2000" dirty="0">
                <a:solidFill>
                  <a:srgbClr val="FF0000"/>
                </a:solidFill>
                <a:latin typeface="Calibri"/>
              </a:rPr>
              <a:t>HAUT</a:t>
            </a:r>
            <a:endParaRPr lang="fr-FR" dirty="0">
              <a:solidFill>
                <a:srgbClr val="FF0000"/>
              </a:solidFill>
            </a:endParaRPr>
          </a:p>
        </p:txBody>
      </p:sp>
      <p:sp>
        <p:nvSpPr>
          <p:cNvPr id="26" name="ZoneTexte 1">
            <a:extLst>
              <a:ext uri="{FF2B5EF4-FFF2-40B4-BE49-F238E27FC236}">
                <a16:creationId xmlns:a16="http://schemas.microsoft.com/office/drawing/2014/main" xmlns="" id="{07E93BB5-0382-4A30-A173-670C0BF3375B}"/>
              </a:ext>
            </a:extLst>
          </p:cNvPr>
          <p:cNvSpPr txBox="1">
            <a:spLocks noChangeArrowheads="1"/>
          </p:cNvSpPr>
          <p:nvPr/>
        </p:nvSpPr>
        <p:spPr bwMode="auto">
          <a:xfrm rot="-2460000">
            <a:off x="2805306" y="3368262"/>
            <a:ext cx="11015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400" dirty="0">
                <a:solidFill>
                  <a:schemeClr val="accent6">
                    <a:lumMod val="75000"/>
                  </a:schemeClr>
                </a:solidFill>
              </a:rPr>
              <a:t>Ligne des GF</a:t>
            </a:r>
            <a:endParaRPr lang="fr-FR" altLang="fr-FR" dirty="0">
              <a:solidFill>
                <a:schemeClr val="accent6">
                  <a:lumMod val="75000"/>
                </a:schemeClr>
              </a:solidFill>
            </a:endParaRPr>
          </a:p>
        </p:txBody>
      </p:sp>
      <p:cxnSp>
        <p:nvCxnSpPr>
          <p:cNvPr id="27" name="Connecteur droit avec flèche 26">
            <a:extLst>
              <a:ext uri="{FF2B5EF4-FFF2-40B4-BE49-F238E27FC236}">
                <a16:creationId xmlns:a16="http://schemas.microsoft.com/office/drawing/2014/main" xmlns="" id="{638C9756-5823-4667-8A91-C4E817415A0C}"/>
              </a:ext>
            </a:extLst>
          </p:cNvPr>
          <p:cNvCxnSpPr>
            <a:cxnSpLocks/>
          </p:cNvCxnSpPr>
          <p:nvPr/>
        </p:nvCxnSpPr>
        <p:spPr>
          <a:xfrm flipH="1" flipV="1">
            <a:off x="1043608" y="1657415"/>
            <a:ext cx="31235" cy="3283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xmlns="" id="{733455AA-CBEB-4005-9431-5460E5028D42}"/>
              </a:ext>
            </a:extLst>
          </p:cNvPr>
          <p:cNvCxnSpPr>
            <a:cxnSpLocks/>
          </p:cNvCxnSpPr>
          <p:nvPr/>
        </p:nvCxnSpPr>
        <p:spPr>
          <a:xfrm>
            <a:off x="2657334" y="5992584"/>
            <a:ext cx="30667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xmlns="" id="{85A95838-E318-485A-8293-1A1EB49AB5E0}"/>
              </a:ext>
            </a:extLst>
          </p:cNvPr>
          <p:cNvSpPr txBox="1"/>
          <p:nvPr/>
        </p:nvSpPr>
        <p:spPr>
          <a:xfrm>
            <a:off x="5940152" y="5798725"/>
            <a:ext cx="1397498" cy="400110"/>
          </a:xfrm>
          <a:prstGeom prst="rect">
            <a:avLst/>
          </a:prstGeom>
          <a:noFill/>
        </p:spPr>
        <p:txBody>
          <a:bodyPr wrap="square">
            <a:spAutoFit/>
          </a:bodyPr>
          <a:lstStyle/>
          <a:p>
            <a:pPr>
              <a:defRPr/>
            </a:pPr>
            <a:r>
              <a:rPr lang="fr-FR" altLang="fr-FR" sz="2000" b="1" dirty="0">
                <a:solidFill>
                  <a:srgbClr val="0070C0"/>
                </a:solidFill>
                <a:latin typeface="Calibri"/>
              </a:rPr>
              <a:t>Profondeur</a:t>
            </a:r>
            <a:endParaRPr lang="fr-FR" dirty="0">
              <a:solidFill>
                <a:srgbClr val="0070C0"/>
              </a:solidFill>
            </a:endParaRPr>
          </a:p>
        </p:txBody>
      </p:sp>
      <p:pic>
        <p:nvPicPr>
          <p:cNvPr id="30" name="Picture 2" descr="C:\Users\chant\AppData\Local\Microsoft\Windows\INetCache\IE\6KKA2DAU\40247-8-danger-sign-download-free-image[1].png"/>
          <p:cNvPicPr>
            <a:picLocks noChangeAspect="1" noChangeArrowheads="1"/>
          </p:cNvPicPr>
          <p:nvPr/>
        </p:nvPicPr>
        <p:blipFill>
          <a:blip r:embed="rId6" cstate="print"/>
          <a:srcRect/>
          <a:stretch>
            <a:fillRect/>
          </a:stretch>
        </p:blipFill>
        <p:spPr bwMode="auto">
          <a:xfrm>
            <a:off x="8028384" y="1628800"/>
            <a:ext cx="900000" cy="900000"/>
          </a:xfrm>
          <a:prstGeom prst="rect">
            <a:avLst/>
          </a:prstGeom>
          <a:noFill/>
        </p:spPr>
      </p:pic>
      <p:sp>
        <p:nvSpPr>
          <p:cNvPr id="31" name="ZoneTexte 30"/>
          <p:cNvSpPr txBox="1"/>
          <p:nvPr/>
        </p:nvSpPr>
        <p:spPr>
          <a:xfrm>
            <a:off x="3275856" y="2645742"/>
            <a:ext cx="1366080" cy="307777"/>
          </a:xfrm>
          <a:prstGeom prst="rect">
            <a:avLst/>
          </a:prstGeom>
          <a:noFill/>
        </p:spPr>
        <p:txBody>
          <a:bodyPr wrap="none" rtlCol="0">
            <a:spAutoFit/>
          </a:bodyPr>
          <a:lstStyle/>
          <a:p>
            <a:r>
              <a:rPr lang="fr-FR" sz="1400" dirty="0" smtClean="0">
                <a:solidFill>
                  <a:srgbClr val="7030A0"/>
                </a:solidFill>
                <a:latin typeface="Arial Narrow" pitchFamily="34" charset="0"/>
              </a:rPr>
              <a:t>Marge de sécurité</a:t>
            </a:r>
            <a:endParaRPr lang="fr-FR" sz="1400" dirty="0">
              <a:solidFill>
                <a:srgbClr val="7030A0"/>
              </a:solidFill>
              <a:latin typeface="Arial Narrow" pitchFamily="34" charset="0"/>
            </a:endParaRPr>
          </a:p>
        </p:txBody>
      </p:sp>
      <p:cxnSp>
        <p:nvCxnSpPr>
          <p:cNvPr id="35" name="Connecteur droit avec flèche 34"/>
          <p:cNvCxnSpPr/>
          <p:nvPr/>
        </p:nvCxnSpPr>
        <p:spPr>
          <a:xfrm>
            <a:off x="3284419" y="2599044"/>
            <a:ext cx="0" cy="684000"/>
          </a:xfrm>
          <a:prstGeom prst="straightConnector1">
            <a:avLst/>
          </a:prstGeom>
          <a:ln w="15875">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452179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34" grpId="0" animBg="1"/>
      <p:bldP spid="8" grpId="0" animBg="1"/>
      <p:bldP spid="9" grpId="0" animBg="1"/>
      <p:bldP spid="10" grpId="0" animBg="1"/>
      <p:bldP spid="11" grpId="0" animBg="1"/>
      <p:bldP spid="12" grpId="0" animBg="1"/>
      <p:bldP spid="23" grpId="0" animBg="1"/>
      <p:bldP spid="22" grpId="0"/>
      <p:bldP spid="24" grpId="0"/>
      <p:bldP spid="25" grpId="0"/>
      <p:bldP spid="26"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9105BEA-40C9-4C0D-9DFB-10310A4DA3AA}"/>
              </a:ext>
            </a:extLst>
          </p:cNvPr>
          <p:cNvSpPr>
            <a:spLocks noGrp="1"/>
          </p:cNvSpPr>
          <p:nvPr>
            <p:ph type="title"/>
          </p:nvPr>
        </p:nvSpPr>
        <p:spPr/>
        <p:txBody>
          <a:bodyPr/>
          <a:lstStyle/>
          <a:p>
            <a:r>
              <a:rPr lang="fr-FR" sz="3600" dirty="0"/>
              <a:t>Considérations sur la Vitesse de Remontée</a:t>
            </a:r>
          </a:p>
        </p:txBody>
      </p:sp>
      <p:sp>
        <p:nvSpPr>
          <p:cNvPr id="3" name="Espace réservé du contenu 2">
            <a:extLst>
              <a:ext uri="{FF2B5EF4-FFF2-40B4-BE49-F238E27FC236}">
                <a16:creationId xmlns:a16="http://schemas.microsoft.com/office/drawing/2014/main" xmlns="" id="{B4F4D8ED-540E-4E49-90E1-76468863EAC2}"/>
              </a:ext>
            </a:extLst>
          </p:cNvPr>
          <p:cNvSpPr>
            <a:spLocks noGrp="1"/>
          </p:cNvSpPr>
          <p:nvPr>
            <p:ph idx="1"/>
          </p:nvPr>
        </p:nvSpPr>
        <p:spPr>
          <a:xfrm>
            <a:off x="457200" y="1600200"/>
            <a:ext cx="8460000" cy="4756150"/>
          </a:xfrm>
        </p:spPr>
        <p:txBody>
          <a:bodyPr>
            <a:noAutofit/>
          </a:bodyPr>
          <a:lstStyle/>
          <a:p>
            <a:r>
              <a:rPr lang="fr-FR" sz="1600" dirty="0"/>
              <a:t>Fixée </a:t>
            </a:r>
            <a:r>
              <a:rPr lang="fr-FR" sz="1600" dirty="0" smtClean="0"/>
              <a:t>dans </a:t>
            </a:r>
            <a:r>
              <a:rPr lang="fr-FR" sz="1600" dirty="0"/>
              <a:t>les tables de décompression par intuition et empirisme</a:t>
            </a:r>
          </a:p>
          <a:p>
            <a:pPr marL="342000">
              <a:spcBef>
                <a:spcPts val="0"/>
              </a:spcBef>
            </a:pPr>
            <a:r>
              <a:rPr lang="fr-FR" sz="1600" dirty="0">
                <a:solidFill>
                  <a:srgbClr val="C00000"/>
                </a:solidFill>
              </a:rPr>
              <a:t>Les modèles </a:t>
            </a:r>
            <a:r>
              <a:rPr lang="fr-FR" sz="1600" dirty="0" err="1">
                <a:solidFill>
                  <a:srgbClr val="C00000"/>
                </a:solidFill>
              </a:rPr>
              <a:t>Haldaniens</a:t>
            </a:r>
            <a:r>
              <a:rPr lang="fr-FR" sz="1600" dirty="0">
                <a:solidFill>
                  <a:srgbClr val="C00000"/>
                </a:solidFill>
              </a:rPr>
              <a:t> n’ont jamais prédit la </a:t>
            </a:r>
            <a:r>
              <a:rPr lang="fr-FR" sz="1600" dirty="0" err="1">
                <a:solidFill>
                  <a:srgbClr val="C00000"/>
                </a:solidFill>
              </a:rPr>
              <a:t>VdR</a:t>
            </a:r>
            <a:r>
              <a:rPr lang="fr-FR" sz="1600" dirty="0">
                <a:solidFill>
                  <a:srgbClr val="C00000"/>
                </a:solidFill>
              </a:rPr>
              <a:t> 					</a:t>
            </a:r>
            <a:r>
              <a:rPr lang="fr-FR" sz="1400" dirty="0"/>
              <a:t>« </a:t>
            </a:r>
            <a:r>
              <a:rPr lang="fr-FR" sz="1400" i="1" dirty="0"/>
              <a:t>Pour éviter les ADD , il semble judicieux de réduire la formation de bulles dans le système veineux … A cette fin, on conseille de remonter plus lentement … </a:t>
            </a:r>
            <a:r>
              <a:rPr lang="fr-FR" sz="1400" dirty="0"/>
              <a:t>»</a:t>
            </a:r>
            <a:endParaRPr lang="fr-FR" sz="1600" dirty="0"/>
          </a:p>
          <a:p>
            <a:r>
              <a:rPr lang="fr-FR" sz="1600" dirty="0">
                <a:solidFill>
                  <a:srgbClr val="C00000"/>
                </a:solidFill>
              </a:rPr>
              <a:t>Toute décompression est associée à la présence de bulles. 							</a:t>
            </a:r>
            <a:r>
              <a:rPr lang="fr-FR" sz="1600" dirty="0"/>
              <a:t>Constat: </a:t>
            </a:r>
            <a:r>
              <a:rPr lang="fr-FR" sz="1600" b="1" dirty="0">
                <a:solidFill>
                  <a:srgbClr val="C00000"/>
                </a:solidFill>
                <a:latin typeface="Wingdings" panose="05000000000000000000" pitchFamily="2" charset="2"/>
              </a:rPr>
              <a:t>ø</a:t>
            </a:r>
            <a:r>
              <a:rPr lang="fr-FR" sz="1600" b="1" dirty="0">
                <a:solidFill>
                  <a:srgbClr val="C00000"/>
                </a:solidFill>
              </a:rPr>
              <a:t> </a:t>
            </a:r>
            <a:r>
              <a:rPr lang="fr-FR" sz="1600" b="1" dirty="0" err="1">
                <a:solidFill>
                  <a:srgbClr val="C00000"/>
                </a:solidFill>
              </a:rPr>
              <a:t>VdR</a:t>
            </a:r>
            <a:r>
              <a:rPr lang="fr-FR" sz="1600" b="1" dirty="0">
                <a:solidFill>
                  <a:srgbClr val="C00000"/>
                </a:solidFill>
              </a:rPr>
              <a:t> </a:t>
            </a:r>
            <a:r>
              <a:rPr lang="fr-FR" sz="1600" b="1" dirty="0">
                <a:solidFill>
                  <a:srgbClr val="C00000"/>
                </a:solidFill>
                <a:latin typeface="Wingdings" panose="05000000000000000000" pitchFamily="2" charset="2"/>
              </a:rPr>
              <a:t>ð</a:t>
            </a:r>
            <a:r>
              <a:rPr lang="fr-FR" sz="1600" b="1" dirty="0">
                <a:solidFill>
                  <a:srgbClr val="C00000"/>
                </a:solidFill>
              </a:rPr>
              <a:t> moins de bulles circulantes !</a:t>
            </a:r>
          </a:p>
          <a:p>
            <a:r>
              <a:rPr lang="fr-FR" sz="1600" dirty="0"/>
              <a:t>Actualisation MN90 en 1996: Vitesse </a:t>
            </a:r>
            <a:r>
              <a:rPr lang="fr-FR" sz="1600" dirty="0" smtClean="0"/>
              <a:t>inter-palier &amp; palier-surface </a:t>
            </a:r>
            <a:r>
              <a:rPr lang="fr-FR" sz="1600" dirty="0"/>
              <a:t>fixée à 6 m/mn</a:t>
            </a:r>
          </a:p>
          <a:p>
            <a:r>
              <a:rPr lang="fr-FR" sz="1600" dirty="0">
                <a:solidFill>
                  <a:srgbClr val="C00000"/>
                </a:solidFill>
                <a:latin typeface="Wingdings" panose="05000000000000000000" pitchFamily="2" charset="2"/>
              </a:rPr>
              <a:t>ø</a:t>
            </a:r>
            <a:r>
              <a:rPr lang="fr-FR" sz="1600" dirty="0">
                <a:solidFill>
                  <a:srgbClr val="C00000"/>
                </a:solidFill>
              </a:rPr>
              <a:t> </a:t>
            </a:r>
            <a:r>
              <a:rPr lang="fr-FR" sz="1600" dirty="0" err="1">
                <a:solidFill>
                  <a:srgbClr val="C00000"/>
                </a:solidFill>
              </a:rPr>
              <a:t>VdR</a:t>
            </a:r>
            <a:r>
              <a:rPr lang="fr-FR" sz="1600" dirty="0">
                <a:solidFill>
                  <a:srgbClr val="C00000"/>
                </a:solidFill>
              </a:rPr>
              <a:t> : </a:t>
            </a:r>
            <a:r>
              <a:rPr lang="fr-FR" sz="1600" dirty="0" smtClean="0">
                <a:solidFill>
                  <a:srgbClr val="C00000"/>
                </a:solidFill>
              </a:rPr>
              <a:t>	</a:t>
            </a:r>
            <a:r>
              <a:rPr lang="fr-FR" sz="1600" dirty="0" smtClean="0">
                <a:solidFill>
                  <a:srgbClr val="C00000"/>
                </a:solidFill>
                <a:latin typeface="Wingdings" panose="05000000000000000000" pitchFamily="2" charset="2"/>
              </a:rPr>
              <a:t>ø</a:t>
            </a:r>
            <a:r>
              <a:rPr lang="fr-FR" sz="1600" dirty="0" smtClean="0">
                <a:solidFill>
                  <a:srgbClr val="C00000"/>
                </a:solidFill>
              </a:rPr>
              <a:t> gradient et sursaturation </a:t>
            </a:r>
            <a:endParaRPr lang="fr-FR" sz="1600" dirty="0">
              <a:solidFill>
                <a:srgbClr val="C00000"/>
              </a:solidFill>
            </a:endParaRPr>
          </a:p>
          <a:p>
            <a:pPr marL="0" indent="0">
              <a:buNone/>
            </a:pPr>
            <a:r>
              <a:rPr lang="fr-FR" sz="1600" dirty="0">
                <a:solidFill>
                  <a:srgbClr val="C00000"/>
                </a:solidFill>
              </a:rPr>
              <a:t>	</a:t>
            </a:r>
            <a:r>
              <a:rPr lang="fr-FR" sz="1600" dirty="0" smtClean="0">
                <a:solidFill>
                  <a:srgbClr val="C00000"/>
                </a:solidFill>
              </a:rPr>
              <a:t>	</a:t>
            </a:r>
            <a:r>
              <a:rPr lang="fr-FR" sz="1600" dirty="0" smtClean="0">
                <a:solidFill>
                  <a:srgbClr val="C00000"/>
                </a:solidFill>
                <a:latin typeface="Wingdings" panose="05000000000000000000" pitchFamily="2" charset="2"/>
              </a:rPr>
              <a:t>ø</a:t>
            </a:r>
            <a:r>
              <a:rPr lang="fr-FR" sz="1600" dirty="0" smtClean="0">
                <a:solidFill>
                  <a:srgbClr val="C00000"/>
                </a:solidFill>
              </a:rPr>
              <a:t> </a:t>
            </a:r>
            <a:r>
              <a:rPr lang="fr-FR" sz="1600" dirty="0">
                <a:solidFill>
                  <a:srgbClr val="C00000"/>
                </a:solidFill>
              </a:rPr>
              <a:t>risque lié à la désaturation (mais la durée de </a:t>
            </a:r>
            <a:r>
              <a:rPr lang="fr-FR" sz="1600" dirty="0" smtClean="0">
                <a:solidFill>
                  <a:srgbClr val="C00000"/>
                </a:solidFill>
              </a:rPr>
              <a:t>décompression </a:t>
            </a:r>
            <a:r>
              <a:rPr lang="fr-FR" sz="1600" dirty="0" smtClean="0">
                <a:solidFill>
                  <a:srgbClr val="C00000"/>
                </a:solidFill>
                <a:latin typeface="Wingdings" panose="05000000000000000000" pitchFamily="2" charset="2"/>
              </a:rPr>
              <a:t>ö</a:t>
            </a:r>
            <a:r>
              <a:rPr lang="fr-FR" sz="1600" dirty="0">
                <a:solidFill>
                  <a:srgbClr val="C00000"/>
                </a:solidFill>
              </a:rPr>
              <a:t>)</a:t>
            </a:r>
          </a:p>
          <a:p>
            <a:endParaRPr lang="fr-FR" sz="1600" dirty="0"/>
          </a:p>
          <a:p>
            <a:r>
              <a:rPr lang="fr-FR" sz="1600" dirty="0"/>
              <a:t>Modèles à microbulles =&gt; </a:t>
            </a:r>
            <a:r>
              <a:rPr lang="fr-FR" sz="1600" dirty="0" err="1"/>
              <a:t>VdR</a:t>
            </a:r>
            <a:r>
              <a:rPr lang="fr-FR" sz="1600" dirty="0"/>
              <a:t> ~ 10 m/mn</a:t>
            </a:r>
          </a:p>
          <a:p>
            <a:r>
              <a:rPr lang="fr-FR" sz="1600" dirty="0"/>
              <a:t>Modèles Bühlmann: </a:t>
            </a:r>
            <a:r>
              <a:rPr lang="fr-FR" sz="1600" dirty="0" err="1" smtClean="0"/>
              <a:t>VdR</a:t>
            </a:r>
            <a:r>
              <a:rPr lang="fr-FR" sz="1600" dirty="0" smtClean="0"/>
              <a:t> variables </a:t>
            </a:r>
            <a:r>
              <a:rPr lang="fr-FR" sz="1600" dirty="0"/>
              <a:t>[20 - 7] </a:t>
            </a:r>
            <a:r>
              <a:rPr lang="fr-FR" sz="1600" dirty="0" smtClean="0"/>
              <a:t>m/mn - récemment: [10 </a:t>
            </a:r>
            <a:r>
              <a:rPr lang="fr-FR" sz="1600" dirty="0"/>
              <a:t>- 3] m/mn ou </a:t>
            </a:r>
            <a:r>
              <a:rPr lang="fr-FR" sz="1600" dirty="0" smtClean="0"/>
              <a:t>fixe ~ 10 m/mn</a:t>
            </a:r>
            <a:endParaRPr lang="fr-FR" sz="1600" dirty="0"/>
          </a:p>
          <a:p>
            <a:endParaRPr lang="fr-FR" sz="1600" dirty="0" smtClean="0"/>
          </a:p>
          <a:p>
            <a:r>
              <a:rPr lang="fr-FR" sz="1600" dirty="0" smtClean="0">
                <a:solidFill>
                  <a:srgbClr val="C00000"/>
                </a:solidFill>
              </a:rPr>
              <a:t>Remontée rapide - </a:t>
            </a:r>
            <a:r>
              <a:rPr lang="fr-FR" sz="1600" b="1" dirty="0" smtClean="0">
                <a:solidFill>
                  <a:srgbClr val="C00000"/>
                </a:solidFill>
              </a:rPr>
              <a:t>à lire </a:t>
            </a:r>
            <a:r>
              <a:rPr lang="fr-FR" sz="1600" dirty="0" smtClean="0"/>
              <a:t>: </a:t>
            </a:r>
            <a:r>
              <a:rPr lang="fr-FR" sz="1600" dirty="0" smtClean="0">
                <a:hlinkClick r:id="rId5"/>
              </a:rPr>
              <a:t>https://www.plongee-plaisir.com/fr/remontee-rapide-et-protocole-de-desaturation/</a:t>
            </a:r>
            <a:r>
              <a:rPr lang="fr-FR" sz="1600" dirty="0" smtClean="0"/>
              <a:t> </a:t>
            </a:r>
            <a:endParaRPr lang="fr-FR" sz="1600" dirty="0"/>
          </a:p>
        </p:txBody>
      </p:sp>
      <p:sp>
        <p:nvSpPr>
          <p:cNvPr id="4" name="Espace réservé de la date 3">
            <a:extLst>
              <a:ext uri="{FF2B5EF4-FFF2-40B4-BE49-F238E27FC236}">
                <a16:creationId xmlns:a16="http://schemas.microsoft.com/office/drawing/2014/main" xmlns="" id="{637BDC9F-830C-4507-9884-5D8446AB0A81}"/>
              </a:ext>
            </a:extLst>
          </p:cNvPr>
          <p:cNvSpPr>
            <a:spLocks noGrp="1"/>
          </p:cNvSpPr>
          <p:nvPr>
            <p:ph type="dt" sz="half" idx="10"/>
          </p:nvPr>
        </p:nvSpPr>
        <p:spPr/>
        <p:txBody>
          <a:bodyPr/>
          <a:lstStyle/>
          <a:p>
            <a:pPr>
              <a:defRPr/>
            </a:pPr>
            <a:r>
              <a:rPr lang="fr-FR" smtClean="0"/>
              <a:t>22/01/2022</a:t>
            </a:r>
            <a:endParaRPr lang="fr-FR" dirty="0"/>
          </a:p>
        </p:txBody>
      </p:sp>
      <p:sp>
        <p:nvSpPr>
          <p:cNvPr id="5" name="Espace réservé du pied de page 4">
            <a:extLst>
              <a:ext uri="{FF2B5EF4-FFF2-40B4-BE49-F238E27FC236}">
                <a16:creationId xmlns:a16="http://schemas.microsoft.com/office/drawing/2014/main" xmlns="" id="{65405F46-8C2C-4003-9E05-DB0339B7F6B0}"/>
              </a:ext>
            </a:extLst>
          </p:cNvPr>
          <p:cNvSpPr>
            <a:spLocks noGrp="1"/>
          </p:cNvSpPr>
          <p:nvPr>
            <p:ph type="ftr" sz="quarter" idx="11"/>
          </p:nvPr>
        </p:nvSpPr>
        <p:spPr/>
        <p:txBody>
          <a:bodyPr/>
          <a:lstStyle/>
          <a:p>
            <a:pPr>
              <a:defRPr/>
            </a:pPr>
            <a:r>
              <a:rPr lang="en-US" smtClean="0"/>
              <a:t>Alain BERTRAND - Formation GP Codep01</a:t>
            </a:r>
            <a:endParaRPr lang="fr-FR"/>
          </a:p>
        </p:txBody>
      </p:sp>
      <p:sp>
        <p:nvSpPr>
          <p:cNvPr id="6" name="Espace réservé du numéro de diapositive 5">
            <a:extLst>
              <a:ext uri="{FF2B5EF4-FFF2-40B4-BE49-F238E27FC236}">
                <a16:creationId xmlns:a16="http://schemas.microsoft.com/office/drawing/2014/main" xmlns="" id="{7BC6474C-95B0-449A-B906-B18274FE782A}"/>
              </a:ext>
            </a:extLst>
          </p:cNvPr>
          <p:cNvSpPr>
            <a:spLocks noGrp="1"/>
          </p:cNvSpPr>
          <p:nvPr>
            <p:ph type="sldNum" sz="quarter" idx="12"/>
          </p:nvPr>
        </p:nvSpPr>
        <p:spPr/>
        <p:txBody>
          <a:bodyPr/>
          <a:lstStyle/>
          <a:p>
            <a:pPr>
              <a:defRPr/>
            </a:pPr>
            <a:fld id="{67A8630D-99C1-4C0F-A7C8-FB608CCC0BAD}" type="slidenum">
              <a:rPr lang="fr-FR" smtClean="0"/>
              <a:pPr>
                <a:defRPr/>
              </a:pPr>
              <a:t>34</a:t>
            </a:fld>
            <a:endParaRPr lang="fr-FR" dirty="0"/>
          </a:p>
        </p:txBody>
      </p:sp>
    </p:spTree>
    <p:extLst>
      <p:ext uri="{BB962C8B-B14F-4D97-AF65-F5344CB8AC3E}">
        <p14:creationId xmlns:p14="http://schemas.microsoft.com/office/powerpoint/2010/main" xmlns="" val="20933659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9105BEA-40C9-4C0D-9DFB-10310A4DA3AA}"/>
              </a:ext>
            </a:extLst>
          </p:cNvPr>
          <p:cNvSpPr>
            <a:spLocks noGrp="1"/>
          </p:cNvSpPr>
          <p:nvPr>
            <p:ph type="title"/>
          </p:nvPr>
        </p:nvSpPr>
        <p:spPr/>
        <p:txBody>
          <a:bodyPr/>
          <a:lstStyle/>
          <a:p>
            <a:r>
              <a:rPr lang="fr-FR" sz="3600" dirty="0"/>
              <a:t>Considérations sur les paliers profonds</a:t>
            </a:r>
          </a:p>
        </p:txBody>
      </p:sp>
      <p:sp>
        <p:nvSpPr>
          <p:cNvPr id="4" name="Espace réservé de la date 3">
            <a:extLst>
              <a:ext uri="{FF2B5EF4-FFF2-40B4-BE49-F238E27FC236}">
                <a16:creationId xmlns:a16="http://schemas.microsoft.com/office/drawing/2014/main" xmlns="" id="{637BDC9F-830C-4507-9884-5D8446AB0A81}"/>
              </a:ext>
            </a:extLst>
          </p:cNvPr>
          <p:cNvSpPr>
            <a:spLocks noGrp="1"/>
          </p:cNvSpPr>
          <p:nvPr>
            <p:ph type="dt" sz="half" idx="10"/>
          </p:nvPr>
        </p:nvSpPr>
        <p:spPr/>
        <p:txBody>
          <a:bodyPr/>
          <a:lstStyle/>
          <a:p>
            <a:pPr>
              <a:defRPr/>
            </a:pPr>
            <a:r>
              <a:rPr lang="fr-FR" smtClean="0"/>
              <a:t>22/01/2022</a:t>
            </a:r>
            <a:endParaRPr lang="fr-FR"/>
          </a:p>
        </p:txBody>
      </p:sp>
      <p:sp>
        <p:nvSpPr>
          <p:cNvPr id="5" name="Espace réservé du pied de page 4">
            <a:extLst>
              <a:ext uri="{FF2B5EF4-FFF2-40B4-BE49-F238E27FC236}">
                <a16:creationId xmlns:a16="http://schemas.microsoft.com/office/drawing/2014/main" xmlns="" id="{65405F46-8C2C-4003-9E05-DB0339B7F6B0}"/>
              </a:ext>
            </a:extLst>
          </p:cNvPr>
          <p:cNvSpPr>
            <a:spLocks noGrp="1"/>
          </p:cNvSpPr>
          <p:nvPr>
            <p:ph type="ftr" sz="quarter" idx="11"/>
          </p:nvPr>
        </p:nvSpPr>
        <p:spPr/>
        <p:txBody>
          <a:bodyPr/>
          <a:lstStyle/>
          <a:p>
            <a:pPr>
              <a:defRPr/>
            </a:pPr>
            <a:r>
              <a:rPr lang="en-US" smtClean="0"/>
              <a:t>Alain BERTRAND - Formation GP Codep01</a:t>
            </a:r>
            <a:endParaRPr lang="fr-FR"/>
          </a:p>
        </p:txBody>
      </p:sp>
      <p:sp>
        <p:nvSpPr>
          <p:cNvPr id="6" name="Espace réservé du numéro de diapositive 5">
            <a:extLst>
              <a:ext uri="{FF2B5EF4-FFF2-40B4-BE49-F238E27FC236}">
                <a16:creationId xmlns:a16="http://schemas.microsoft.com/office/drawing/2014/main" xmlns="" id="{7BC6474C-95B0-449A-B906-B18274FE782A}"/>
              </a:ext>
            </a:extLst>
          </p:cNvPr>
          <p:cNvSpPr>
            <a:spLocks noGrp="1"/>
          </p:cNvSpPr>
          <p:nvPr>
            <p:ph type="sldNum" sz="quarter" idx="12"/>
          </p:nvPr>
        </p:nvSpPr>
        <p:spPr/>
        <p:txBody>
          <a:bodyPr/>
          <a:lstStyle/>
          <a:p>
            <a:pPr>
              <a:defRPr/>
            </a:pPr>
            <a:fld id="{67A8630D-99C1-4C0F-A7C8-FB608CCC0BAD}" type="slidenum">
              <a:rPr lang="fr-FR" smtClean="0"/>
              <a:pPr>
                <a:defRPr/>
              </a:pPr>
              <a:t>35</a:t>
            </a:fld>
            <a:endParaRPr lang="fr-FR" dirty="0"/>
          </a:p>
        </p:txBody>
      </p:sp>
      <p:graphicFrame>
        <p:nvGraphicFramePr>
          <p:cNvPr id="7" name="Tableau 6">
            <a:extLst>
              <a:ext uri="{FF2B5EF4-FFF2-40B4-BE49-F238E27FC236}">
                <a16:creationId xmlns:a16="http://schemas.microsoft.com/office/drawing/2014/main" xmlns="" id="{FEB5DABC-23F1-4D09-843E-4644E22D289F}"/>
              </a:ext>
            </a:extLst>
          </p:cNvPr>
          <p:cNvGraphicFramePr>
            <a:graphicFrameLocks noGrp="1"/>
          </p:cNvGraphicFramePr>
          <p:nvPr>
            <p:extLst>
              <p:ext uri="{D42A27DB-BD31-4B8C-83A1-F6EECF244321}">
                <p14:modId xmlns:p14="http://schemas.microsoft.com/office/powerpoint/2010/main" xmlns="" val="765809639"/>
              </p:ext>
            </p:extLst>
          </p:nvPr>
        </p:nvGraphicFramePr>
        <p:xfrm>
          <a:off x="827584" y="1412776"/>
          <a:ext cx="7776864" cy="4665705"/>
        </p:xfrm>
        <a:graphic>
          <a:graphicData uri="http://schemas.openxmlformats.org/drawingml/2006/table">
            <a:tbl>
              <a:tblPr>
                <a:tableStyleId>{BC89EF96-8CEA-46FF-86C4-4CE0E7609802}</a:tableStyleId>
              </a:tblPr>
              <a:tblGrid>
                <a:gridCol w="1661078">
                  <a:extLst>
                    <a:ext uri="{9D8B030D-6E8A-4147-A177-3AD203B41FA5}">
                      <a16:colId xmlns:a16="http://schemas.microsoft.com/office/drawing/2014/main" xmlns="" val="4150382558"/>
                    </a:ext>
                  </a:extLst>
                </a:gridCol>
                <a:gridCol w="6115786">
                  <a:extLst>
                    <a:ext uri="{9D8B030D-6E8A-4147-A177-3AD203B41FA5}">
                      <a16:colId xmlns:a16="http://schemas.microsoft.com/office/drawing/2014/main" xmlns="" val="3745088559"/>
                    </a:ext>
                  </a:extLst>
                </a:gridCol>
              </a:tblGrid>
              <a:tr h="504056">
                <a:tc>
                  <a:txBody>
                    <a:bodyPr/>
                    <a:lstStyle/>
                    <a:p>
                      <a:pPr marL="36000" algn="l" fontAlgn="t"/>
                      <a:r>
                        <a:rPr lang="fr-FR" sz="1600" u="none" strike="noStrike" dirty="0">
                          <a:effectLst/>
                        </a:rPr>
                        <a:t>Paliers profonds</a:t>
                      </a:r>
                      <a:endParaRPr lang="fr-FR"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36000" algn="l" fontAlgn="t">
                        <a:spcAft>
                          <a:spcPts val="300"/>
                        </a:spcAft>
                      </a:pPr>
                      <a:r>
                        <a:rPr lang="fr-FR" sz="1400" u="none" strike="noStrike" dirty="0">
                          <a:effectLst/>
                        </a:rPr>
                        <a:t>«</a:t>
                      </a:r>
                      <a:r>
                        <a:rPr lang="fr-FR" sz="1400" b="1" u="none" strike="noStrike" dirty="0" err="1">
                          <a:effectLst/>
                        </a:rPr>
                        <a:t>Deep</a:t>
                      </a:r>
                      <a:r>
                        <a:rPr lang="fr-FR" sz="1400" b="1" u="none" strike="noStrike" dirty="0">
                          <a:effectLst/>
                        </a:rPr>
                        <a:t> Stop</a:t>
                      </a:r>
                      <a:r>
                        <a:rPr lang="fr-FR" sz="1400" u="none" strike="noStrike" dirty="0">
                          <a:effectLst/>
                        </a:rPr>
                        <a:t>» ou «paliers intermédiaires» (</a:t>
                      </a:r>
                      <a:r>
                        <a:rPr lang="fr-FR" sz="1400" b="1" u="none" strike="noStrike" dirty="0">
                          <a:effectLst/>
                        </a:rPr>
                        <a:t>PDIS</a:t>
                      </a:r>
                      <a:r>
                        <a:rPr lang="fr-FR" sz="1400" u="none" strike="noStrike" dirty="0">
                          <a:effectLst/>
                        </a:rPr>
                        <a:t> – Profile-</a:t>
                      </a:r>
                      <a:r>
                        <a:rPr lang="fr-FR" sz="1400" u="none" strike="noStrike" dirty="0" err="1">
                          <a:effectLst/>
                        </a:rPr>
                        <a:t>Dependent</a:t>
                      </a:r>
                      <a:r>
                        <a:rPr lang="fr-FR" sz="1400" u="none" strike="noStrike" dirty="0">
                          <a:effectLst/>
                        </a:rPr>
                        <a:t> </a:t>
                      </a:r>
                      <a:r>
                        <a:rPr lang="fr-FR" sz="1400" u="none" strike="noStrike" dirty="0" err="1">
                          <a:effectLst/>
                        </a:rPr>
                        <a:t>Intermediate</a:t>
                      </a:r>
                      <a:r>
                        <a:rPr lang="fr-FR" sz="1400" u="none" strike="noStrike" dirty="0">
                          <a:effectLst/>
                        </a:rPr>
                        <a:t> Stop chez </a:t>
                      </a:r>
                      <a:r>
                        <a:rPr lang="fr-FR" sz="1400" u="none" strike="noStrike" dirty="0" err="1">
                          <a:effectLst/>
                        </a:rPr>
                        <a:t>Scubapro</a:t>
                      </a:r>
                      <a:r>
                        <a:rPr lang="fr-FR" sz="1400" u="none" strike="noStrike" dirty="0">
                          <a:effectLst/>
                        </a:rPr>
                        <a:t>)</a:t>
                      </a:r>
                      <a:endParaRPr lang="fr-FR" sz="1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2285880235"/>
                  </a:ext>
                </a:extLst>
              </a:tr>
              <a:tr h="591718">
                <a:tc>
                  <a:txBody>
                    <a:bodyPr/>
                    <a:lstStyle/>
                    <a:p>
                      <a:pPr marL="36000" algn="l" fontAlgn="t"/>
                      <a:r>
                        <a:rPr lang="fr-FR" sz="1600" u="none" strike="noStrike">
                          <a:effectLst/>
                        </a:rPr>
                        <a:t>C'est quoi ?</a:t>
                      </a:r>
                      <a:endParaRPr lang="fr-FR"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36000" algn="l" fontAlgn="t">
                        <a:spcAft>
                          <a:spcPts val="0"/>
                        </a:spcAft>
                      </a:pPr>
                      <a:r>
                        <a:rPr lang="fr-FR" sz="1400" u="none" strike="noStrike" dirty="0">
                          <a:effectLst/>
                        </a:rPr>
                        <a:t>Palier à durée courte (1 à 2 min) - Profondeur &gt; paliers « </a:t>
                      </a:r>
                      <a:r>
                        <a:rPr lang="fr-FR" sz="1400" u="none" strike="noStrike" dirty="0" err="1">
                          <a:effectLst/>
                        </a:rPr>
                        <a:t>haldaniens</a:t>
                      </a:r>
                      <a:r>
                        <a:rPr lang="fr-FR" sz="1400" u="none" strike="noStrike" dirty="0">
                          <a:effectLst/>
                        </a:rPr>
                        <a:t> » : </a:t>
                      </a:r>
                    </a:p>
                    <a:p>
                      <a:pPr marL="36000" algn="l" fontAlgn="t">
                        <a:spcAft>
                          <a:spcPts val="300"/>
                        </a:spcAft>
                      </a:pPr>
                      <a:r>
                        <a:rPr lang="fr-FR" sz="1400" u="none" strike="noStrike" dirty="0">
                          <a:effectLst/>
                        </a:rPr>
                        <a:t>½ profondeur et  &gt; à 12m.</a:t>
                      </a:r>
                      <a:endParaRPr lang="fr-FR" sz="1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1538711145"/>
                  </a:ext>
                </a:extLst>
              </a:tr>
              <a:tr h="764974">
                <a:tc>
                  <a:txBody>
                    <a:bodyPr/>
                    <a:lstStyle/>
                    <a:p>
                      <a:pPr marL="36000" algn="l" fontAlgn="t"/>
                      <a:r>
                        <a:rPr lang="fr-FR" sz="1600" u="none" strike="noStrike" dirty="0">
                          <a:effectLst/>
                        </a:rPr>
                        <a:t>Historique</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36000" algn="l" fontAlgn="t">
                        <a:spcAft>
                          <a:spcPts val="300"/>
                        </a:spcAft>
                      </a:pPr>
                      <a:r>
                        <a:rPr lang="fr-FR" sz="1400" u="none" strike="noStrike" dirty="0">
                          <a:effectLst/>
                        </a:rPr>
                        <a:t>L’origine des paliers dits « profonds » est attribuée à Richard Pyle, un biologiste marin qui collectait, au milieu des années 1990, des poissons par grande profondeur à Hawaï. </a:t>
                      </a:r>
                      <a:endParaRPr lang="fr-FR" sz="1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2223053896"/>
                  </a:ext>
                </a:extLst>
              </a:tr>
              <a:tr h="788957">
                <a:tc>
                  <a:txBody>
                    <a:bodyPr/>
                    <a:lstStyle/>
                    <a:p>
                      <a:pPr marL="36000" algn="l" fontAlgn="t"/>
                      <a:r>
                        <a:rPr lang="fr-FR" sz="1600" u="none" strike="noStrike" dirty="0">
                          <a:effectLst/>
                        </a:rPr>
                        <a:t>Intérêt</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36000" algn="l" fontAlgn="t">
                        <a:spcAft>
                          <a:spcPts val="300"/>
                        </a:spcAft>
                      </a:pPr>
                      <a:r>
                        <a:rPr lang="fr-FR" sz="1400" u="none" strike="noStrike" dirty="0">
                          <a:effectLst/>
                        </a:rPr>
                        <a:t>La pratique des « paliers profonds » trouve son origine dans </a:t>
                      </a:r>
                      <a:r>
                        <a:rPr lang="fr-FR" sz="1400" b="1" u="none" strike="noStrike" dirty="0">
                          <a:effectLst/>
                        </a:rPr>
                        <a:t>les plongées au trimix</a:t>
                      </a:r>
                      <a:r>
                        <a:rPr lang="fr-FR" sz="1400" u="none" strike="noStrike" dirty="0">
                          <a:effectLst/>
                        </a:rPr>
                        <a:t>. But: éliminer le plus possible de bulles en profondeur, avant de poursuivre sa remontée, afin de prévenir les risques d’accident de désaturation.</a:t>
                      </a:r>
                      <a:endParaRPr lang="fr-FR" sz="1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546708231"/>
                  </a:ext>
                </a:extLst>
              </a:tr>
              <a:tr h="1008000">
                <a:tc>
                  <a:txBody>
                    <a:bodyPr/>
                    <a:lstStyle/>
                    <a:p>
                      <a:pPr marL="36000" algn="l" fontAlgn="t"/>
                      <a:r>
                        <a:rPr lang="fr-FR" sz="1600" u="none" strike="noStrike" dirty="0">
                          <a:effectLst/>
                        </a:rPr>
                        <a:t>Paliers profonds et plongées à l’air</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36000" marR="0" indent="0" algn="l" defTabSz="914400" rtl="0" eaLnBrk="1" fontAlgn="t" latinLnBrk="0" hangingPunct="1">
                        <a:lnSpc>
                          <a:spcPct val="100000"/>
                        </a:lnSpc>
                        <a:spcBef>
                          <a:spcPts val="0"/>
                        </a:spcBef>
                        <a:spcAft>
                          <a:spcPts val="300"/>
                        </a:spcAft>
                        <a:buClrTx/>
                        <a:buSzTx/>
                        <a:buFontTx/>
                        <a:buNone/>
                        <a:tabLst/>
                        <a:defRPr/>
                      </a:pPr>
                      <a:r>
                        <a:rPr lang="fr-FR" sz="1400" b="1" u="none" strike="noStrike" dirty="0" smtClean="0">
                          <a:effectLst/>
                        </a:rPr>
                        <a:t>Pour les plongées à l’air</a:t>
                      </a:r>
                      <a:r>
                        <a:rPr lang="fr-FR" sz="1400" u="none" strike="noStrike" dirty="0" smtClean="0">
                          <a:effectLst/>
                        </a:rPr>
                        <a:t>, </a:t>
                      </a:r>
                      <a:r>
                        <a:rPr lang="fr-FR" sz="1400" b="1" u="none" strike="noStrike" dirty="0" smtClean="0">
                          <a:effectLst/>
                        </a:rPr>
                        <a:t>la pratique des paliers profonds semble contre productive </a:t>
                      </a:r>
                      <a:r>
                        <a:rPr lang="fr-FR" sz="1400" u="none" strike="noStrike" dirty="0" smtClean="0">
                          <a:effectLst/>
                        </a:rPr>
                        <a:t>voire dangereuse en l’état actuel des recherches.</a:t>
                      </a:r>
                    </a:p>
                    <a:p>
                      <a:pPr marL="36000" marR="0" indent="0" algn="l" defTabSz="914400" rtl="0" eaLnBrk="1" fontAlgn="t" latinLnBrk="0" hangingPunct="1">
                        <a:lnSpc>
                          <a:spcPct val="100000"/>
                        </a:lnSpc>
                        <a:spcBef>
                          <a:spcPts val="0"/>
                        </a:spcBef>
                        <a:spcAft>
                          <a:spcPts val="300"/>
                        </a:spcAft>
                        <a:buClrTx/>
                        <a:buSzTx/>
                        <a:buFontTx/>
                        <a:buNone/>
                        <a:tabLst/>
                        <a:defRPr/>
                      </a:pPr>
                      <a:endParaRPr lang="fr-FR" sz="1400" b="0" i="0" u="none" strike="noStrike" dirty="0" smtClean="0">
                        <a:solidFill>
                          <a:srgbClr val="000000"/>
                        </a:solidFill>
                        <a:effectLst/>
                        <a:latin typeface="Calibri" panose="020F0502020204030204" pitchFamily="34" charset="0"/>
                      </a:endParaRPr>
                    </a:p>
                    <a:p>
                      <a:pPr marL="36000" marR="0" indent="0" algn="l" defTabSz="914400" rtl="0" eaLnBrk="1" fontAlgn="t" latinLnBrk="0" hangingPunct="1">
                        <a:lnSpc>
                          <a:spcPct val="100000"/>
                        </a:lnSpc>
                        <a:spcBef>
                          <a:spcPts val="0"/>
                        </a:spcBef>
                        <a:spcAft>
                          <a:spcPts val="300"/>
                        </a:spcAft>
                        <a:buClrTx/>
                        <a:buSzTx/>
                        <a:buFontTx/>
                        <a:buNone/>
                        <a:tabLst/>
                        <a:defRPr/>
                      </a:pPr>
                      <a:r>
                        <a:rPr lang="fr-FR" sz="1400" u="none" strike="noStrike" dirty="0" smtClean="0">
                          <a:effectLst/>
                        </a:rPr>
                        <a:t>Voir </a:t>
                      </a:r>
                      <a:r>
                        <a:rPr lang="fr-FR" sz="1400" u="none" strike="noStrike" dirty="0">
                          <a:effectLst/>
                        </a:rPr>
                        <a:t>article </a:t>
                      </a:r>
                      <a:r>
                        <a:rPr lang="fr-FR" sz="1400" b="0" i="0" u="none" strike="noStrike" baseline="0" dirty="0" smtClean="0">
                          <a:solidFill>
                            <a:srgbClr val="000000"/>
                          </a:solidFill>
                          <a:effectLst/>
                          <a:latin typeface="Calibri" panose="020F0502020204030204" pitchFamily="34" charset="0"/>
                        </a:rPr>
                        <a:t>:  </a:t>
                      </a:r>
                      <a:r>
                        <a:rPr lang="fr-FR" sz="1400" b="0" i="0" u="none" strike="noStrike" dirty="0" smtClean="0">
                          <a:solidFill>
                            <a:srgbClr val="000000"/>
                          </a:solidFill>
                          <a:effectLst/>
                          <a:latin typeface="Calibri" panose="020F0502020204030204" pitchFamily="34" charset="0"/>
                          <a:hlinkClick r:id="rId5"/>
                        </a:rPr>
                        <a:t>https://www.plongee-plaisir.com/fr/paliers-profonds-point-question/</a:t>
                      </a:r>
                      <a:r>
                        <a:rPr lang="fr-FR" sz="1400" b="0" i="0" u="none" strike="noStrike" dirty="0" smtClean="0">
                          <a:solidFill>
                            <a:srgbClr val="000000"/>
                          </a:solidFill>
                          <a:effectLst/>
                          <a:latin typeface="Calibri" panose="020F0502020204030204" pitchFamily="34" charset="0"/>
                        </a:rPr>
                        <a:t>  </a:t>
                      </a:r>
                      <a:endParaRPr lang="fr-FR" sz="1400" u="none" strike="noStrike" dirty="0">
                        <a:effectLst/>
                      </a:endParaRPr>
                    </a:p>
                  </a:txBody>
                  <a:tcPr marL="9525" marR="9525" marT="9525" marB="0"/>
                </a:tc>
                <a:extLst>
                  <a:ext uri="{0D108BD9-81ED-4DB2-BD59-A6C34878D82A}">
                    <a16:rowId xmlns:a16="http://schemas.microsoft.com/office/drawing/2014/main" xmlns="" val="1661258536"/>
                  </a:ext>
                </a:extLst>
              </a:tr>
              <a:tr h="1008000">
                <a:tc>
                  <a:txBody>
                    <a:bodyPr/>
                    <a:lstStyle/>
                    <a:p>
                      <a:pPr marL="36000" algn="l" fontAlgn="t"/>
                      <a:r>
                        <a:rPr lang="fr-FR" sz="1600" u="none" strike="noStrike" dirty="0" smtClean="0">
                          <a:effectLst/>
                        </a:rPr>
                        <a:t>Conclusion </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36000" algn="l" fontAlgn="t">
                        <a:spcAft>
                          <a:spcPts val="300"/>
                        </a:spcAft>
                      </a:pPr>
                      <a:r>
                        <a:rPr lang="fr-FR" sz="1400" u="none" strike="noStrike" dirty="0">
                          <a:effectLst/>
                        </a:rPr>
                        <a:t>Pratique empirique ne reposant sur aucun modèle de désaturation.</a:t>
                      </a:r>
                      <a:br>
                        <a:rPr lang="fr-FR" sz="1400" u="none" strike="noStrike" dirty="0">
                          <a:effectLst/>
                        </a:rPr>
                      </a:br>
                      <a:r>
                        <a:rPr lang="fr-FR" sz="1600" b="1" u="none" strike="noStrike" dirty="0">
                          <a:solidFill>
                            <a:srgbClr val="C00000"/>
                          </a:solidFill>
                          <a:effectLst/>
                        </a:rPr>
                        <a:t>Le bon sens recommande de ne pas les utiliser (ou de ne pas en tenir compte) en plongée à l'air.</a:t>
                      </a:r>
                      <a:r>
                        <a:rPr lang="fr-FR" sz="1400" b="1" u="none" strike="noStrike" dirty="0">
                          <a:effectLst/>
                        </a:rPr>
                        <a:t/>
                      </a:r>
                      <a:br>
                        <a:rPr lang="fr-FR" sz="1400" b="1" u="none" strike="noStrike" dirty="0">
                          <a:effectLst/>
                        </a:rPr>
                      </a:br>
                      <a:r>
                        <a:rPr lang="fr-FR" sz="1400" u="none" strike="noStrike" dirty="0">
                          <a:effectLst/>
                        </a:rPr>
                        <a:t>Aucune pénalité de décompression ne s'applique si le palier profond DS est </a:t>
                      </a:r>
                      <a:r>
                        <a:rPr lang="fr-FR" sz="1400" u="none" strike="noStrike" dirty="0" smtClean="0">
                          <a:effectLst/>
                        </a:rPr>
                        <a:t>ignoré</a:t>
                      </a:r>
                    </a:p>
                  </a:txBody>
                  <a:tcPr marL="9525" marR="9525" marT="9525" marB="0"/>
                </a:tc>
                <a:extLst>
                  <a:ext uri="{0D108BD9-81ED-4DB2-BD59-A6C34878D82A}">
                    <a16:rowId xmlns:a16="http://schemas.microsoft.com/office/drawing/2014/main" xmlns="" val="1614732909"/>
                  </a:ext>
                </a:extLst>
              </a:tr>
            </a:tbl>
          </a:graphicData>
        </a:graphic>
      </p:graphicFrame>
    </p:spTree>
    <p:extLst>
      <p:ext uri="{BB962C8B-B14F-4D97-AF65-F5344CB8AC3E}">
        <p14:creationId xmlns:p14="http://schemas.microsoft.com/office/powerpoint/2010/main" xmlns="" val="33723399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5842" name="Titre 1"/>
          <p:cNvSpPr>
            <a:spLocks noGrp="1"/>
          </p:cNvSpPr>
          <p:nvPr>
            <p:ph type="title"/>
          </p:nvPr>
        </p:nvSpPr>
        <p:spPr/>
        <p:txBody>
          <a:bodyPr anchor="t"/>
          <a:lstStyle/>
          <a:p>
            <a:r>
              <a:rPr lang="fr-FR" altLang="fr-FR" dirty="0"/>
              <a:t>Bibliographie</a:t>
            </a:r>
          </a:p>
        </p:txBody>
      </p:sp>
      <p:pic>
        <p:nvPicPr>
          <p:cNvPr id="35846" name="Picture 2"/>
          <p:cNvPicPr>
            <a:picLocks noGrp="1" noChangeAspect="1" noChangeArrowheads="1"/>
          </p:cNvPicPr>
          <p:nvPr>
            <p:ph idx="1"/>
          </p:nvPr>
        </p:nvPicPr>
        <p:blipFill>
          <a:blip r:embed="rId5" cstate="print">
            <a:extLst>
              <a:ext uri="{28A0092B-C50C-407E-A947-70E740481C1C}">
                <a14:useLocalDpi xmlns:a14="http://schemas.microsoft.com/office/drawing/2010/main" xmlns="" val="0"/>
              </a:ext>
            </a:extLst>
          </a:blip>
          <a:srcRect/>
          <a:stretch>
            <a:fillRect/>
          </a:stretch>
        </p:blipFill>
        <p:spPr>
          <a:xfrm>
            <a:off x="6105798" y="1412776"/>
            <a:ext cx="1706562" cy="2754313"/>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Espace réservé de la date 3"/>
          <p:cNvSpPr>
            <a:spLocks noGrp="1"/>
          </p:cNvSpPr>
          <p:nvPr>
            <p:ph type="dt" sz="half" idx="10"/>
          </p:nvPr>
        </p:nvSpPr>
        <p:spPr/>
        <p:txBody>
          <a:bodyPr/>
          <a:lstStyle/>
          <a:p>
            <a:pPr>
              <a:defRPr/>
            </a:pPr>
            <a:r>
              <a:rPr lang="fr-FR" dirty="0" smtClean="0"/>
              <a:t>22/01/2022</a:t>
            </a:r>
            <a:endParaRPr lang="fr-FR" dirty="0"/>
          </a:p>
        </p:txBody>
      </p:sp>
      <p:sp>
        <p:nvSpPr>
          <p:cNvPr id="5" name="Espace réservé du pied de page 4"/>
          <p:cNvSpPr>
            <a:spLocks noGrp="1"/>
          </p:cNvSpPr>
          <p:nvPr>
            <p:ph type="ftr" sz="quarter" idx="11"/>
          </p:nvPr>
        </p:nvSpPr>
        <p:spPr/>
        <p:txBody>
          <a:bodyPr/>
          <a:lstStyle/>
          <a:p>
            <a:pPr>
              <a:defRPr/>
            </a:pPr>
            <a:r>
              <a:rPr lang="en-US" smtClean="0"/>
              <a:t>Alain BERTRAND - Formation GP Codep01</a:t>
            </a:r>
            <a:endParaRPr lang="fr-FR"/>
          </a:p>
        </p:txBody>
      </p:sp>
      <p:sp>
        <p:nvSpPr>
          <p:cNvPr id="6" name="Espace réservé du numéro de diapositive 5"/>
          <p:cNvSpPr>
            <a:spLocks noGrp="1"/>
          </p:cNvSpPr>
          <p:nvPr>
            <p:ph type="sldNum" sz="quarter" idx="12"/>
          </p:nvPr>
        </p:nvSpPr>
        <p:spPr/>
        <p:txBody>
          <a:bodyPr/>
          <a:lstStyle/>
          <a:p>
            <a:pPr>
              <a:defRPr/>
            </a:pPr>
            <a:fld id="{57C41E69-ED73-49D8-9E5A-5E49FAC25A5F}" type="slidenum">
              <a:rPr lang="fr-FR" smtClean="0"/>
              <a:pPr>
                <a:defRPr/>
              </a:pPr>
              <a:t>36</a:t>
            </a:fld>
            <a:endParaRPr lang="fr-FR" dirty="0"/>
          </a:p>
        </p:txBody>
      </p:sp>
      <p:pic>
        <p:nvPicPr>
          <p:cNvPr id="35847" name="Picture 4" descr="Plongée Plaisir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475656" y="1414364"/>
            <a:ext cx="1905000" cy="275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8"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635896" y="1412776"/>
            <a:ext cx="2133600" cy="27543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ZoneTexte 1">
            <a:extLst>
              <a:ext uri="{FF2B5EF4-FFF2-40B4-BE49-F238E27FC236}">
                <a16:creationId xmlns:a16="http://schemas.microsoft.com/office/drawing/2014/main" xmlns="" id="{7B0E4DC4-FF0D-4E1C-BBDB-CA29C11B0F95}"/>
              </a:ext>
            </a:extLst>
          </p:cNvPr>
          <p:cNvSpPr txBox="1"/>
          <p:nvPr/>
        </p:nvSpPr>
        <p:spPr>
          <a:xfrm>
            <a:off x="1042988" y="4303886"/>
            <a:ext cx="6958012" cy="2160000"/>
          </a:xfrm>
          <a:prstGeom prst="rect">
            <a:avLst/>
          </a:prstGeom>
          <a:noFill/>
        </p:spPr>
        <p:txBody>
          <a:bodyPr wrap="square" rtlCol="0">
            <a:spAutoFit/>
          </a:bodyPr>
          <a:lstStyle/>
          <a:p>
            <a:pPr algn="ctr"/>
            <a:r>
              <a:rPr lang="fr-FR" sz="2000" dirty="0"/>
              <a:t>Merci pour votre écoute et votre participation !</a:t>
            </a:r>
          </a:p>
          <a:p>
            <a:r>
              <a:rPr lang="fr-FR" sz="1600" dirty="0"/>
              <a:t>Liens:</a:t>
            </a:r>
          </a:p>
          <a:p>
            <a:pPr marL="285750" indent="-285750">
              <a:buFont typeface="Arial" panose="020B0604020202020204" pitchFamily="34" charset="0"/>
              <a:buChar char="•"/>
            </a:pPr>
            <a:r>
              <a:rPr lang="fr-FR" sz="1600" dirty="0" smtClean="0"/>
              <a:t>Analyse </a:t>
            </a:r>
            <a:r>
              <a:rPr lang="fr-FR" sz="1600" dirty="0"/>
              <a:t>des caractéristiques des ordinateurs de plongée (CTR AURA</a:t>
            </a:r>
            <a:r>
              <a:rPr lang="fr-FR" sz="1600" dirty="0" smtClean="0"/>
              <a:t>)</a:t>
            </a:r>
          </a:p>
          <a:p>
            <a:pPr marL="285750" indent="-285750"/>
            <a:r>
              <a:rPr lang="fr-FR" sz="1600" dirty="0" smtClean="0"/>
              <a:t>	</a:t>
            </a:r>
            <a:r>
              <a:rPr lang="fr-FR" sz="1400" dirty="0" smtClean="0">
                <a:latin typeface="Arial Narrow" pitchFamily="34" charset="0"/>
                <a:hlinkClick r:id="rId8"/>
              </a:rPr>
              <a:t>http://ffessm-ctr-aura.fr/wp-content/uploads/2018/03/GTOrdinateurs-1.pdf</a:t>
            </a:r>
            <a:r>
              <a:rPr lang="fr-FR" sz="1400" dirty="0" smtClean="0">
                <a:latin typeface="Arial Narrow" pitchFamily="34" charset="0"/>
              </a:rPr>
              <a:t> </a:t>
            </a:r>
            <a:endParaRPr lang="fr-FR" sz="1400" dirty="0">
              <a:latin typeface="Arial Narrow" pitchFamily="34" charset="0"/>
            </a:endParaRPr>
          </a:p>
          <a:p>
            <a:pPr marL="285750" indent="-285750">
              <a:buFont typeface="Arial" panose="020B0604020202020204" pitchFamily="34" charset="0"/>
              <a:buChar char="•"/>
            </a:pPr>
            <a:r>
              <a:rPr lang="fr-FR" sz="1600" dirty="0"/>
              <a:t>Le point sur les paliers profonds </a:t>
            </a:r>
            <a:r>
              <a:rPr lang="fr-FR" sz="1600" dirty="0" smtClean="0"/>
              <a:t>(Plongée plaisir)</a:t>
            </a:r>
          </a:p>
          <a:p>
            <a:pPr marL="285750" indent="-285750"/>
            <a:r>
              <a:rPr lang="fr-FR" sz="1600" dirty="0" smtClean="0"/>
              <a:t>	</a:t>
            </a:r>
            <a:r>
              <a:rPr lang="fr-FR" sz="1400" dirty="0" smtClean="0">
                <a:latin typeface="Arial Narrow" pitchFamily="34" charset="0"/>
                <a:hlinkClick r:id="rId9"/>
              </a:rPr>
              <a:t>https://www.plongee-plaisir.com/fr/paliers-profonds-point-question/</a:t>
            </a:r>
            <a:r>
              <a:rPr lang="fr-FR" sz="1400" dirty="0" smtClean="0">
                <a:latin typeface="Arial Narrow" pitchFamily="34" charset="0"/>
              </a:rPr>
              <a:t> </a:t>
            </a:r>
            <a:endParaRPr lang="fr-FR" sz="1600" dirty="0">
              <a:latin typeface="Arial Narrow" pitchFamily="34" charset="0"/>
            </a:endParaRPr>
          </a:p>
          <a:p>
            <a:pPr marL="285750" indent="-285750">
              <a:buFont typeface="Arial" panose="020B0604020202020204" pitchFamily="34" charset="0"/>
              <a:buChar char="•"/>
            </a:pPr>
            <a:r>
              <a:rPr lang="fr-FR" sz="1600" dirty="0"/>
              <a:t>Fiche info sur la vitesse de remontée </a:t>
            </a:r>
            <a:r>
              <a:rPr lang="fr-FR" sz="1600" dirty="0" smtClean="0"/>
              <a:t>(Plongée plaisir)</a:t>
            </a:r>
          </a:p>
          <a:p>
            <a:pPr marL="285750" indent="-285750"/>
            <a:r>
              <a:rPr lang="fr-FR" sz="1600" dirty="0" smtClean="0"/>
              <a:t>	</a:t>
            </a:r>
            <a:r>
              <a:rPr lang="fr-FR" sz="1400" dirty="0" smtClean="0">
                <a:latin typeface="Arial Narrow" pitchFamily="34" charset="0"/>
                <a:hlinkClick r:id="rId10"/>
              </a:rPr>
              <a:t>https://www.plongee-plaisir.com/fr/vitesse-de-remontee/</a:t>
            </a:r>
            <a:r>
              <a:rPr lang="fr-FR" sz="1400" dirty="0" smtClean="0">
                <a:latin typeface="Arial Narrow" pitchFamily="34" charset="0"/>
              </a:rPr>
              <a:t> </a:t>
            </a:r>
            <a:endParaRPr lang="fr-FR" sz="1600" dirty="0">
              <a:latin typeface="Arial Narrow" pitchFamily="34" charset="0"/>
            </a:endParaRPr>
          </a:p>
          <a:p>
            <a:endParaRPr lang="fr-FR" dirty="0"/>
          </a:p>
          <a:p>
            <a:pPr algn="ctr"/>
            <a:endParaRPr lang="fr-FR" dirty="0"/>
          </a:p>
        </p:txBody>
      </p:sp>
      <p:sp>
        <p:nvSpPr>
          <p:cNvPr id="10" name="ZoneTexte 9"/>
          <p:cNvSpPr txBox="1"/>
          <p:nvPr/>
        </p:nvSpPr>
        <p:spPr>
          <a:xfrm>
            <a:off x="2195736" y="1052736"/>
            <a:ext cx="442750" cy="369332"/>
          </a:xfrm>
          <a:prstGeom prst="rect">
            <a:avLst/>
          </a:prstGeom>
          <a:noFill/>
        </p:spPr>
        <p:txBody>
          <a:bodyPr wrap="none" rtlCol="0">
            <a:spAutoFit/>
          </a:bodyPr>
          <a:lstStyle/>
          <a:p>
            <a:r>
              <a:rPr lang="fr-FR" dirty="0" smtClean="0"/>
              <a:t>[1]</a:t>
            </a:r>
            <a:endParaRPr lang="fr-FR" dirty="0"/>
          </a:p>
        </p:txBody>
      </p:sp>
      <p:sp>
        <p:nvSpPr>
          <p:cNvPr id="11" name="ZoneTexte 10"/>
          <p:cNvSpPr txBox="1"/>
          <p:nvPr/>
        </p:nvSpPr>
        <p:spPr>
          <a:xfrm>
            <a:off x="4561298" y="1052736"/>
            <a:ext cx="442750" cy="369332"/>
          </a:xfrm>
          <a:prstGeom prst="rect">
            <a:avLst/>
          </a:prstGeom>
          <a:noFill/>
        </p:spPr>
        <p:txBody>
          <a:bodyPr wrap="none" rtlCol="0">
            <a:spAutoFit/>
          </a:bodyPr>
          <a:lstStyle/>
          <a:p>
            <a:r>
              <a:rPr lang="fr-FR" dirty="0" smtClean="0"/>
              <a:t>[2]</a:t>
            </a:r>
            <a:endParaRPr lang="fr-FR" dirty="0"/>
          </a:p>
        </p:txBody>
      </p:sp>
      <p:sp>
        <p:nvSpPr>
          <p:cNvPr id="12" name="ZoneTexte 11"/>
          <p:cNvSpPr txBox="1"/>
          <p:nvPr/>
        </p:nvSpPr>
        <p:spPr>
          <a:xfrm>
            <a:off x="6660232" y="1052736"/>
            <a:ext cx="442750" cy="369332"/>
          </a:xfrm>
          <a:prstGeom prst="rect">
            <a:avLst/>
          </a:prstGeom>
          <a:noFill/>
        </p:spPr>
        <p:txBody>
          <a:bodyPr wrap="none" rtlCol="0">
            <a:spAutoFit/>
          </a:bodyPr>
          <a:lstStyle/>
          <a:p>
            <a:r>
              <a:rPr lang="fr-FR" dirty="0" smtClean="0"/>
              <a:t>[3]</a:t>
            </a:r>
            <a:endParaRPr lang="fr-FR" dirty="0"/>
          </a:p>
        </p:txBody>
      </p:sp>
    </p:spTree>
    <p:extLst>
      <p:ext uri="{BB962C8B-B14F-4D97-AF65-F5344CB8AC3E}">
        <p14:creationId xmlns:p14="http://schemas.microsoft.com/office/powerpoint/2010/main" xmlns="" val="11964315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États de Saturation : rappels &amp; définitions</a:t>
            </a:r>
            <a:endParaRPr lang="fr-FR" sz="3600" dirty="0"/>
          </a:p>
        </p:txBody>
      </p:sp>
      <p:sp>
        <p:nvSpPr>
          <p:cNvPr id="3" name="Espace réservé du contenu 2"/>
          <p:cNvSpPr>
            <a:spLocks noGrp="1"/>
          </p:cNvSpPr>
          <p:nvPr>
            <p:ph idx="1"/>
          </p:nvPr>
        </p:nvSpPr>
        <p:spPr>
          <a:xfrm>
            <a:off x="324488" y="1403251"/>
            <a:ext cx="8640000" cy="4978077"/>
          </a:xfrm>
        </p:spPr>
        <p:txBody>
          <a:bodyPr>
            <a:noAutofit/>
          </a:bodyPr>
          <a:lstStyle/>
          <a:p>
            <a:pPr marL="72000" indent="-216000" defTabSz="540000">
              <a:spcBef>
                <a:spcPts val="0"/>
              </a:spcBef>
            </a:pPr>
            <a:r>
              <a:rPr lang="fr-FR" sz="1400" b="1" i="1" dirty="0" smtClean="0">
                <a:cs typeface="Arial" pitchFamily="34" charset="0"/>
              </a:rPr>
              <a:t>Saturation </a:t>
            </a:r>
            <a:r>
              <a:rPr lang="fr-FR" sz="1300" i="1" dirty="0" smtClean="0">
                <a:cs typeface="Arial" pitchFamily="34" charset="0"/>
              </a:rPr>
              <a:t>: État d'un liquide (compartiment) ayant dissous la quantité maximale de gaz (</a:t>
            </a:r>
            <a:r>
              <a:rPr lang="fr-FR" sz="1300" dirty="0" smtClean="0">
                <a:cs typeface="Arial" pitchFamily="34" charset="0"/>
              </a:rPr>
              <a:t>N</a:t>
            </a:r>
            <a:r>
              <a:rPr lang="fr-FR" sz="1300" baseline="-25000" dirty="0" smtClean="0">
                <a:cs typeface="Arial" pitchFamily="34" charset="0"/>
              </a:rPr>
              <a:t>2</a:t>
            </a:r>
            <a:r>
              <a:rPr lang="fr-FR" sz="1300" i="1" dirty="0" smtClean="0">
                <a:cs typeface="Arial" pitchFamily="34" charset="0"/>
              </a:rPr>
              <a:t>) possible dans des conditions déterminées de température et de pression.</a:t>
            </a:r>
          </a:p>
          <a:p>
            <a:pPr marL="72000" indent="-216000">
              <a:spcBef>
                <a:spcPts val="0"/>
              </a:spcBef>
              <a:buNone/>
            </a:pPr>
            <a:r>
              <a:rPr lang="fr-FR" sz="1300" dirty="0" smtClean="0">
                <a:cs typeface="Arial" pitchFamily="34" charset="0"/>
              </a:rPr>
              <a:t>	À saturation: TN</a:t>
            </a:r>
            <a:r>
              <a:rPr lang="fr-FR" sz="1300" baseline="-25000" dirty="0" smtClean="0">
                <a:cs typeface="Arial" pitchFamily="34" charset="0"/>
              </a:rPr>
              <a:t>2</a:t>
            </a:r>
            <a:r>
              <a:rPr lang="fr-FR" sz="1300" dirty="0" smtClean="0">
                <a:cs typeface="Arial" pitchFamily="34" charset="0"/>
              </a:rPr>
              <a:t> = Pabs (loi de Henry)</a:t>
            </a:r>
          </a:p>
          <a:p>
            <a:pPr marL="72000" indent="-216000">
              <a:spcBef>
                <a:spcPts val="0"/>
              </a:spcBef>
              <a:buNone/>
            </a:pPr>
            <a:r>
              <a:rPr lang="fr-FR" sz="1300" dirty="0" smtClean="0">
                <a:solidFill>
                  <a:srgbClr val="C00000"/>
                </a:solidFill>
                <a:cs typeface="Arial" pitchFamily="34" charset="0"/>
              </a:rPr>
              <a:t>	Remarque: l’air respiré étant un mélange gazeux, la saturation en N</a:t>
            </a:r>
            <a:r>
              <a:rPr lang="fr-FR" sz="1300" baseline="-25000" dirty="0" smtClean="0">
                <a:solidFill>
                  <a:srgbClr val="C00000"/>
                </a:solidFill>
                <a:cs typeface="Arial" pitchFamily="34" charset="0"/>
              </a:rPr>
              <a:t>2</a:t>
            </a:r>
            <a:r>
              <a:rPr lang="fr-FR" sz="1300" dirty="0" smtClean="0">
                <a:solidFill>
                  <a:srgbClr val="C00000"/>
                </a:solidFill>
                <a:cs typeface="Arial" pitchFamily="34" charset="0"/>
              </a:rPr>
              <a:t> n'est jamais atteinte en phase de charge puisque la quantité de N</a:t>
            </a:r>
            <a:r>
              <a:rPr lang="fr-FR" sz="1300" baseline="-25000" dirty="0" smtClean="0">
                <a:solidFill>
                  <a:srgbClr val="C00000"/>
                </a:solidFill>
                <a:cs typeface="Arial" pitchFamily="34" charset="0"/>
              </a:rPr>
              <a:t>2</a:t>
            </a:r>
            <a:r>
              <a:rPr lang="fr-FR" sz="1300" dirty="0" smtClean="0">
                <a:solidFill>
                  <a:srgbClr val="C00000"/>
                </a:solidFill>
                <a:cs typeface="Arial" pitchFamily="34" charset="0"/>
              </a:rPr>
              <a:t> dissoute est limitée par la PpN</a:t>
            </a:r>
            <a:r>
              <a:rPr lang="fr-FR" sz="1300" baseline="-25000" dirty="0" smtClean="0">
                <a:solidFill>
                  <a:srgbClr val="C00000"/>
                </a:solidFill>
                <a:cs typeface="Arial" pitchFamily="34" charset="0"/>
              </a:rPr>
              <a:t>2</a:t>
            </a:r>
            <a:r>
              <a:rPr lang="fr-FR" sz="1300" dirty="0" smtClean="0">
                <a:solidFill>
                  <a:srgbClr val="C00000"/>
                </a:solidFill>
                <a:cs typeface="Arial" pitchFamily="34" charset="0"/>
              </a:rPr>
              <a:t> inspirée: à l’équilibre TN</a:t>
            </a:r>
            <a:r>
              <a:rPr lang="fr-FR" sz="1300" baseline="-25000" dirty="0" smtClean="0">
                <a:solidFill>
                  <a:srgbClr val="C00000"/>
                </a:solidFill>
                <a:cs typeface="Arial" pitchFamily="34" charset="0"/>
              </a:rPr>
              <a:t>2</a:t>
            </a:r>
            <a:r>
              <a:rPr lang="fr-FR" sz="1300" dirty="0" smtClean="0">
                <a:solidFill>
                  <a:srgbClr val="C00000"/>
                </a:solidFill>
                <a:cs typeface="Arial" pitchFamily="34" charset="0"/>
              </a:rPr>
              <a:t> = PpN</a:t>
            </a:r>
            <a:r>
              <a:rPr lang="fr-FR" sz="1300" baseline="-25000" dirty="0" smtClean="0">
                <a:solidFill>
                  <a:srgbClr val="C00000"/>
                </a:solidFill>
                <a:cs typeface="Arial" pitchFamily="34" charset="0"/>
              </a:rPr>
              <a:t>2</a:t>
            </a:r>
            <a:r>
              <a:rPr lang="fr-FR" sz="1300" dirty="0" smtClean="0">
                <a:solidFill>
                  <a:srgbClr val="C00000"/>
                </a:solidFill>
                <a:cs typeface="Arial" pitchFamily="34" charset="0"/>
              </a:rPr>
              <a:t>.</a:t>
            </a:r>
          </a:p>
          <a:p>
            <a:pPr marL="72000" indent="-216000">
              <a:spcBef>
                <a:spcPts val="0"/>
              </a:spcBef>
              <a:buNone/>
            </a:pPr>
            <a:r>
              <a:rPr lang="fr-FR" sz="1300" dirty="0" smtClean="0">
                <a:cs typeface="Arial" pitchFamily="34" charset="0"/>
              </a:rPr>
              <a:t>	La saturation ne sera atteinte que pendant la phase de remontée puis pendant la désaturation en surface.</a:t>
            </a:r>
          </a:p>
          <a:p>
            <a:pPr marL="72000" indent="-216000">
              <a:spcBef>
                <a:spcPts val="0"/>
              </a:spcBef>
              <a:buNone/>
            </a:pPr>
            <a:endParaRPr lang="fr-FR" sz="1000" dirty="0" smtClean="0">
              <a:cs typeface="Arial" pitchFamily="34" charset="0"/>
            </a:endParaRPr>
          </a:p>
          <a:p>
            <a:pPr marL="72000" indent="-216000">
              <a:spcBef>
                <a:spcPts val="0"/>
              </a:spcBef>
            </a:pPr>
            <a:r>
              <a:rPr lang="fr-FR" sz="1400" b="1" i="1" dirty="0" smtClean="0">
                <a:cs typeface="Arial" pitchFamily="34" charset="0"/>
              </a:rPr>
              <a:t>Désaturation</a:t>
            </a:r>
            <a:r>
              <a:rPr lang="fr-FR" sz="1000" i="1" dirty="0" smtClean="0">
                <a:cs typeface="Arial" pitchFamily="34" charset="0"/>
              </a:rPr>
              <a:t> </a:t>
            </a:r>
            <a:r>
              <a:rPr lang="fr-FR" sz="1400" dirty="0" smtClean="0">
                <a:cs typeface="Arial" pitchFamily="34" charset="0"/>
              </a:rPr>
              <a:t>: </a:t>
            </a:r>
            <a:r>
              <a:rPr lang="fr-FR" sz="1300" dirty="0" smtClean="0">
                <a:cs typeface="Arial" pitchFamily="34" charset="0"/>
              </a:rPr>
              <a:t>TN</a:t>
            </a:r>
            <a:r>
              <a:rPr lang="fr-FR" sz="1300" baseline="-25000" dirty="0" smtClean="0">
                <a:cs typeface="Arial" pitchFamily="34" charset="0"/>
              </a:rPr>
              <a:t>2</a:t>
            </a:r>
            <a:r>
              <a:rPr lang="fr-FR" sz="1300" dirty="0" smtClean="0">
                <a:cs typeface="Arial" pitchFamily="34" charset="0"/>
              </a:rPr>
              <a:t> &gt; PpN</a:t>
            </a:r>
            <a:r>
              <a:rPr lang="fr-FR" sz="1300" baseline="-25000" dirty="0" smtClean="0">
                <a:cs typeface="Arial" pitchFamily="34" charset="0"/>
              </a:rPr>
              <a:t>2</a:t>
            </a:r>
            <a:r>
              <a:rPr lang="fr-FR" sz="1300" dirty="0" smtClean="0">
                <a:cs typeface="Arial" pitchFamily="34" charset="0"/>
              </a:rPr>
              <a:t>  - élimination de l’azote en excès - débute pendant la phase de remontée et se termine en surface lors du retour à l’équilibre – se déroule majoritairement en surface</a:t>
            </a:r>
          </a:p>
          <a:p>
            <a:pPr marL="72000" indent="-216000">
              <a:spcBef>
                <a:spcPts val="0"/>
              </a:spcBef>
            </a:pPr>
            <a:endParaRPr lang="fr-FR" sz="1000" dirty="0" smtClean="0">
              <a:cs typeface="Arial" pitchFamily="34" charset="0"/>
            </a:endParaRPr>
          </a:p>
          <a:p>
            <a:pPr marL="72000" indent="-216000">
              <a:spcBef>
                <a:spcPts val="0"/>
              </a:spcBef>
            </a:pPr>
            <a:r>
              <a:rPr lang="fr-FR" sz="1400" b="1" i="1" dirty="0" smtClean="0">
                <a:cs typeface="Arial" pitchFamily="34" charset="0"/>
              </a:rPr>
              <a:t>Sursaturation </a:t>
            </a:r>
            <a:r>
              <a:rPr lang="fr-FR" sz="1300" i="1" dirty="0" smtClean="0">
                <a:cs typeface="Arial" pitchFamily="34" charset="0"/>
              </a:rPr>
              <a:t>: Correspond à la phase de désaturation pour laquelle: </a:t>
            </a:r>
            <a:r>
              <a:rPr lang="fr-FR" sz="1300" dirty="0" smtClean="0">
                <a:cs typeface="Arial" pitchFamily="34" charset="0"/>
              </a:rPr>
              <a:t>TN</a:t>
            </a:r>
            <a:r>
              <a:rPr lang="fr-FR" sz="1300" baseline="-25000" dirty="0" smtClean="0">
                <a:cs typeface="Arial" pitchFamily="34" charset="0"/>
              </a:rPr>
              <a:t>2</a:t>
            </a:r>
            <a:r>
              <a:rPr lang="fr-FR" sz="1300" dirty="0" smtClean="0">
                <a:cs typeface="Arial" pitchFamily="34" charset="0"/>
              </a:rPr>
              <a:t> &gt; Pabs ou ratio de sursaturation (TN</a:t>
            </a:r>
            <a:r>
              <a:rPr lang="fr-FR" sz="1300" baseline="-25000" dirty="0" smtClean="0">
                <a:cs typeface="Arial" pitchFamily="34" charset="0"/>
              </a:rPr>
              <a:t>2</a:t>
            </a:r>
            <a:r>
              <a:rPr lang="fr-FR" sz="1300" dirty="0" smtClean="0">
                <a:cs typeface="Arial" pitchFamily="34" charset="0"/>
              </a:rPr>
              <a:t> / Pabs)  &gt; 1 En plongée: </a:t>
            </a:r>
            <a:r>
              <a:rPr lang="fr-FR" sz="1300" i="1" dirty="0" smtClean="0">
                <a:cs typeface="Arial" pitchFamily="34" charset="0"/>
              </a:rPr>
              <a:t>État obtenu par diminution de la Pabs (phase de remontée) depuis l’état de saturation. </a:t>
            </a:r>
          </a:p>
          <a:p>
            <a:pPr marL="72000" indent="-216000">
              <a:spcBef>
                <a:spcPts val="0"/>
              </a:spcBef>
              <a:buNone/>
            </a:pPr>
            <a:r>
              <a:rPr lang="fr-FR" sz="1300" i="1" dirty="0" smtClean="0">
                <a:cs typeface="Arial" pitchFamily="34" charset="0"/>
              </a:rPr>
              <a:t>	</a:t>
            </a:r>
            <a:r>
              <a:rPr lang="fr-FR" sz="1300" dirty="0" smtClean="0">
                <a:cs typeface="Arial" pitchFamily="34" charset="0"/>
              </a:rPr>
              <a:t>En surface</a:t>
            </a:r>
            <a:r>
              <a:rPr lang="fr-FR" sz="1300" i="1" dirty="0" smtClean="0">
                <a:cs typeface="Arial" pitchFamily="34" charset="0"/>
              </a:rPr>
              <a:t>: diminution de la </a:t>
            </a:r>
            <a:r>
              <a:rPr lang="fr-FR" sz="1300" dirty="0" smtClean="0">
                <a:cs typeface="Arial" pitchFamily="34" charset="0"/>
              </a:rPr>
              <a:t>TN</a:t>
            </a:r>
            <a:r>
              <a:rPr lang="fr-FR" sz="1300" baseline="-25000" dirty="0" smtClean="0">
                <a:cs typeface="Arial" pitchFamily="34" charset="0"/>
              </a:rPr>
              <a:t>2</a:t>
            </a:r>
            <a:r>
              <a:rPr lang="fr-FR" sz="1300" dirty="0" smtClean="0">
                <a:cs typeface="Arial" pitchFamily="34" charset="0"/>
              </a:rPr>
              <a:t> </a:t>
            </a:r>
            <a:r>
              <a:rPr lang="fr-FR" sz="1300" i="1" dirty="0" smtClean="0">
                <a:cs typeface="Arial" pitchFamily="34" charset="0"/>
              </a:rPr>
              <a:t>(phase de désaturation) jusqu’à l’état de saturation</a:t>
            </a:r>
            <a:endParaRPr lang="fr-FR" sz="1300" dirty="0" smtClean="0">
              <a:cs typeface="Arial" pitchFamily="34" charset="0"/>
            </a:endParaRPr>
          </a:p>
          <a:p>
            <a:pPr marL="72000" indent="-216000">
              <a:spcBef>
                <a:spcPts val="0"/>
              </a:spcBef>
              <a:buNone/>
            </a:pPr>
            <a:endParaRPr lang="fr-FR" sz="1000" dirty="0" smtClean="0">
              <a:cs typeface="Arial" pitchFamily="34" charset="0"/>
            </a:endParaRPr>
          </a:p>
          <a:p>
            <a:pPr marL="72000" indent="-216000">
              <a:spcBef>
                <a:spcPts val="0"/>
              </a:spcBef>
            </a:pPr>
            <a:r>
              <a:rPr lang="fr-FR" sz="1400" b="1" i="1" dirty="0" smtClean="0">
                <a:cs typeface="Arial" pitchFamily="34" charset="0"/>
              </a:rPr>
              <a:t>Sursaturation critique</a:t>
            </a:r>
            <a:r>
              <a:rPr lang="fr-FR" sz="1300" b="1" dirty="0" smtClean="0">
                <a:cs typeface="Arial" pitchFamily="34" charset="0"/>
              </a:rPr>
              <a:t>: </a:t>
            </a:r>
            <a:r>
              <a:rPr lang="fr-FR" sz="1300" i="1" dirty="0" smtClean="0">
                <a:cs typeface="Arial" pitchFamily="34" charset="0"/>
              </a:rPr>
              <a:t>État correspondant à la valeur maximale du ratio de sursaturation ou à la TN</a:t>
            </a:r>
            <a:r>
              <a:rPr lang="fr-FR" sz="1300" i="1" baseline="-25000" dirty="0" smtClean="0">
                <a:cs typeface="Arial" pitchFamily="34" charset="0"/>
              </a:rPr>
              <a:t>2</a:t>
            </a:r>
            <a:r>
              <a:rPr lang="fr-FR" sz="1300" i="1" dirty="0" smtClean="0">
                <a:cs typeface="Arial" pitchFamily="34" charset="0"/>
              </a:rPr>
              <a:t> maximale d'un liquide (compartiment) au-delà de laquelle se produit un dégazage anarchique (selon Haldane). </a:t>
            </a:r>
          </a:p>
          <a:p>
            <a:pPr marL="72000" indent="-216000">
              <a:spcBef>
                <a:spcPts val="0"/>
              </a:spcBef>
              <a:buNone/>
            </a:pPr>
            <a:r>
              <a:rPr lang="fr-FR" sz="1300" i="1" dirty="0" smtClean="0">
                <a:cs typeface="Arial" pitchFamily="34" charset="0"/>
              </a:rPr>
              <a:t>	</a:t>
            </a:r>
            <a:r>
              <a:rPr lang="fr-FR" sz="1300" dirty="0" smtClean="0">
                <a:cs typeface="Arial" pitchFamily="34" charset="0"/>
              </a:rPr>
              <a:t>Pour ne pas franchir la limite il faut arrêter la diminution de Pabs </a:t>
            </a:r>
            <a:r>
              <a:rPr lang="fr-FR" sz="1300" i="1" dirty="0" smtClean="0">
                <a:cs typeface="Arial" pitchFamily="34" charset="0"/>
              </a:rPr>
              <a:t>(phase de remontée) </a:t>
            </a:r>
            <a:r>
              <a:rPr lang="fr-FR" sz="1300" dirty="0" smtClean="0">
                <a:cs typeface="Arial" pitchFamily="34" charset="0"/>
              </a:rPr>
              <a:t>donc faire un palier.</a:t>
            </a:r>
          </a:p>
          <a:p>
            <a:pPr marL="72000" indent="-216000">
              <a:spcBef>
                <a:spcPts val="0"/>
              </a:spcBef>
              <a:buNone/>
            </a:pPr>
            <a:endParaRPr lang="fr-FR" sz="1000" dirty="0" smtClean="0">
              <a:cs typeface="Arial" pitchFamily="34" charset="0"/>
            </a:endParaRPr>
          </a:p>
          <a:p>
            <a:pPr marL="72000" indent="-216000">
              <a:spcBef>
                <a:spcPts val="0"/>
              </a:spcBef>
            </a:pPr>
            <a:r>
              <a:rPr lang="fr-FR" sz="1400" b="1" i="1" dirty="0" smtClean="0">
                <a:cs typeface="Arial" pitchFamily="34" charset="0"/>
              </a:rPr>
              <a:t>Coefficient de sursaturation critique (Sc)</a:t>
            </a:r>
            <a:r>
              <a:rPr lang="fr-FR" sz="1300" b="1" i="1" dirty="0" smtClean="0">
                <a:cs typeface="Arial" pitchFamily="34" charset="0"/>
              </a:rPr>
              <a:t> </a:t>
            </a:r>
            <a:r>
              <a:rPr lang="fr-FR" sz="1300" i="1" dirty="0" smtClean="0">
                <a:cs typeface="Arial" pitchFamily="34" charset="0"/>
              </a:rPr>
              <a:t>: valeur maximale du ratio de sursaturation. </a:t>
            </a:r>
          </a:p>
          <a:p>
            <a:pPr marL="72000" indent="-216000">
              <a:spcBef>
                <a:spcPts val="0"/>
              </a:spcBef>
              <a:buNone/>
            </a:pPr>
            <a:r>
              <a:rPr lang="fr-FR" sz="1300" i="1" dirty="0" smtClean="0">
                <a:cs typeface="Arial" pitchFamily="34" charset="0"/>
              </a:rPr>
              <a:t>	Sa valeur est fixe (dans le cas des MN90) et déterminée empiriquement pour chaque compartiment. </a:t>
            </a:r>
          </a:p>
          <a:p>
            <a:pPr marL="72000" indent="-216000">
              <a:spcBef>
                <a:spcPts val="0"/>
              </a:spcBef>
              <a:buNone/>
            </a:pPr>
            <a:r>
              <a:rPr lang="fr-FR" sz="1300" dirty="0" smtClean="0">
                <a:cs typeface="Arial" pitchFamily="34" charset="0"/>
              </a:rPr>
              <a:t>	Il permet de calculer la profondeur des paliers (Pabs = TN</a:t>
            </a:r>
            <a:r>
              <a:rPr lang="fr-FR" sz="1300" baseline="-25000" dirty="0" smtClean="0">
                <a:cs typeface="Arial" pitchFamily="34" charset="0"/>
              </a:rPr>
              <a:t>2 </a:t>
            </a:r>
            <a:r>
              <a:rPr lang="fr-FR" sz="1300" dirty="0" smtClean="0">
                <a:cs typeface="Arial" pitchFamily="34" charset="0"/>
              </a:rPr>
              <a:t>max / Sc).</a:t>
            </a:r>
          </a:p>
          <a:p>
            <a:pPr marL="72000" indent="-216000">
              <a:spcBef>
                <a:spcPts val="0"/>
              </a:spcBef>
              <a:buNone/>
            </a:pPr>
            <a:endParaRPr lang="fr-FR" sz="1000" dirty="0" smtClean="0">
              <a:cs typeface="Arial" pitchFamily="34" charset="0"/>
            </a:endParaRPr>
          </a:p>
          <a:p>
            <a:pPr marL="72000" indent="-216000">
              <a:spcBef>
                <a:spcPts val="0"/>
              </a:spcBef>
            </a:pPr>
            <a:r>
              <a:rPr lang="fr-FR" sz="1400" b="1" i="1" dirty="0" smtClean="0">
                <a:cs typeface="Arial" pitchFamily="34" charset="0"/>
              </a:rPr>
              <a:t>Sous saturation</a:t>
            </a:r>
            <a:r>
              <a:rPr lang="fr-FR" sz="1300" dirty="0" smtClean="0">
                <a:cs typeface="Arial" pitchFamily="34" charset="0"/>
              </a:rPr>
              <a:t>: TN</a:t>
            </a:r>
            <a:r>
              <a:rPr lang="fr-FR" sz="1300" baseline="-25000" dirty="0" smtClean="0">
                <a:cs typeface="Arial" pitchFamily="34" charset="0"/>
              </a:rPr>
              <a:t>2</a:t>
            </a:r>
            <a:r>
              <a:rPr lang="fr-FR" sz="1300" dirty="0" smtClean="0">
                <a:cs typeface="Arial" pitchFamily="34" charset="0"/>
              </a:rPr>
              <a:t> &lt; Pabs - En plongée: </a:t>
            </a:r>
            <a:r>
              <a:rPr lang="fr-FR" sz="1300" i="1" dirty="0" smtClean="0">
                <a:cs typeface="Arial" pitchFamily="34" charset="0"/>
              </a:rPr>
              <a:t>phase de charge jusqu’à la saturation obtenue pendant la remontée. </a:t>
            </a:r>
          </a:p>
          <a:p>
            <a:pPr marL="72000" indent="-216000">
              <a:spcBef>
                <a:spcPts val="0"/>
              </a:spcBef>
              <a:buNone/>
            </a:pPr>
            <a:r>
              <a:rPr lang="fr-FR" sz="1300" dirty="0" smtClean="0">
                <a:cs typeface="Arial" pitchFamily="34" charset="0"/>
              </a:rPr>
              <a:t>En surface: </a:t>
            </a:r>
            <a:r>
              <a:rPr lang="fr-FR" sz="1300" i="1" dirty="0" smtClean="0">
                <a:cs typeface="Arial" pitchFamily="34" charset="0"/>
              </a:rPr>
              <a:t>État obtenu par diminution de la </a:t>
            </a:r>
            <a:r>
              <a:rPr lang="fr-FR" sz="1300" dirty="0" smtClean="0">
                <a:cs typeface="Arial" pitchFamily="34" charset="0"/>
              </a:rPr>
              <a:t>TN</a:t>
            </a:r>
            <a:r>
              <a:rPr lang="fr-FR" sz="1300" baseline="-25000" dirty="0" smtClean="0">
                <a:cs typeface="Arial" pitchFamily="34" charset="0"/>
              </a:rPr>
              <a:t>2</a:t>
            </a:r>
            <a:r>
              <a:rPr lang="fr-FR" sz="1300" dirty="0" smtClean="0">
                <a:cs typeface="Arial" pitchFamily="34" charset="0"/>
              </a:rPr>
              <a:t> </a:t>
            </a:r>
            <a:r>
              <a:rPr lang="fr-FR" sz="1300" i="1" dirty="0" smtClean="0">
                <a:cs typeface="Arial" pitchFamily="34" charset="0"/>
              </a:rPr>
              <a:t>(phase de désaturation) depuis l’état de saturation jusqu’à l’équilibre . </a:t>
            </a:r>
          </a:p>
          <a:p>
            <a:pPr marL="72000" indent="-216000">
              <a:spcBef>
                <a:spcPts val="0"/>
              </a:spcBef>
              <a:buNone/>
            </a:pPr>
            <a:r>
              <a:rPr lang="fr-FR" sz="1000" i="1" dirty="0" smtClean="0">
                <a:cs typeface="Arial" pitchFamily="34" charset="0"/>
              </a:rPr>
              <a:t>	</a:t>
            </a:r>
          </a:p>
        </p:txBody>
      </p:sp>
      <p:sp>
        <p:nvSpPr>
          <p:cNvPr id="4" name="Espace réservé de la date 3"/>
          <p:cNvSpPr>
            <a:spLocks noGrp="1"/>
          </p:cNvSpPr>
          <p:nvPr>
            <p:ph type="dt" sz="half" idx="10"/>
          </p:nvPr>
        </p:nvSpPr>
        <p:spPr/>
        <p:txBody>
          <a:bodyPr/>
          <a:lstStyle/>
          <a:p>
            <a:pPr>
              <a:defRPr/>
            </a:pPr>
            <a:r>
              <a:rPr lang="fr-FR" smtClean="0"/>
              <a:t>22/01/2022</a:t>
            </a:r>
            <a:endParaRPr lang="fr-FR"/>
          </a:p>
        </p:txBody>
      </p:sp>
      <p:sp>
        <p:nvSpPr>
          <p:cNvPr id="5" name="Espace réservé du pied de page 4"/>
          <p:cNvSpPr>
            <a:spLocks noGrp="1"/>
          </p:cNvSpPr>
          <p:nvPr>
            <p:ph type="ftr" sz="quarter" idx="11"/>
          </p:nvPr>
        </p:nvSpPr>
        <p:spPr/>
        <p:txBody>
          <a:bodyPr/>
          <a:lstStyle/>
          <a:p>
            <a:pPr>
              <a:defRPr/>
            </a:pPr>
            <a:r>
              <a:rPr lang="fr-FR" smtClean="0"/>
              <a:t>Alain BERTRAND - Formation GP Codep01</a:t>
            </a:r>
            <a:endParaRPr lang="fr-FR"/>
          </a:p>
        </p:txBody>
      </p:sp>
      <p:sp>
        <p:nvSpPr>
          <p:cNvPr id="6" name="Espace réservé du numéro de diapositive 5"/>
          <p:cNvSpPr>
            <a:spLocks noGrp="1"/>
          </p:cNvSpPr>
          <p:nvPr>
            <p:ph type="sldNum" sz="quarter" idx="12"/>
          </p:nvPr>
        </p:nvSpPr>
        <p:spPr/>
        <p:txBody>
          <a:bodyPr/>
          <a:lstStyle/>
          <a:p>
            <a:pPr>
              <a:defRPr/>
            </a:pPr>
            <a:fld id="{67A8630D-99C1-4C0F-A7C8-FB608CCC0BAD}" type="slidenum">
              <a:rPr lang="fr-FR" smtClean="0"/>
              <a:pPr>
                <a:defRPr/>
              </a:pPr>
              <a:t>37</a:t>
            </a:fld>
            <a:endParaRPr lang="fr-FR"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graphicFrame>
        <p:nvGraphicFramePr>
          <p:cNvPr id="7" name="Tableau 6"/>
          <p:cNvGraphicFramePr>
            <a:graphicFrameLocks noGrp="1"/>
          </p:cNvGraphicFramePr>
          <p:nvPr/>
        </p:nvGraphicFramePr>
        <p:xfrm>
          <a:off x="395536" y="1340768"/>
          <a:ext cx="8532000" cy="4827600"/>
        </p:xfrm>
        <a:graphic>
          <a:graphicData uri="http://schemas.openxmlformats.org/drawingml/2006/table">
            <a:tbl>
              <a:tblPr firstRow="1" bandRow="1">
                <a:tableStyleId>{69CF1AB2-1976-4502-BF36-3FF5EA218861}</a:tableStyleId>
              </a:tblPr>
              <a:tblGrid>
                <a:gridCol w="8532000"/>
              </a:tblGrid>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dirty="0" smtClean="0">
                          <a:latin typeface="Arial Narrow" pitchFamily="34" charset="0"/>
                        </a:rPr>
                        <a:t>Voir plongée plaisir N4 (10</a:t>
                      </a:r>
                      <a:r>
                        <a:rPr lang="fr-FR" sz="1200" b="0" baseline="30000" dirty="0" smtClean="0">
                          <a:latin typeface="Arial Narrow" pitchFamily="34" charset="0"/>
                        </a:rPr>
                        <a:t>ème</a:t>
                      </a:r>
                      <a:r>
                        <a:rPr lang="fr-FR" sz="1200" b="0" dirty="0" smtClean="0">
                          <a:latin typeface="Arial Narrow" pitchFamily="34" charset="0"/>
                        </a:rPr>
                        <a:t> édition) </a:t>
                      </a:r>
                      <a:r>
                        <a:rPr lang="fr-FR" sz="1200" b="1" dirty="0" smtClean="0">
                          <a:latin typeface="Arial Narrow" pitchFamily="34" charset="0"/>
                        </a:rPr>
                        <a:t>p 285</a:t>
                      </a:r>
                    </a:p>
                  </a:txBody>
                  <a:tcPr/>
                </a:tc>
              </a:tr>
              <a:tr h="288000">
                <a:tc>
                  <a:txBody>
                    <a:bodyPr/>
                    <a:lstStyle/>
                    <a:p>
                      <a:r>
                        <a:rPr lang="fr-FR" sz="1200" dirty="0" smtClean="0">
                          <a:latin typeface="Arial Narrow" pitchFamily="34" charset="0"/>
                        </a:rPr>
                        <a:t>Sur quelle loi physique se basent les calculs de saturation dans les tables de décompression fédérales ?</a:t>
                      </a:r>
                      <a:endParaRPr lang="fr-FR" sz="1200" dirty="0">
                        <a:latin typeface="Arial Narrow" pitchFamily="34" charset="0"/>
                      </a:endParaRPr>
                    </a:p>
                  </a:txBody>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Narrow" pitchFamily="34" charset="0"/>
                        </a:rPr>
                        <a:t>Citez les principaux facteurs qui influent sur la dissolution d’un gaz dans un liquide. Pour chaque facteur donnez un exemple transposable en plongée. </a:t>
                      </a:r>
                    </a:p>
                  </a:txBody>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Narrow" pitchFamily="34" charset="0"/>
                        </a:rPr>
                        <a:t>Quel phénomène physique permet à un liquide de se charger ou se décharger d’un gaz.</a:t>
                      </a:r>
                    </a:p>
                  </a:txBody>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Narrow" pitchFamily="34" charset="0"/>
                        </a:rPr>
                        <a:t>Quel est le gaz qui nous impose la désaturation en plongée ? Expliquez pourquoi</a:t>
                      </a:r>
                    </a:p>
                  </a:txBody>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Narrow" pitchFamily="34" charset="0"/>
                        </a:rPr>
                        <a:t>Expliquez de manière simple, pourquoi la profondeur, la durée et les efforts peuvent influencer la charge en azote lors d’une plongée.</a:t>
                      </a:r>
                    </a:p>
                  </a:txBody>
                  <a:tcPr/>
                </a:tc>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Narrow" pitchFamily="34" charset="0"/>
                        </a:rPr>
                        <a:t>Quels sont les paramètres influant sur la loi de Henry variables en plongée? En tant que GP, quels sont alors vos moyens d’actions pour limiter la charge en azote de votre palanquée ?</a:t>
                      </a:r>
                    </a:p>
                  </a:txBody>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Narrow" pitchFamily="34" charset="0"/>
                        </a:rPr>
                        <a:t>Quels sont les paramètres influant sur la loi de Henry dépendants de la physiologie du plongeur ?</a:t>
                      </a:r>
                    </a:p>
                  </a:txBody>
                  <a:tcPr/>
                </a:tc>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Narrow" pitchFamily="34" charset="0"/>
                        </a:rPr>
                        <a:t>En relation avec l’étude de la table de plongée MN90, comment expliquez-vous que le temps de décharge en azote d’un compartiment soit toujours plus long que son temps d’exposition en charge ?</a:t>
                      </a:r>
                    </a:p>
                  </a:txBody>
                  <a:tcPr/>
                </a:tc>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Narrow" pitchFamily="34" charset="0"/>
                        </a:rPr>
                        <a:t>En partant d’une TN</a:t>
                      </a:r>
                      <a:r>
                        <a:rPr lang="fr-FR" sz="1200" baseline="-25000" dirty="0" smtClean="0">
                          <a:latin typeface="Arial Narrow" pitchFamily="34" charset="0"/>
                        </a:rPr>
                        <a:t>2</a:t>
                      </a:r>
                      <a:r>
                        <a:rPr lang="fr-FR" sz="1200" dirty="0" smtClean="0">
                          <a:latin typeface="Arial Narrow" pitchFamily="34" charset="0"/>
                        </a:rPr>
                        <a:t> = 4bars avec une PpN</a:t>
                      </a:r>
                      <a:r>
                        <a:rPr lang="fr-FR" sz="1200" baseline="-25000" dirty="0" smtClean="0">
                          <a:latin typeface="Arial Narrow" pitchFamily="34" charset="0"/>
                        </a:rPr>
                        <a:t>2</a:t>
                      </a:r>
                      <a:r>
                        <a:rPr lang="fr-FR" sz="1200" dirty="0" smtClean="0">
                          <a:latin typeface="Arial Narrow" pitchFamily="34" charset="0"/>
                        </a:rPr>
                        <a:t> atmosphérique = 0.8 bar, dessinez une courbe de désaturation sur 3 périodes. Ce schéma doit être annoté (Tension initiale, Tension finale, gradient, nombre de période, pourcentage ou assimilé).</a:t>
                      </a:r>
                    </a:p>
                  </a:txBody>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Narrow" pitchFamily="34" charset="0"/>
                        </a:rPr>
                        <a:t>Que pouvez-vous dire lorsque le coefficient de sursaturation critique d’un compartiment est dépassé ?</a:t>
                      </a:r>
                    </a:p>
                  </a:txBody>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Narrow" pitchFamily="34" charset="0"/>
                        </a:rPr>
                        <a:t>Donnez les principales caractéristiques du modèle Haldanien.</a:t>
                      </a:r>
                    </a:p>
                  </a:txBody>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Narrow" pitchFamily="34" charset="0"/>
                        </a:rPr>
                        <a:t>Parmi les différents modèles de désaturation énumérez en 3, et donnez en les principales caractéristiques.</a:t>
                      </a:r>
                    </a:p>
                  </a:txBody>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Narrow" pitchFamily="34" charset="0"/>
                        </a:rPr>
                        <a:t>Quelle est la différence majeure entre le modèle Haldanien et le modèle RGBM ?</a:t>
                      </a:r>
                    </a:p>
                  </a:txBody>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Narrow" pitchFamily="34" charset="0"/>
                        </a:rPr>
                        <a:t>Expliquez pourquoi la procédure de remontée rapide de la table MN90, peut être compatible avec l’utilisation d’un ordinateur ?</a:t>
                      </a:r>
                    </a:p>
                  </a:txBody>
                  <a:tcPr/>
                </a:tc>
              </a:tr>
            </a:tbl>
          </a:graphicData>
        </a:graphic>
      </p:graphicFrame>
      <p:sp>
        <p:nvSpPr>
          <p:cNvPr id="2" name="Titre 1"/>
          <p:cNvSpPr>
            <a:spLocks noGrp="1"/>
          </p:cNvSpPr>
          <p:nvPr>
            <p:ph type="title"/>
          </p:nvPr>
        </p:nvSpPr>
        <p:spPr/>
        <p:txBody>
          <a:bodyPr anchor="t"/>
          <a:lstStyle/>
          <a:p>
            <a:r>
              <a:rPr lang="fr-FR" dirty="0" smtClean="0"/>
              <a:t>Exemples de question GP</a:t>
            </a:r>
            <a:endParaRPr lang="fr-FR" dirty="0"/>
          </a:p>
        </p:txBody>
      </p:sp>
      <p:sp>
        <p:nvSpPr>
          <p:cNvPr id="4" name="Espace réservé de la date 3"/>
          <p:cNvSpPr>
            <a:spLocks noGrp="1"/>
          </p:cNvSpPr>
          <p:nvPr>
            <p:ph type="dt" sz="half" idx="10"/>
          </p:nvPr>
        </p:nvSpPr>
        <p:spPr/>
        <p:txBody>
          <a:bodyPr/>
          <a:lstStyle/>
          <a:p>
            <a:pPr>
              <a:defRPr/>
            </a:pPr>
            <a:r>
              <a:rPr lang="fr-FR" dirty="0" smtClean="0"/>
              <a:t>22/01/2022</a:t>
            </a:r>
            <a:endParaRPr lang="fr-FR" dirty="0"/>
          </a:p>
        </p:txBody>
      </p:sp>
      <p:sp>
        <p:nvSpPr>
          <p:cNvPr id="5" name="Espace réservé du pied de page 4"/>
          <p:cNvSpPr>
            <a:spLocks noGrp="1"/>
          </p:cNvSpPr>
          <p:nvPr>
            <p:ph type="ftr" sz="quarter" idx="11"/>
          </p:nvPr>
        </p:nvSpPr>
        <p:spPr/>
        <p:txBody>
          <a:bodyPr/>
          <a:lstStyle/>
          <a:p>
            <a:pPr>
              <a:defRPr/>
            </a:pPr>
            <a:r>
              <a:rPr lang="fr-FR" smtClean="0"/>
              <a:t>Alain BERTRAND - Formation GP Codep01</a:t>
            </a:r>
            <a:endParaRPr lang="fr-FR"/>
          </a:p>
        </p:txBody>
      </p:sp>
      <p:sp>
        <p:nvSpPr>
          <p:cNvPr id="6" name="Espace réservé du numéro de diapositive 5"/>
          <p:cNvSpPr>
            <a:spLocks noGrp="1"/>
          </p:cNvSpPr>
          <p:nvPr>
            <p:ph type="sldNum" sz="quarter" idx="12"/>
          </p:nvPr>
        </p:nvSpPr>
        <p:spPr/>
        <p:txBody>
          <a:bodyPr/>
          <a:lstStyle/>
          <a:p>
            <a:pPr>
              <a:defRPr/>
            </a:pPr>
            <a:fld id="{67A8630D-99C1-4C0F-A7C8-FB608CCC0BAD}" type="slidenum">
              <a:rPr lang="fr-FR" smtClean="0"/>
              <a:pPr>
                <a:defRPr/>
              </a:pPr>
              <a:t>38</a:t>
            </a:fld>
            <a:endParaRPr lang="fr-FR"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GP = Responsable de la désaturation des plongeurs qu’il encadre !</a:t>
            </a:r>
            <a:endParaRPr lang="fr-FR" sz="3200" dirty="0"/>
          </a:p>
        </p:txBody>
      </p:sp>
      <p:sp>
        <p:nvSpPr>
          <p:cNvPr id="4" name="Espace réservé de la date 3"/>
          <p:cNvSpPr>
            <a:spLocks noGrp="1"/>
          </p:cNvSpPr>
          <p:nvPr>
            <p:ph type="dt" sz="half" idx="10"/>
          </p:nvPr>
        </p:nvSpPr>
        <p:spPr/>
        <p:txBody>
          <a:bodyPr/>
          <a:lstStyle/>
          <a:p>
            <a:pPr>
              <a:defRPr/>
            </a:pPr>
            <a:r>
              <a:rPr lang="fr-FR" smtClean="0"/>
              <a:t>22/01/2022</a:t>
            </a:r>
            <a:endParaRPr lang="fr-FR"/>
          </a:p>
        </p:txBody>
      </p:sp>
      <p:sp>
        <p:nvSpPr>
          <p:cNvPr id="5" name="Espace réservé du pied de page 4"/>
          <p:cNvSpPr>
            <a:spLocks noGrp="1"/>
          </p:cNvSpPr>
          <p:nvPr>
            <p:ph type="ftr" sz="quarter" idx="11"/>
          </p:nvPr>
        </p:nvSpPr>
        <p:spPr/>
        <p:txBody>
          <a:bodyPr/>
          <a:lstStyle/>
          <a:p>
            <a:pPr>
              <a:defRPr/>
            </a:pPr>
            <a:r>
              <a:rPr lang="fr-FR" smtClean="0"/>
              <a:t>Alain BERTRAND - Formation GP Codep01</a:t>
            </a:r>
            <a:endParaRPr lang="fr-FR"/>
          </a:p>
        </p:txBody>
      </p:sp>
      <p:sp>
        <p:nvSpPr>
          <p:cNvPr id="6" name="Espace réservé du numéro de diapositive 5"/>
          <p:cNvSpPr>
            <a:spLocks noGrp="1"/>
          </p:cNvSpPr>
          <p:nvPr>
            <p:ph type="sldNum" sz="quarter" idx="12"/>
          </p:nvPr>
        </p:nvSpPr>
        <p:spPr/>
        <p:txBody>
          <a:bodyPr/>
          <a:lstStyle/>
          <a:p>
            <a:pPr>
              <a:defRPr/>
            </a:pPr>
            <a:fld id="{67A8630D-99C1-4C0F-A7C8-FB608CCC0BAD}" type="slidenum">
              <a:rPr lang="fr-FR" smtClean="0"/>
              <a:pPr>
                <a:defRPr/>
              </a:pPr>
              <a:t>39</a:t>
            </a:fld>
            <a:endParaRPr lang="fr-FR" dirty="0"/>
          </a:p>
        </p:txBody>
      </p:sp>
      <p:sp>
        <p:nvSpPr>
          <p:cNvPr id="9" name="Rectangle 8"/>
          <p:cNvSpPr/>
          <p:nvPr/>
        </p:nvSpPr>
        <p:spPr>
          <a:xfrm>
            <a:off x="467544" y="1484784"/>
            <a:ext cx="8172000" cy="2052000"/>
          </a:xfrm>
          <a:prstGeom prst="rect">
            <a:avLst/>
          </a:prstGeom>
        </p:spPr>
        <p:txBody>
          <a:bodyPr wrap="square" anchor="ctr">
            <a:noAutofit/>
          </a:bodyPr>
          <a:lstStyle/>
          <a:p>
            <a:pPr>
              <a:lnSpc>
                <a:spcPct val="90000"/>
              </a:lnSpc>
            </a:pPr>
            <a:r>
              <a:rPr lang="fr-FR" sz="1400" b="1" dirty="0" smtClean="0">
                <a:latin typeface="Arial Narrow" pitchFamily="34" charset="0"/>
              </a:rPr>
              <a:t>Briefing GP </a:t>
            </a:r>
            <a:r>
              <a:rPr lang="fr-FR" sz="1200" dirty="0" smtClean="0">
                <a:latin typeface="Arial Narrow" pitchFamily="34" charset="0"/>
              </a:rPr>
              <a:t>(sous l'angle de la déco)</a:t>
            </a:r>
            <a:r>
              <a:rPr lang="fr-FR" sz="1100" dirty="0" smtClean="0">
                <a:latin typeface="Arial Narrow" pitchFamily="34" charset="0"/>
              </a:rPr>
              <a:t>		</a:t>
            </a:r>
          </a:p>
          <a:p>
            <a:pPr>
              <a:lnSpc>
                <a:spcPct val="90000"/>
              </a:lnSpc>
            </a:pPr>
            <a:r>
              <a:rPr lang="fr-FR" sz="1100" dirty="0" smtClean="0">
                <a:latin typeface="Arial Narrow" pitchFamily="34" charset="0"/>
              </a:rPr>
              <a:t>	</a:t>
            </a:r>
            <a:r>
              <a:rPr lang="fr-FR" sz="1300" dirty="0" smtClean="0">
                <a:latin typeface="Arial Narrow" pitchFamily="34" charset="0"/>
              </a:rPr>
              <a:t>Prend connaissance de l'expérience et des antécédents de sa palanquée</a:t>
            </a:r>
          </a:p>
          <a:p>
            <a:pPr>
              <a:lnSpc>
                <a:spcPct val="90000"/>
              </a:lnSpc>
            </a:pPr>
            <a:r>
              <a:rPr lang="fr-FR" sz="1100" dirty="0" smtClean="0">
                <a:latin typeface="Arial Narrow" pitchFamily="34" charset="0"/>
              </a:rPr>
              <a:t>		</a:t>
            </a:r>
            <a:r>
              <a:rPr lang="fr-FR" sz="1100" dirty="0" smtClean="0">
                <a:solidFill>
                  <a:schemeClr val="tx2"/>
                </a:solidFill>
                <a:latin typeface="Arial Narrow" pitchFamily="34" charset="0"/>
              </a:rPr>
              <a:t>plongées récentes, Intervalle depuis dernière plongée, particularités à signaler ? </a:t>
            </a:r>
          </a:p>
          <a:p>
            <a:pPr>
              <a:lnSpc>
                <a:spcPct val="90000"/>
              </a:lnSpc>
            </a:pPr>
            <a:r>
              <a:rPr lang="fr-FR" sz="1100" dirty="0" smtClean="0">
                <a:latin typeface="Arial Narrow" pitchFamily="34" charset="0"/>
              </a:rPr>
              <a:t>	</a:t>
            </a:r>
            <a:r>
              <a:rPr lang="fr-FR" sz="1300" dirty="0" smtClean="0">
                <a:latin typeface="Arial Narrow" pitchFamily="34" charset="0"/>
              </a:rPr>
              <a:t>Présente les consignes de déco prévues par le DP</a:t>
            </a:r>
            <a:r>
              <a:rPr lang="fr-FR" sz="1200" dirty="0" smtClean="0">
                <a:latin typeface="Arial Narrow" pitchFamily="34" charset="0"/>
              </a:rPr>
              <a:t>	</a:t>
            </a:r>
            <a:endParaRPr lang="fr-FR" sz="1100" dirty="0" smtClean="0">
              <a:latin typeface="Arial Narrow" pitchFamily="34" charset="0"/>
            </a:endParaRPr>
          </a:p>
          <a:p>
            <a:pPr>
              <a:lnSpc>
                <a:spcPct val="90000"/>
              </a:lnSpc>
            </a:pPr>
            <a:r>
              <a:rPr lang="fr-FR" sz="1100" dirty="0" smtClean="0">
                <a:latin typeface="Arial Narrow" pitchFamily="34" charset="0"/>
              </a:rPr>
              <a:t>		</a:t>
            </a:r>
            <a:r>
              <a:rPr lang="fr-FR" sz="1100" dirty="0" smtClean="0">
                <a:solidFill>
                  <a:schemeClr val="tx2"/>
                </a:solidFill>
                <a:latin typeface="Arial Narrow" pitchFamily="34" charset="0"/>
              </a:rPr>
              <a:t>peut les adapter (sens de la sécurité) en fonction de sa palanquée</a:t>
            </a:r>
          </a:p>
          <a:p>
            <a:pPr>
              <a:lnSpc>
                <a:spcPct val="90000"/>
              </a:lnSpc>
            </a:pPr>
            <a:r>
              <a:rPr lang="fr-FR" sz="1100" dirty="0" smtClean="0">
                <a:latin typeface="Arial Narrow" pitchFamily="34" charset="0"/>
              </a:rPr>
              <a:t>	</a:t>
            </a:r>
            <a:r>
              <a:rPr lang="fr-FR" sz="1300" dirty="0" smtClean="0">
                <a:latin typeface="Arial Narrow" pitchFamily="34" charset="0"/>
              </a:rPr>
              <a:t>(Présente les consignes d'organisation prévues par le DP)</a:t>
            </a:r>
            <a:r>
              <a:rPr lang="fr-FR" sz="1200" dirty="0" smtClean="0">
                <a:latin typeface="Arial Narrow" pitchFamily="34" charset="0"/>
              </a:rPr>
              <a:t>	</a:t>
            </a:r>
          </a:p>
          <a:p>
            <a:pPr>
              <a:lnSpc>
                <a:spcPct val="90000"/>
              </a:lnSpc>
            </a:pPr>
            <a:r>
              <a:rPr lang="fr-FR" sz="1200" dirty="0" smtClean="0">
                <a:latin typeface="Arial Narrow" pitchFamily="34" charset="0"/>
              </a:rPr>
              <a:t>	</a:t>
            </a:r>
            <a:r>
              <a:rPr lang="fr-FR" sz="1300" dirty="0" smtClean="0">
                <a:latin typeface="Arial Narrow" pitchFamily="34" charset="0"/>
              </a:rPr>
              <a:t>Rappelle les consignes de sécurité</a:t>
            </a:r>
            <a:r>
              <a:rPr lang="fr-FR" sz="1200" dirty="0" smtClean="0">
                <a:latin typeface="Arial Narrow" pitchFamily="34" charset="0"/>
              </a:rPr>
              <a:t>	</a:t>
            </a:r>
          </a:p>
          <a:p>
            <a:pPr>
              <a:lnSpc>
                <a:spcPct val="90000"/>
              </a:lnSpc>
            </a:pPr>
            <a:r>
              <a:rPr lang="fr-FR" sz="1100" dirty="0" smtClean="0">
                <a:latin typeface="Arial Narrow" pitchFamily="34" charset="0"/>
              </a:rPr>
              <a:t>		</a:t>
            </a:r>
            <a:r>
              <a:rPr lang="fr-FR" sz="1100" dirty="0" smtClean="0">
                <a:solidFill>
                  <a:schemeClr val="tx2"/>
                </a:solidFill>
                <a:latin typeface="Arial Narrow" pitchFamily="34" charset="0"/>
              </a:rPr>
              <a:t>celles du DP: concernent toutes les palanquées - les siennes: concernent sa propre palanquée</a:t>
            </a:r>
          </a:p>
          <a:p>
            <a:pPr>
              <a:lnSpc>
                <a:spcPct val="90000"/>
              </a:lnSpc>
            </a:pPr>
            <a:r>
              <a:rPr lang="fr-FR" sz="1100" dirty="0" smtClean="0">
                <a:latin typeface="Arial Narrow" pitchFamily="34" charset="0"/>
              </a:rPr>
              <a:t>	</a:t>
            </a:r>
            <a:r>
              <a:rPr lang="fr-FR" sz="1300" dirty="0" smtClean="0">
                <a:latin typeface="Arial Narrow" pitchFamily="34" charset="0"/>
              </a:rPr>
              <a:t>Revue de matériel: connait les moyens de déco des plongeurs qu'il encadre</a:t>
            </a:r>
            <a:r>
              <a:rPr lang="fr-FR" sz="1100" dirty="0" smtClean="0">
                <a:latin typeface="Arial Narrow" pitchFamily="34" charset="0"/>
              </a:rPr>
              <a:t>	</a:t>
            </a:r>
          </a:p>
          <a:p>
            <a:pPr>
              <a:lnSpc>
                <a:spcPct val="90000"/>
              </a:lnSpc>
            </a:pPr>
            <a:r>
              <a:rPr lang="fr-FR" sz="1100" dirty="0" smtClean="0">
                <a:latin typeface="Arial Narrow" pitchFamily="34" charset="0"/>
              </a:rPr>
              <a:t>		</a:t>
            </a:r>
            <a:r>
              <a:rPr lang="fr-FR" sz="1100" dirty="0" smtClean="0">
                <a:solidFill>
                  <a:schemeClr val="tx2"/>
                </a:solidFill>
                <a:latin typeface="Arial Narrow" pitchFamily="34" charset="0"/>
              </a:rPr>
              <a:t>pas de </a:t>
            </a:r>
            <a:r>
              <a:rPr lang="fr-FR" sz="1100" dirty="0" err="1" smtClean="0">
                <a:solidFill>
                  <a:schemeClr val="tx2"/>
                </a:solidFill>
                <a:latin typeface="Arial Narrow" pitchFamily="34" charset="0"/>
              </a:rPr>
              <a:t>Deep</a:t>
            </a:r>
            <a:r>
              <a:rPr lang="fr-FR" sz="1100" dirty="0" smtClean="0">
                <a:solidFill>
                  <a:schemeClr val="tx2"/>
                </a:solidFill>
                <a:latin typeface="Arial Narrow" pitchFamily="34" charset="0"/>
              </a:rPr>
              <a:t>-stop, Personnalisation ?, </a:t>
            </a:r>
            <a:r>
              <a:rPr lang="fr-FR" sz="1100" dirty="0" err="1" smtClean="0">
                <a:solidFill>
                  <a:schemeClr val="tx2"/>
                </a:solidFill>
                <a:latin typeface="Arial Narrow" pitchFamily="34" charset="0"/>
              </a:rPr>
              <a:t>VdR</a:t>
            </a:r>
            <a:r>
              <a:rPr lang="fr-FR" sz="1100" dirty="0" smtClean="0">
                <a:solidFill>
                  <a:schemeClr val="tx2"/>
                </a:solidFill>
                <a:latin typeface="Arial Narrow" pitchFamily="34" charset="0"/>
              </a:rPr>
              <a:t> ?, Planification: courbe de plongée sans palier, paliers?</a:t>
            </a:r>
          </a:p>
          <a:p>
            <a:pPr>
              <a:lnSpc>
                <a:spcPct val="90000"/>
              </a:lnSpc>
            </a:pPr>
            <a:r>
              <a:rPr lang="fr-FR" sz="1100" dirty="0" smtClean="0">
                <a:latin typeface="Arial Narrow" pitchFamily="34" charset="0"/>
              </a:rPr>
              <a:t>	</a:t>
            </a:r>
            <a:r>
              <a:rPr lang="fr-FR" sz="1300" dirty="0" smtClean="0">
                <a:latin typeface="Arial Narrow" pitchFamily="34" charset="0"/>
              </a:rPr>
              <a:t>Mets au point la communication</a:t>
            </a:r>
            <a:r>
              <a:rPr lang="fr-FR" sz="1200" dirty="0" smtClean="0">
                <a:latin typeface="Arial Narrow" pitchFamily="34" charset="0"/>
              </a:rPr>
              <a:t> (</a:t>
            </a:r>
            <a:r>
              <a:rPr lang="fr-FR" sz="1100" dirty="0" smtClean="0">
                <a:solidFill>
                  <a:schemeClr val="tx2"/>
                </a:solidFill>
                <a:latin typeface="Arial Narrow" pitchFamily="34" charset="0"/>
              </a:rPr>
              <a:t>surveillance autonomie, gestion déco, …)</a:t>
            </a:r>
            <a:r>
              <a:rPr lang="fr-FR" sz="1200" dirty="0" smtClean="0">
                <a:latin typeface="Arial Narrow" pitchFamily="34" charset="0"/>
              </a:rPr>
              <a:t>	</a:t>
            </a:r>
            <a:endParaRPr lang="fr-FR" sz="1100" dirty="0">
              <a:latin typeface="Arial Narrow" pitchFamily="34" charset="0"/>
            </a:endParaRPr>
          </a:p>
        </p:txBody>
      </p:sp>
      <p:sp>
        <p:nvSpPr>
          <p:cNvPr id="11" name="Rectangle 10"/>
          <p:cNvSpPr/>
          <p:nvPr/>
        </p:nvSpPr>
        <p:spPr>
          <a:xfrm>
            <a:off x="467544" y="3573016"/>
            <a:ext cx="8172000" cy="2304000"/>
          </a:xfrm>
          <a:prstGeom prst="rect">
            <a:avLst/>
          </a:prstGeom>
        </p:spPr>
        <p:txBody>
          <a:bodyPr wrap="square">
            <a:normAutofit lnSpcReduction="10000"/>
          </a:bodyPr>
          <a:lstStyle/>
          <a:p>
            <a:r>
              <a:rPr lang="fr-FR" sz="1400" b="1" dirty="0" smtClean="0">
                <a:latin typeface="Arial Narrow" pitchFamily="34" charset="0"/>
              </a:rPr>
              <a:t>Comportement GP </a:t>
            </a:r>
            <a:r>
              <a:rPr lang="fr-FR" sz="1300" dirty="0" smtClean="0">
                <a:latin typeface="Arial Narrow" pitchFamily="34" charset="0"/>
              </a:rPr>
              <a:t>(sous l'angle de la déco) 		</a:t>
            </a:r>
          </a:p>
          <a:p>
            <a:pPr defTabSz="648000"/>
            <a:r>
              <a:rPr lang="fr-FR" sz="1300" dirty="0" smtClean="0">
                <a:latin typeface="Arial Narrow" pitchFamily="34" charset="0"/>
              </a:rPr>
              <a:t>	Reste vigilant sur le respect des consignes de sécurité surtout avec les plongeurs débutant sans moyen de déco</a:t>
            </a:r>
          </a:p>
          <a:p>
            <a:pPr defTabSz="648000"/>
            <a:r>
              <a:rPr lang="fr-FR" sz="1300" dirty="0" smtClean="0">
                <a:latin typeface="Arial Narrow" pitchFamily="34" charset="0"/>
              </a:rPr>
              <a:t>	Surveille l'autonomie en air de ses plongeurs et s'assure qu'elle est compatible avec la déco prévue</a:t>
            </a:r>
          </a:p>
          <a:p>
            <a:pPr defTabSz="648000"/>
            <a:r>
              <a:rPr lang="fr-FR" sz="1300" dirty="0" smtClean="0">
                <a:latin typeface="Arial Narrow" pitchFamily="34" charset="0"/>
              </a:rPr>
              <a:t>	Veille à limiter les efforts et la consommation de ses plongeurs	</a:t>
            </a:r>
          </a:p>
          <a:p>
            <a:pPr defTabSz="648000"/>
            <a:r>
              <a:rPr lang="fr-FR" sz="1300" dirty="0" smtClean="0">
                <a:latin typeface="Arial Narrow" pitchFamily="34" charset="0"/>
              </a:rPr>
              <a:t>		</a:t>
            </a:r>
            <a:r>
              <a:rPr lang="fr-FR" sz="1300" dirty="0" smtClean="0">
                <a:solidFill>
                  <a:schemeClr val="tx2"/>
                </a:solidFill>
                <a:latin typeface="Arial Narrow" pitchFamily="34" charset="0"/>
              </a:rPr>
              <a:t>adapte son palmage, facilite l'équilibre des plongeurs débutants, …</a:t>
            </a:r>
          </a:p>
          <a:p>
            <a:pPr defTabSz="648000"/>
            <a:r>
              <a:rPr lang="fr-FR" sz="1300" dirty="0" smtClean="0">
                <a:latin typeface="Arial Narrow" pitchFamily="34" charset="0"/>
              </a:rPr>
              <a:t>	Adapte les paramètres de plongée (sens de la sécurité) en fonction des circonstances de la plongée</a:t>
            </a:r>
          </a:p>
          <a:p>
            <a:pPr defTabSz="648000"/>
            <a:r>
              <a:rPr lang="fr-FR" sz="1300" dirty="0" smtClean="0">
                <a:latin typeface="Arial Narrow" pitchFamily="34" charset="0"/>
              </a:rPr>
              <a:t>	Avant la remontée: vérifie la déco et l'autonomie de chacun !	</a:t>
            </a:r>
          </a:p>
          <a:p>
            <a:pPr defTabSz="648000"/>
            <a:r>
              <a:rPr lang="fr-FR" sz="1300" dirty="0" smtClean="0">
                <a:latin typeface="Arial Narrow" pitchFamily="34" charset="0"/>
              </a:rPr>
              <a:t>	Ne peut pas imposer sa procédure si les plongeurs encadrés possèdent un ordinateur	</a:t>
            </a:r>
          </a:p>
          <a:p>
            <a:pPr defTabSz="648000"/>
            <a:r>
              <a:rPr lang="fr-FR" sz="1300" dirty="0" smtClean="0">
                <a:latin typeface="Arial Narrow" pitchFamily="34" charset="0"/>
              </a:rPr>
              <a:t>	Fait en sorte que les plongeurs qu'il encadre respectent leur propre procédure	</a:t>
            </a:r>
          </a:p>
          <a:p>
            <a:pPr defTabSz="648000"/>
            <a:r>
              <a:rPr lang="fr-FR" sz="1300" dirty="0" smtClean="0">
                <a:latin typeface="Arial Narrow" pitchFamily="34" charset="0"/>
              </a:rPr>
              <a:t>	Veille à la cohésion de la palanquée	</a:t>
            </a:r>
          </a:p>
          <a:p>
            <a:pPr defTabSz="648000"/>
            <a:r>
              <a:rPr lang="fr-FR" sz="1300" dirty="0" smtClean="0">
                <a:latin typeface="Arial Narrow" pitchFamily="34" charset="0"/>
              </a:rPr>
              <a:t>	Propose un point d'appui pour réaliser les paliers	</a:t>
            </a:r>
          </a:p>
          <a:p>
            <a:pPr defTabSz="648000"/>
            <a:r>
              <a:rPr lang="fr-FR" sz="1300" dirty="0" smtClean="0">
                <a:latin typeface="Arial Narrow" pitchFamily="34" charset="0"/>
              </a:rPr>
              <a:t>	Observe et surveille sa palanquée après la plongée	</a:t>
            </a:r>
            <a:endParaRPr lang="fr-FR" sz="1300" dirty="0">
              <a:latin typeface="Arial Narrow" pitchFamily="34" charset="0"/>
            </a:endParaRPr>
          </a:p>
        </p:txBody>
      </p:sp>
      <p:grpSp>
        <p:nvGrpSpPr>
          <p:cNvPr id="16" name="Groupe 15"/>
          <p:cNvGrpSpPr/>
          <p:nvPr/>
        </p:nvGrpSpPr>
        <p:grpSpPr>
          <a:xfrm>
            <a:off x="7884368" y="3781957"/>
            <a:ext cx="1224024" cy="1096728"/>
            <a:chOff x="7884368" y="3844440"/>
            <a:chExt cx="1224024" cy="1096728"/>
          </a:xfrm>
        </p:grpSpPr>
        <p:sp>
          <p:nvSpPr>
            <p:cNvPr id="12" name="Accolade fermante 11"/>
            <p:cNvSpPr/>
            <p:nvPr/>
          </p:nvSpPr>
          <p:spPr>
            <a:xfrm>
              <a:off x="7884368" y="3844440"/>
              <a:ext cx="216024" cy="10967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ZoneTexte 12"/>
            <p:cNvSpPr txBox="1"/>
            <p:nvPr/>
          </p:nvSpPr>
          <p:spPr>
            <a:xfrm>
              <a:off x="8100392" y="4068804"/>
              <a:ext cx="1008000" cy="648000"/>
            </a:xfrm>
            <a:prstGeom prst="rect">
              <a:avLst/>
            </a:prstGeom>
            <a:noFill/>
          </p:spPr>
          <p:txBody>
            <a:bodyPr wrap="square" rtlCol="0" anchor="ctr">
              <a:normAutofit fontScale="70000" lnSpcReduction="20000"/>
            </a:bodyPr>
            <a:lstStyle/>
            <a:p>
              <a:r>
                <a:rPr lang="fr-FR" dirty="0" smtClean="0"/>
                <a:t>Anticipe les problèmes éventuels</a:t>
              </a:r>
              <a:endParaRPr lang="fr-FR" dirty="0"/>
            </a:p>
          </p:txBody>
        </p:sp>
      </p:grpSp>
      <p:sp>
        <p:nvSpPr>
          <p:cNvPr id="14" name="Rectangle 13"/>
          <p:cNvSpPr/>
          <p:nvPr/>
        </p:nvSpPr>
        <p:spPr>
          <a:xfrm>
            <a:off x="467544" y="5848697"/>
            <a:ext cx="8172000" cy="612000"/>
          </a:xfrm>
          <a:prstGeom prst="rect">
            <a:avLst/>
          </a:prstGeom>
        </p:spPr>
        <p:txBody>
          <a:bodyPr>
            <a:noAutofit/>
          </a:bodyPr>
          <a:lstStyle/>
          <a:p>
            <a:pPr>
              <a:lnSpc>
                <a:spcPct val="90000"/>
              </a:lnSpc>
            </a:pPr>
            <a:r>
              <a:rPr lang="fr-FR" sz="1400" b="1" dirty="0" smtClean="0">
                <a:latin typeface="Arial Narrow" pitchFamily="34" charset="0"/>
              </a:rPr>
              <a:t>NB</a:t>
            </a:r>
            <a:r>
              <a:rPr lang="fr-FR" sz="1200" dirty="0" smtClean="0">
                <a:latin typeface="Arial Narrow" pitchFamily="34" charset="0"/>
              </a:rPr>
              <a:t>:	</a:t>
            </a:r>
            <a:r>
              <a:rPr lang="fr-FR" sz="1300" dirty="0" smtClean="0">
                <a:latin typeface="Arial Narrow" pitchFamily="34" charset="0"/>
              </a:rPr>
              <a:t>Ne pas changer de procédure de déco lors d’une plongée successive</a:t>
            </a:r>
          </a:p>
          <a:p>
            <a:pPr>
              <a:lnSpc>
                <a:spcPct val="90000"/>
              </a:lnSpc>
            </a:pPr>
            <a:r>
              <a:rPr lang="fr-FR" sz="1300" dirty="0" smtClean="0">
                <a:latin typeface="Arial Narrow" pitchFamily="34" charset="0"/>
              </a:rPr>
              <a:t>	Prise en compte des plongeurs avec ordinateur et sans ordinateur = informations différentes ou complémentaires</a:t>
            </a:r>
          </a:p>
          <a:p>
            <a:pPr>
              <a:lnSpc>
                <a:spcPct val="90000"/>
              </a:lnSpc>
            </a:pPr>
            <a:r>
              <a:rPr lang="fr-FR" sz="1300" dirty="0" smtClean="0">
                <a:latin typeface="Arial Narrow" pitchFamily="34" charset="0"/>
              </a:rPr>
              <a:t>	Éviter de « jouer » avec les limites du modèle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8313" y="260350"/>
            <a:ext cx="8229600" cy="1143000"/>
          </a:xfrm>
        </p:spPr>
        <p:txBody>
          <a:bodyPr/>
          <a:lstStyle/>
          <a:p>
            <a:pPr eaLnBrk="1" hangingPunct="1"/>
            <a:r>
              <a:rPr lang="fr-FR" altLang="fr-FR" dirty="0" smtClean="0"/>
              <a:t>La loi de Henry</a:t>
            </a:r>
          </a:p>
        </p:txBody>
      </p:sp>
      <p:sp>
        <p:nvSpPr>
          <p:cNvPr id="23555" name="Rectangle 3"/>
          <p:cNvSpPr>
            <a:spLocks noGrp="1" noChangeArrowheads="1"/>
          </p:cNvSpPr>
          <p:nvPr>
            <p:ph idx="1"/>
          </p:nvPr>
        </p:nvSpPr>
        <p:spPr>
          <a:xfrm>
            <a:off x="395288" y="2132856"/>
            <a:ext cx="8280000" cy="1323439"/>
          </a:xfrm>
        </p:spPr>
        <p:txBody>
          <a:bodyPr>
            <a:spAutoFit/>
          </a:bodyPr>
          <a:lstStyle/>
          <a:p>
            <a:pPr eaLnBrk="1" hangingPunct="1">
              <a:buFontTx/>
              <a:buNone/>
            </a:pPr>
            <a:r>
              <a:rPr lang="fr-FR" altLang="fr-FR" sz="2000" b="1" dirty="0" smtClean="0">
                <a:solidFill>
                  <a:schemeClr val="accent2"/>
                </a:solidFill>
              </a:rPr>
              <a:t>À </a:t>
            </a:r>
            <a:r>
              <a:rPr lang="fr-FR" altLang="fr-FR" sz="2000" b="1" u="sng" dirty="0" smtClean="0">
                <a:solidFill>
                  <a:schemeClr val="accent2"/>
                </a:solidFill>
              </a:rPr>
              <a:t>température</a:t>
            </a:r>
            <a:r>
              <a:rPr lang="fr-FR" altLang="fr-FR" sz="2000" b="1" dirty="0" smtClean="0">
                <a:solidFill>
                  <a:schemeClr val="accent2"/>
                </a:solidFill>
              </a:rPr>
              <a:t> donnée, lorsqu’un </a:t>
            </a:r>
            <a:r>
              <a:rPr lang="fr-FR" altLang="fr-FR" sz="2000" b="1" u="sng" dirty="0" smtClean="0">
                <a:solidFill>
                  <a:schemeClr val="accent2"/>
                </a:solidFill>
              </a:rPr>
              <a:t>gaz</a:t>
            </a:r>
            <a:r>
              <a:rPr lang="fr-FR" altLang="fr-FR" sz="2000" b="1" dirty="0" smtClean="0">
                <a:solidFill>
                  <a:schemeClr val="accent2"/>
                </a:solidFill>
              </a:rPr>
              <a:t> est en </a:t>
            </a:r>
            <a:r>
              <a:rPr lang="fr-FR" altLang="fr-FR" sz="2000" b="1" u="sng" dirty="0" smtClean="0">
                <a:solidFill>
                  <a:schemeClr val="accent2"/>
                </a:solidFill>
              </a:rPr>
              <a:t>équilibre</a:t>
            </a:r>
            <a:r>
              <a:rPr lang="fr-FR" altLang="fr-FR" sz="2000" b="1" dirty="0" smtClean="0">
                <a:solidFill>
                  <a:schemeClr val="accent2"/>
                </a:solidFill>
              </a:rPr>
              <a:t> avec un </a:t>
            </a:r>
            <a:r>
              <a:rPr lang="fr-FR" altLang="fr-FR" sz="2000" b="1" u="sng" dirty="0" smtClean="0">
                <a:solidFill>
                  <a:schemeClr val="accent2"/>
                </a:solidFill>
              </a:rPr>
              <a:t>liquide</a:t>
            </a:r>
            <a:r>
              <a:rPr lang="fr-FR" altLang="fr-FR" sz="2000" b="1" dirty="0" smtClean="0">
                <a:solidFill>
                  <a:schemeClr val="accent2"/>
                </a:solidFill>
              </a:rPr>
              <a:t> dans lequel il est soluble, </a:t>
            </a:r>
            <a:r>
              <a:rPr lang="fr-FR" altLang="fr-FR" sz="2000" b="1" dirty="0" smtClean="0">
                <a:solidFill>
                  <a:srgbClr val="FF6600"/>
                </a:solidFill>
              </a:rPr>
              <a:t>la concentration de gaz dissous est proportionnelle à la </a:t>
            </a:r>
            <a:r>
              <a:rPr lang="fr-FR" altLang="fr-FR" sz="2000" b="1" u="sng" dirty="0" smtClean="0">
                <a:solidFill>
                  <a:srgbClr val="FF6600"/>
                </a:solidFill>
              </a:rPr>
              <a:t>pression</a:t>
            </a:r>
            <a:r>
              <a:rPr lang="fr-FR" altLang="fr-FR" sz="2000" b="1" dirty="0" smtClean="0">
                <a:solidFill>
                  <a:srgbClr val="FF6600"/>
                </a:solidFill>
              </a:rPr>
              <a:t> </a:t>
            </a:r>
            <a:r>
              <a:rPr lang="fr-FR" altLang="fr-FR" sz="2000" b="1" dirty="0" smtClean="0">
                <a:solidFill>
                  <a:schemeClr val="accent2"/>
                </a:solidFill>
              </a:rPr>
              <a:t>qu’exerce ce gaz </a:t>
            </a:r>
            <a:r>
              <a:rPr lang="fr-FR" altLang="fr-FR" sz="2000" b="1" u="sng" dirty="0" smtClean="0">
                <a:solidFill>
                  <a:schemeClr val="accent2"/>
                </a:solidFill>
              </a:rPr>
              <a:t>sur</a:t>
            </a:r>
            <a:r>
              <a:rPr lang="fr-FR" altLang="fr-FR" sz="2000" b="1" dirty="0" smtClean="0">
                <a:solidFill>
                  <a:schemeClr val="accent2"/>
                </a:solidFill>
              </a:rPr>
              <a:t> le liquide.</a:t>
            </a:r>
            <a:r>
              <a:rPr lang="fr-FR" altLang="fr-FR" sz="2000" dirty="0" smtClean="0">
                <a:solidFill>
                  <a:schemeClr val="accent2"/>
                </a:solidFill>
              </a:rPr>
              <a:t> </a:t>
            </a:r>
          </a:p>
        </p:txBody>
      </p:sp>
      <p:sp>
        <p:nvSpPr>
          <p:cNvPr id="2" name="Espace réservé de la date 1"/>
          <p:cNvSpPr>
            <a:spLocks noGrp="1"/>
          </p:cNvSpPr>
          <p:nvPr>
            <p:ph type="dt" sz="half" idx="10"/>
          </p:nvPr>
        </p:nvSpPr>
        <p:spPr/>
        <p:txBody>
          <a:bodyPr/>
          <a:lstStyle/>
          <a:p>
            <a:pPr>
              <a:defRPr/>
            </a:pPr>
            <a:r>
              <a:rPr lang="fr-FR" dirty="0" smtClean="0"/>
              <a:t>22/01/2022</a:t>
            </a:r>
            <a:endParaRPr lang="fr-FR" dirty="0"/>
          </a:p>
        </p:txBody>
      </p:sp>
      <p:sp>
        <p:nvSpPr>
          <p:cNvPr id="3" name="Espace réservé du pied de page 2"/>
          <p:cNvSpPr>
            <a:spLocks noGrp="1"/>
          </p:cNvSpPr>
          <p:nvPr>
            <p:ph type="ftr" sz="quarter" idx="11"/>
          </p:nvPr>
        </p:nvSpPr>
        <p:spPr/>
        <p:txBody>
          <a:bodyPr/>
          <a:lstStyle/>
          <a:p>
            <a:pPr>
              <a:defRPr/>
            </a:pPr>
            <a:r>
              <a:rPr lang="fr-FR" dirty="0"/>
              <a:t>Alain BERTRAND - Formation GP Codep01</a:t>
            </a:r>
          </a:p>
        </p:txBody>
      </p:sp>
      <p:sp>
        <p:nvSpPr>
          <p:cNvPr id="4" name="Espace réservé du numéro de diapositive 3"/>
          <p:cNvSpPr>
            <a:spLocks noGrp="1"/>
          </p:cNvSpPr>
          <p:nvPr>
            <p:ph type="sldNum" sz="quarter" idx="12"/>
          </p:nvPr>
        </p:nvSpPr>
        <p:spPr/>
        <p:txBody>
          <a:bodyPr/>
          <a:lstStyle/>
          <a:p>
            <a:pPr>
              <a:defRPr/>
            </a:pPr>
            <a:fld id="{A4BFEAC7-1E3D-4A04-A511-DF8C78BEEDFC}" type="slidenum">
              <a:rPr lang="fr-FR"/>
              <a:pPr>
                <a:defRPr/>
              </a:pPr>
              <a:t>4</a:t>
            </a:fld>
            <a:endParaRPr lang="fr-FR" dirty="0"/>
          </a:p>
        </p:txBody>
      </p:sp>
      <p:pic>
        <p:nvPicPr>
          <p:cNvPr id="23557"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092950" y="404669"/>
            <a:ext cx="1215560" cy="1530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8" name="Text Box 6"/>
          <p:cNvSpPr txBox="1">
            <a:spLocks noChangeArrowheads="1"/>
          </p:cNvSpPr>
          <p:nvPr/>
        </p:nvSpPr>
        <p:spPr bwMode="auto">
          <a:xfrm>
            <a:off x="395288" y="1268761"/>
            <a:ext cx="6624637" cy="6524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lnSpc>
                <a:spcPct val="80000"/>
              </a:lnSpc>
              <a:buFontTx/>
              <a:buNone/>
            </a:pPr>
            <a:r>
              <a:rPr lang="fr-FR" altLang="fr-FR" sz="1400" i="1" dirty="0"/>
              <a:t>William Henry (1775 - 1836)  physicien et chimiste britannique</a:t>
            </a:r>
            <a:r>
              <a:rPr lang="fr-FR" altLang="fr-FR" sz="1400" i="1" dirty="0" smtClean="0"/>
              <a:t>.</a:t>
            </a:r>
            <a:endParaRPr lang="fr-FR" altLang="fr-FR" sz="1400" i="1" dirty="0"/>
          </a:p>
          <a:p>
            <a:pPr eaLnBrk="1" hangingPunct="1">
              <a:lnSpc>
                <a:spcPct val="80000"/>
              </a:lnSpc>
              <a:buFontTx/>
              <a:buNone/>
            </a:pPr>
            <a:r>
              <a:rPr lang="fr-FR" altLang="fr-FR" sz="1400" i="1" dirty="0"/>
              <a:t>En 1803, il énonce la loi sur la dissolution des gaz dans les liquides, appelée Loi de Henry</a:t>
            </a:r>
            <a:r>
              <a:rPr lang="fr-FR" altLang="fr-FR" sz="1400" i="1" dirty="0" smtClean="0"/>
              <a:t>.</a:t>
            </a:r>
            <a:endParaRPr lang="fr-FR" altLang="fr-FR" sz="1400" i="1" dirty="0"/>
          </a:p>
        </p:txBody>
      </p:sp>
      <p:sp>
        <p:nvSpPr>
          <p:cNvPr id="17" name="ZoneTexte 16"/>
          <p:cNvSpPr txBox="1"/>
          <p:nvPr/>
        </p:nvSpPr>
        <p:spPr>
          <a:xfrm>
            <a:off x="395288" y="3429000"/>
            <a:ext cx="8280000" cy="1200329"/>
          </a:xfrm>
          <a:prstGeom prst="rect">
            <a:avLst/>
          </a:prstGeom>
          <a:noFill/>
        </p:spPr>
        <p:txBody>
          <a:bodyPr wrap="square" rtlCol="0">
            <a:spAutoFit/>
          </a:bodyPr>
          <a:lstStyle/>
          <a:p>
            <a:pPr defTabSz="360000"/>
            <a:r>
              <a:rPr lang="fr-FR" altLang="fr-FR" b="1" dirty="0" smtClean="0"/>
              <a:t>	Équilibre 		</a:t>
            </a:r>
            <a:r>
              <a:rPr lang="fr-FR" altLang="fr-FR" dirty="0" smtClean="0"/>
              <a:t>= bilan des échanges nul après une </a:t>
            </a:r>
            <a:r>
              <a:rPr lang="fr-FR" altLang="fr-FR" u="sng" dirty="0" smtClean="0"/>
              <a:t>durée d’exposition suffisante</a:t>
            </a:r>
          </a:p>
          <a:p>
            <a:pPr defTabSz="360000"/>
            <a:r>
              <a:rPr lang="fr-FR" altLang="fr-FR" b="1" dirty="0" smtClean="0"/>
              <a:t>	Concentration</a:t>
            </a:r>
            <a:r>
              <a:rPr lang="fr-FR" altLang="fr-FR" dirty="0" smtClean="0"/>
              <a:t>	= quantité de gaz dissous par litre de liquide. </a:t>
            </a:r>
          </a:p>
          <a:p>
            <a:pPr defTabSz="360000"/>
            <a:r>
              <a:rPr lang="fr-FR" altLang="fr-FR" b="1" dirty="0" smtClean="0"/>
              <a:t>	Pression </a:t>
            </a:r>
            <a:r>
              <a:rPr lang="fr-FR" altLang="fr-FR" dirty="0" smtClean="0"/>
              <a:t>(P)	= pression du gaz sous forme gazeuse </a:t>
            </a:r>
          </a:p>
          <a:p>
            <a:pPr defTabSz="360000"/>
            <a:r>
              <a:rPr lang="fr-FR" altLang="fr-FR" b="1" dirty="0" smtClean="0"/>
              <a:t>	</a:t>
            </a:r>
            <a:r>
              <a:rPr lang="fr-FR" altLang="fr-FR" b="1" dirty="0" smtClean="0">
                <a:solidFill>
                  <a:srgbClr val="C00000"/>
                </a:solidFill>
              </a:rPr>
              <a:t>Tension</a:t>
            </a:r>
            <a:r>
              <a:rPr lang="fr-FR" altLang="fr-FR" dirty="0" smtClean="0">
                <a:solidFill>
                  <a:srgbClr val="C00000"/>
                </a:solidFill>
              </a:rPr>
              <a:t>  (T)		= pression du gaz dissous dans le liquide</a:t>
            </a:r>
          </a:p>
        </p:txBody>
      </p:sp>
      <p:sp>
        <p:nvSpPr>
          <p:cNvPr id="18" name="Rectangle à coins arrondis 17"/>
          <p:cNvSpPr/>
          <p:nvPr/>
        </p:nvSpPr>
        <p:spPr>
          <a:xfrm>
            <a:off x="395288" y="5788354"/>
            <a:ext cx="8280000" cy="396000"/>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10000"/>
          </a:bodyPr>
          <a:lstStyle/>
          <a:p>
            <a:pPr algn="ctr"/>
            <a:r>
              <a:rPr lang="fr-FR" altLang="fr-FR" sz="1600" b="1" dirty="0" smtClean="0">
                <a:solidFill>
                  <a:srgbClr val="C00000"/>
                </a:solidFill>
              </a:rPr>
              <a:t>À l’équilibre et à température constante:  </a:t>
            </a:r>
            <a:r>
              <a:rPr lang="fr-FR" altLang="fr-FR" sz="2000" b="1" dirty="0" smtClean="0">
                <a:solidFill>
                  <a:srgbClr val="C00000"/>
                </a:solidFill>
              </a:rPr>
              <a:t>T</a:t>
            </a:r>
            <a:r>
              <a:rPr lang="fr-FR" altLang="fr-FR" sz="2000" b="1" baseline="-25000" dirty="0" smtClean="0">
                <a:solidFill>
                  <a:srgbClr val="C00000"/>
                </a:solidFill>
              </a:rPr>
              <a:t>ension</a:t>
            </a:r>
            <a:r>
              <a:rPr lang="fr-FR" altLang="fr-FR" sz="2000" b="1" dirty="0" smtClean="0">
                <a:solidFill>
                  <a:srgbClr val="C00000"/>
                </a:solidFill>
              </a:rPr>
              <a:t> = P</a:t>
            </a:r>
            <a:r>
              <a:rPr lang="fr-FR" altLang="fr-FR" sz="2000" b="1" baseline="-25000" dirty="0" smtClean="0">
                <a:solidFill>
                  <a:srgbClr val="C00000"/>
                </a:solidFill>
              </a:rPr>
              <a:t>ression</a:t>
            </a:r>
            <a:endParaRPr lang="fr-FR" sz="2000" baseline="-25000" dirty="0" smtClean="0">
              <a:solidFill>
                <a:srgbClr val="C00000"/>
              </a:solidFill>
            </a:endParaRPr>
          </a:p>
        </p:txBody>
      </p:sp>
      <p:sp>
        <p:nvSpPr>
          <p:cNvPr id="25" name="Accolade fermante 24"/>
          <p:cNvSpPr/>
          <p:nvPr/>
        </p:nvSpPr>
        <p:spPr>
          <a:xfrm>
            <a:off x="251520" y="188640"/>
            <a:ext cx="504056"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30" name="Groupe 29"/>
          <p:cNvGrpSpPr/>
          <p:nvPr/>
        </p:nvGrpSpPr>
        <p:grpSpPr>
          <a:xfrm>
            <a:off x="2051288" y="4761248"/>
            <a:ext cx="6624000" cy="900000"/>
            <a:chOff x="2096614" y="3449265"/>
            <a:chExt cx="6624000" cy="900000"/>
          </a:xfrm>
        </p:grpSpPr>
        <p:grpSp>
          <p:nvGrpSpPr>
            <p:cNvPr id="5" name="Groupe 15"/>
            <p:cNvGrpSpPr/>
            <p:nvPr/>
          </p:nvGrpSpPr>
          <p:grpSpPr>
            <a:xfrm>
              <a:off x="2231456" y="3449266"/>
              <a:ext cx="6489158" cy="890476"/>
              <a:chOff x="1871545" y="3239963"/>
              <a:chExt cx="6755825" cy="943844"/>
            </a:xfrm>
            <a:noFill/>
          </p:grpSpPr>
          <p:sp>
            <p:nvSpPr>
              <p:cNvPr id="23566" name="ZoneTexte 6"/>
              <p:cNvSpPr txBox="1">
                <a:spLocks noChangeArrowheads="1"/>
              </p:cNvSpPr>
              <p:nvPr/>
            </p:nvSpPr>
            <p:spPr bwMode="auto">
              <a:xfrm>
                <a:off x="4560074" y="3894497"/>
                <a:ext cx="1080120" cy="289310"/>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rmAutofit lnSpcReduction="10000"/>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eaLnBrk="1" hangingPunct="1">
                  <a:lnSpc>
                    <a:spcPct val="80000"/>
                  </a:lnSpc>
                  <a:spcBef>
                    <a:spcPct val="0"/>
                  </a:spcBef>
                  <a:buFontTx/>
                  <a:buNone/>
                </a:pPr>
                <a:r>
                  <a:rPr lang="fr-FR" altLang="fr-FR" sz="1100" dirty="0" smtClean="0">
                    <a:solidFill>
                      <a:schemeClr val="bg2">
                        <a:lumMod val="75000"/>
                      </a:schemeClr>
                    </a:solidFill>
                  </a:rPr>
                  <a:t>  </a:t>
                </a:r>
                <a:r>
                  <a:rPr lang="fr-FR" altLang="fr-FR" sz="1600" b="1" dirty="0">
                    <a:solidFill>
                      <a:schemeClr val="bg2">
                        <a:lumMod val="75000"/>
                      </a:schemeClr>
                    </a:solidFill>
                    <a:latin typeface="+mn-lt"/>
                    <a:cs typeface="+mn-cs"/>
                  </a:rPr>
                  <a:t>Tension</a:t>
                </a:r>
              </a:p>
            </p:txBody>
          </p:sp>
          <p:grpSp>
            <p:nvGrpSpPr>
              <p:cNvPr id="8" name="Groupe 14"/>
              <p:cNvGrpSpPr/>
              <p:nvPr/>
            </p:nvGrpSpPr>
            <p:grpSpPr>
              <a:xfrm>
                <a:off x="1871545" y="3239963"/>
                <a:ext cx="6755825" cy="901040"/>
                <a:chOff x="1871545" y="3239963"/>
                <a:chExt cx="6755825" cy="901040"/>
              </a:xfrm>
              <a:grpFill/>
            </p:grpSpPr>
            <p:sp>
              <p:nvSpPr>
                <p:cNvPr id="23564" name="ZoneTexte 4"/>
                <p:cNvSpPr txBox="1">
                  <a:spLocks noChangeArrowheads="1"/>
                </p:cNvSpPr>
                <p:nvPr/>
              </p:nvSpPr>
              <p:spPr bwMode="auto">
                <a:xfrm>
                  <a:off x="4811713" y="3239963"/>
                  <a:ext cx="1056474" cy="572363"/>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lnSpcReduction="10000"/>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fr-FR" altLang="fr-FR" sz="1600" dirty="0">
                      <a:solidFill>
                        <a:srgbClr val="FF6600"/>
                      </a:solidFill>
                    </a:rPr>
                    <a:t>C = s x P</a:t>
                  </a:r>
                </a:p>
                <a:p>
                  <a:pPr eaLnBrk="1" hangingPunct="1">
                    <a:spcBef>
                      <a:spcPct val="0"/>
                    </a:spcBef>
                    <a:buFontTx/>
                    <a:buNone/>
                  </a:pPr>
                  <a:r>
                    <a:rPr lang="fr-FR" altLang="fr-FR" sz="1600" dirty="0">
                      <a:solidFill>
                        <a:schemeClr val="bg2">
                          <a:lumMod val="75000"/>
                        </a:schemeClr>
                      </a:solidFill>
                    </a:rPr>
                    <a:t>C/s = P</a:t>
                  </a:r>
                </a:p>
              </p:txBody>
            </p:sp>
            <p:sp>
              <p:nvSpPr>
                <p:cNvPr id="6" name="Accolade fermante 5"/>
                <p:cNvSpPr/>
                <p:nvPr/>
              </p:nvSpPr>
              <p:spPr bwMode="auto">
                <a:xfrm rot="5400000">
                  <a:off x="5019491" y="3571740"/>
                  <a:ext cx="114473" cy="447870"/>
                </a:xfrm>
                <a:prstGeom prst="rightBrace">
                  <a:avLst/>
                </a:prstGeom>
                <a:grpFill/>
                <a:ln>
                  <a:noFill/>
                </a:ln>
              </p:spPr>
              <p:style>
                <a:lnRef idx="1">
                  <a:schemeClr val="accent1"/>
                </a:lnRef>
                <a:fillRef idx="0">
                  <a:schemeClr val="accent1"/>
                </a:fillRef>
                <a:effectRef idx="0">
                  <a:schemeClr val="accent1"/>
                </a:effectRef>
                <a:fontRef idx="minor">
                  <a:schemeClr val="tx1"/>
                </a:fontRef>
              </p:style>
              <p:txBody>
                <a:bodyPr anchor="ctr">
                  <a:normAutofit/>
                </a:bodyPr>
                <a:lstStyle/>
                <a:p>
                  <a:pPr algn="ctr">
                    <a:defRPr/>
                  </a:pPr>
                  <a:endParaRPr lang="fr-FR" sz="1600" dirty="0">
                    <a:solidFill>
                      <a:schemeClr val="bg2">
                        <a:lumMod val="75000"/>
                      </a:schemeClr>
                    </a:solidFill>
                  </a:endParaRPr>
                </a:p>
              </p:txBody>
            </p:sp>
            <p:sp>
              <p:nvSpPr>
                <p:cNvPr id="7" name="ZoneTexte 6"/>
                <p:cNvSpPr txBox="1">
                  <a:spLocks noChangeArrowheads="1"/>
                </p:cNvSpPr>
                <p:nvPr/>
              </p:nvSpPr>
              <p:spPr bwMode="auto">
                <a:xfrm>
                  <a:off x="5940151" y="3243455"/>
                  <a:ext cx="2687219" cy="864000"/>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92500"/>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fr-FR" altLang="fr-FR" sz="1600" b="1" dirty="0" smtClean="0">
                      <a:solidFill>
                        <a:schemeClr val="bg2">
                          <a:lumMod val="75000"/>
                        </a:schemeClr>
                      </a:solidFill>
                    </a:rPr>
                    <a:t>C</a:t>
                  </a:r>
                  <a:r>
                    <a:rPr lang="fr-FR" altLang="fr-FR" sz="1600" dirty="0" smtClean="0">
                      <a:solidFill>
                        <a:schemeClr val="bg2">
                          <a:lumMod val="75000"/>
                        </a:schemeClr>
                      </a:solidFill>
                    </a:rPr>
                    <a:t>:</a:t>
                  </a:r>
                  <a:r>
                    <a:rPr lang="fr-FR" altLang="fr-FR" sz="1400" dirty="0" smtClean="0">
                      <a:solidFill>
                        <a:schemeClr val="bg2">
                          <a:lumMod val="75000"/>
                        </a:schemeClr>
                      </a:solidFill>
                    </a:rPr>
                    <a:t> </a:t>
                  </a:r>
                  <a:r>
                    <a:rPr lang="fr-FR" altLang="fr-FR" sz="1400" dirty="0" smtClean="0">
                      <a:solidFill>
                        <a:schemeClr val="bg2">
                          <a:lumMod val="75000"/>
                        </a:schemeClr>
                      </a:solidFill>
                      <a:latin typeface="Arial Narrow" pitchFamily="34" charset="0"/>
                    </a:rPr>
                    <a:t>concentration du gaz dans le liquide</a:t>
                  </a:r>
                  <a:endParaRPr lang="fr-FR" altLang="fr-FR" sz="1100" dirty="0" smtClean="0">
                    <a:solidFill>
                      <a:schemeClr val="bg2">
                        <a:lumMod val="75000"/>
                      </a:schemeClr>
                    </a:solidFill>
                    <a:latin typeface="Arial Narrow" pitchFamily="34" charset="0"/>
                  </a:endParaRPr>
                </a:p>
                <a:p>
                  <a:pPr eaLnBrk="1" hangingPunct="1">
                    <a:defRPr/>
                  </a:pPr>
                  <a:r>
                    <a:rPr lang="fr-FR" altLang="fr-FR" sz="1600" b="1" dirty="0" smtClean="0">
                      <a:solidFill>
                        <a:schemeClr val="bg2">
                          <a:lumMod val="75000"/>
                        </a:schemeClr>
                      </a:solidFill>
                    </a:rPr>
                    <a:t>s</a:t>
                  </a:r>
                  <a:r>
                    <a:rPr lang="fr-FR" altLang="fr-FR" sz="1600" dirty="0" smtClean="0">
                      <a:solidFill>
                        <a:schemeClr val="bg2">
                          <a:lumMod val="75000"/>
                        </a:schemeClr>
                      </a:solidFill>
                    </a:rPr>
                    <a:t>: </a:t>
                  </a:r>
                  <a:r>
                    <a:rPr lang="fr-FR" altLang="fr-FR" sz="1300" dirty="0" smtClean="0">
                      <a:solidFill>
                        <a:schemeClr val="bg2">
                          <a:lumMod val="75000"/>
                        </a:schemeClr>
                      </a:solidFill>
                      <a:latin typeface="Arial Narrow" pitchFamily="34" charset="0"/>
                    </a:rPr>
                    <a:t>solubilité gaz / liquide à température donnée</a:t>
                  </a:r>
                  <a:endParaRPr lang="fr-FR" altLang="fr-FR" sz="1400" dirty="0" smtClean="0">
                    <a:solidFill>
                      <a:schemeClr val="bg2">
                        <a:lumMod val="75000"/>
                      </a:schemeClr>
                    </a:solidFill>
                    <a:latin typeface="Arial Narrow" pitchFamily="34" charset="0"/>
                  </a:endParaRPr>
                </a:p>
              </p:txBody>
            </p:sp>
            <p:sp>
              <p:nvSpPr>
                <p:cNvPr id="14" name="ZoneTexte 6"/>
                <p:cNvSpPr txBox="1">
                  <a:spLocks noChangeArrowheads="1"/>
                </p:cNvSpPr>
                <p:nvPr/>
              </p:nvSpPr>
              <p:spPr bwMode="auto">
                <a:xfrm>
                  <a:off x="1871545" y="3679338"/>
                  <a:ext cx="2649897" cy="461665"/>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rmAutofit lnSpcReduction="10000"/>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eaLnBrk="1" hangingPunct="1">
                    <a:spcBef>
                      <a:spcPct val="0"/>
                    </a:spcBef>
                    <a:buFontTx/>
                    <a:buNone/>
                  </a:pPr>
                  <a:r>
                    <a:rPr lang="fr-FR" altLang="fr-FR" sz="1200" dirty="0" smtClean="0">
                      <a:solidFill>
                        <a:schemeClr val="bg2">
                          <a:lumMod val="75000"/>
                        </a:schemeClr>
                      </a:solidFill>
                    </a:rPr>
                    <a:t>Le rapport C/s représente la pression de gaz dissous appelée</a:t>
                  </a:r>
                  <a:endParaRPr lang="fr-FR" altLang="fr-FR" sz="1800" dirty="0">
                    <a:solidFill>
                      <a:schemeClr val="bg2">
                        <a:lumMod val="75000"/>
                      </a:schemeClr>
                    </a:solidFill>
                  </a:endParaRPr>
                </a:p>
              </p:txBody>
            </p:sp>
          </p:grpSp>
        </p:grpSp>
        <p:sp>
          <p:nvSpPr>
            <p:cNvPr id="19" name="ZoneTexte 18"/>
            <p:cNvSpPr txBox="1"/>
            <p:nvPr/>
          </p:nvSpPr>
          <p:spPr>
            <a:xfrm>
              <a:off x="2096614" y="3457325"/>
              <a:ext cx="2552646" cy="348449"/>
            </a:xfrm>
            <a:prstGeom prst="rect">
              <a:avLst/>
            </a:prstGeom>
            <a:noFill/>
            <a:ln>
              <a:noFill/>
            </a:ln>
          </p:spPr>
          <p:txBody>
            <a:bodyPr wrap="none" rtlCol="0">
              <a:normAutofit lnSpcReduction="10000"/>
            </a:bodyPr>
            <a:lstStyle/>
            <a:p>
              <a:r>
                <a:rPr lang="fr-FR" dirty="0" smtClean="0"/>
                <a:t>Justification de la Tension </a:t>
              </a:r>
              <a:endParaRPr lang="fr-FR" dirty="0"/>
            </a:p>
          </p:txBody>
        </p:sp>
        <p:sp>
          <p:nvSpPr>
            <p:cNvPr id="21" name="Rectangle 20"/>
            <p:cNvSpPr/>
            <p:nvPr/>
          </p:nvSpPr>
          <p:spPr>
            <a:xfrm>
              <a:off x="2096614" y="3449265"/>
              <a:ext cx="6624000" cy="900000"/>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Accolade ouvrante 28"/>
            <p:cNvSpPr/>
            <p:nvPr/>
          </p:nvSpPr>
          <p:spPr>
            <a:xfrm rot="-5400000">
              <a:off x="5184056" y="3753048"/>
              <a:ext cx="180000" cy="396000"/>
            </a:xfrm>
            <a:prstGeom prst="leftBrace">
              <a:avLst>
                <a:gd name="adj1" fmla="val 8333"/>
                <a:gd name="adj2" fmla="val 5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8674" name="Titre 1"/>
          <p:cNvSpPr>
            <a:spLocks noGrp="1"/>
          </p:cNvSpPr>
          <p:nvPr>
            <p:ph type="title"/>
          </p:nvPr>
        </p:nvSpPr>
        <p:spPr/>
        <p:txBody>
          <a:bodyPr anchor="t"/>
          <a:lstStyle/>
          <a:p>
            <a:pPr eaLnBrk="1" hangingPunct="1"/>
            <a:r>
              <a:rPr lang="fr-FR" altLang="fr-FR" dirty="0" smtClean="0"/>
              <a:t>Brève Histoire de la décompression</a:t>
            </a:r>
          </a:p>
        </p:txBody>
      </p:sp>
      <p:sp>
        <p:nvSpPr>
          <p:cNvPr id="17411" name="Espace réservé du contenu 2"/>
          <p:cNvSpPr>
            <a:spLocks noGrp="1"/>
          </p:cNvSpPr>
          <p:nvPr>
            <p:ph idx="1"/>
          </p:nvPr>
        </p:nvSpPr>
        <p:spPr>
          <a:xfrm>
            <a:off x="457200" y="1124744"/>
            <a:ext cx="7354888" cy="5400599"/>
          </a:xfrm>
        </p:spPr>
        <p:txBody>
          <a:bodyPr>
            <a:normAutofit fontScale="47500" lnSpcReduction="20000"/>
          </a:bodyPr>
          <a:lstStyle/>
          <a:p>
            <a:pPr marL="0" indent="0" eaLnBrk="1" hangingPunct="1">
              <a:buFont typeface="Arial" charset="0"/>
              <a:buNone/>
              <a:defRPr/>
            </a:pPr>
            <a:r>
              <a:rPr lang="fr-FR" altLang="fr-FR" b="1" dirty="0" smtClean="0"/>
              <a:t>Milieu du 19</a:t>
            </a:r>
            <a:r>
              <a:rPr lang="fr-FR" altLang="fr-FR" b="1" baseline="30000" dirty="0" smtClean="0"/>
              <a:t>ème</a:t>
            </a:r>
            <a:r>
              <a:rPr lang="fr-FR" altLang="fr-FR" b="1" dirty="0" smtClean="0"/>
              <a:t> siècle</a:t>
            </a:r>
            <a:r>
              <a:rPr lang="fr-FR" altLang="fr-FR" dirty="0" smtClean="0"/>
              <a:t>: lors de grands travaux d’infrastructures, ouvriers exposés au sec à des pressions de 2 à 4 </a:t>
            </a:r>
            <a:r>
              <a:rPr lang="fr-FR" altLang="fr-FR" dirty="0" err="1" smtClean="0"/>
              <a:t>atm</a:t>
            </a:r>
            <a:r>
              <a:rPr lang="fr-FR" altLang="fr-FR" dirty="0" smtClean="0"/>
              <a:t> plusieurs h/j</a:t>
            </a:r>
          </a:p>
          <a:p>
            <a:pPr eaLnBrk="1" hangingPunct="1">
              <a:defRPr/>
            </a:pPr>
            <a:r>
              <a:rPr lang="fr-FR" altLang="fr-FR" dirty="0" smtClean="0"/>
              <a:t>Constat:  « mal des caissons » pour certains</a:t>
            </a:r>
          </a:p>
          <a:p>
            <a:pPr eaLnBrk="1" hangingPunct="1">
              <a:defRPr/>
            </a:pPr>
            <a:r>
              <a:rPr lang="fr-FR" altLang="fr-FR" dirty="0" smtClean="0"/>
              <a:t>Symptômes : difficultés respiratoires – douleurs musculaires – accidents cérébraux – coma – mort</a:t>
            </a:r>
          </a:p>
          <a:p>
            <a:pPr eaLnBrk="1" hangingPunct="1">
              <a:defRPr/>
            </a:pPr>
            <a:r>
              <a:rPr lang="fr-FR" altLang="fr-FR" dirty="0" smtClean="0"/>
              <a:t>Expression consacrée « on ne paye qu’en sortant ».</a:t>
            </a:r>
          </a:p>
          <a:p>
            <a:pPr eaLnBrk="1" hangingPunct="1">
              <a:defRPr/>
            </a:pPr>
            <a:endParaRPr lang="fr-FR" altLang="fr-FR" sz="2900" dirty="0"/>
          </a:p>
          <a:p>
            <a:pPr marL="0" indent="0" eaLnBrk="1" hangingPunct="1">
              <a:buNone/>
              <a:defRPr/>
            </a:pPr>
            <a:r>
              <a:rPr lang="fr-FR" altLang="fr-FR" dirty="0" smtClean="0"/>
              <a:t>En parallèle : </a:t>
            </a:r>
            <a:r>
              <a:rPr lang="fr-FR" altLang="fr-FR" b="1" dirty="0" smtClean="0"/>
              <a:t>invention du scaphandre </a:t>
            </a:r>
            <a:r>
              <a:rPr lang="fr-FR" altLang="fr-FR" dirty="0" smtClean="0"/>
              <a:t>à casque par </a:t>
            </a:r>
            <a:r>
              <a:rPr lang="fr-FR" altLang="fr-FR" b="1" dirty="0" err="1" smtClean="0"/>
              <a:t>Siebe</a:t>
            </a:r>
            <a:r>
              <a:rPr lang="fr-FR" altLang="fr-FR" dirty="0" smtClean="0"/>
              <a:t> (1839) amélioré par </a:t>
            </a:r>
            <a:r>
              <a:rPr lang="fr-FR" altLang="fr-FR" b="1" dirty="0" err="1" smtClean="0"/>
              <a:t>Cabirol</a:t>
            </a:r>
            <a:r>
              <a:rPr lang="fr-FR" altLang="fr-FR" dirty="0" smtClean="0"/>
              <a:t> (1856) puis apparition du régulateur </a:t>
            </a:r>
            <a:r>
              <a:rPr lang="fr-FR" altLang="fr-FR" b="1" dirty="0" err="1" smtClean="0"/>
              <a:t>Rouquayrol</a:t>
            </a:r>
            <a:r>
              <a:rPr lang="fr-FR" altLang="fr-FR" b="1" dirty="0" smtClean="0"/>
              <a:t> – </a:t>
            </a:r>
            <a:r>
              <a:rPr lang="fr-FR" altLang="fr-FR" b="1" dirty="0" err="1" smtClean="0"/>
              <a:t>Denayrouze</a:t>
            </a:r>
            <a:r>
              <a:rPr lang="fr-FR" altLang="fr-FR" b="1" dirty="0" smtClean="0"/>
              <a:t> </a:t>
            </a:r>
            <a:r>
              <a:rPr lang="fr-FR" altLang="fr-FR" dirty="0" smtClean="0"/>
              <a:t>(1865) </a:t>
            </a:r>
            <a:r>
              <a:rPr lang="fr-FR" altLang="fr-FR" dirty="0">
                <a:latin typeface="Wingdings" panose="05000000000000000000" pitchFamily="2" charset="2"/>
              </a:rPr>
              <a:t>ð</a:t>
            </a:r>
            <a:r>
              <a:rPr lang="fr-FR" altLang="fr-FR" dirty="0" smtClean="0"/>
              <a:t> augmentation </a:t>
            </a:r>
            <a:r>
              <a:rPr lang="fr-FR" altLang="fr-FR" dirty="0" err="1" smtClean="0"/>
              <a:t>nbre</a:t>
            </a:r>
            <a:r>
              <a:rPr lang="fr-FR" altLang="fr-FR" dirty="0" smtClean="0"/>
              <a:t> de scaphandriers</a:t>
            </a:r>
          </a:p>
          <a:p>
            <a:pPr eaLnBrk="1" hangingPunct="1">
              <a:defRPr/>
            </a:pPr>
            <a:r>
              <a:rPr lang="fr-FR" altLang="fr-FR" dirty="0" smtClean="0"/>
              <a:t>Constat:  nombreux accidents</a:t>
            </a:r>
          </a:p>
          <a:p>
            <a:pPr eaLnBrk="1" hangingPunct="1">
              <a:defRPr/>
            </a:pPr>
            <a:r>
              <a:rPr lang="fr-FR" altLang="fr-FR" dirty="0" smtClean="0"/>
              <a:t>Préconisations : prof et durée limitées – remontées lentes (1 m/mn)</a:t>
            </a:r>
          </a:p>
          <a:p>
            <a:pPr eaLnBrk="1" hangingPunct="1">
              <a:defRPr/>
            </a:pPr>
            <a:endParaRPr lang="fr-FR" altLang="fr-FR" sz="2900" dirty="0"/>
          </a:p>
          <a:p>
            <a:pPr marL="0" indent="0" eaLnBrk="1" hangingPunct="1">
              <a:buNone/>
              <a:defRPr/>
            </a:pPr>
            <a:r>
              <a:rPr lang="fr-FR" altLang="fr-FR" b="1" dirty="0" smtClean="0"/>
              <a:t>Bucquoy</a:t>
            </a:r>
            <a:r>
              <a:rPr lang="fr-FR" altLang="fr-FR" dirty="0" smtClean="0"/>
              <a:t> met en évidence la création de bulles du fait de </a:t>
            </a:r>
            <a:r>
              <a:rPr lang="fr-FR" altLang="fr-FR" b="1" dirty="0" smtClean="0"/>
              <a:t>l’air</a:t>
            </a:r>
            <a:r>
              <a:rPr lang="fr-FR" altLang="fr-FR" dirty="0" smtClean="0"/>
              <a:t> dissous (1861) « …occasionnant </a:t>
            </a:r>
            <a:r>
              <a:rPr lang="fr-FR" altLang="fr-FR" dirty="0"/>
              <a:t>des accidents comparables à ceux d'une injection d'air dans les </a:t>
            </a:r>
            <a:r>
              <a:rPr lang="fr-FR" altLang="fr-FR" dirty="0" smtClean="0"/>
              <a:t>veines »</a:t>
            </a:r>
          </a:p>
          <a:p>
            <a:pPr marL="0" indent="0" eaLnBrk="1" hangingPunct="1">
              <a:buFont typeface="Arial" charset="0"/>
              <a:buNone/>
              <a:defRPr/>
            </a:pPr>
            <a:endParaRPr lang="fr-FR" altLang="fr-FR" sz="2900" dirty="0" smtClean="0"/>
          </a:p>
          <a:p>
            <a:pPr marL="0" indent="0" eaLnBrk="1" hangingPunct="1">
              <a:buFont typeface="Arial" charset="0"/>
              <a:buNone/>
              <a:defRPr/>
            </a:pPr>
            <a:r>
              <a:rPr lang="fr-FR" altLang="fr-FR" b="1" dirty="0" smtClean="0"/>
              <a:t>Paul Bert </a:t>
            </a:r>
            <a:r>
              <a:rPr lang="fr-FR" altLang="fr-FR" dirty="0" smtClean="0"/>
              <a:t>(la pression barométrique 1878) met en évidence les rôles spécifiques de l’azote et de l’oxygène et émet les premières hypothèses sur les ADD et préconise une décompression lente</a:t>
            </a:r>
          </a:p>
          <a:p>
            <a:pPr marL="0" indent="0" eaLnBrk="1" hangingPunct="1">
              <a:buFont typeface="Arial" charset="0"/>
              <a:buNone/>
              <a:defRPr/>
            </a:pPr>
            <a:endParaRPr lang="fr-FR" altLang="fr-FR" sz="2900" dirty="0" smtClean="0"/>
          </a:p>
          <a:p>
            <a:pPr marL="0" indent="0" eaLnBrk="1" hangingPunct="1">
              <a:buNone/>
              <a:defRPr/>
            </a:pPr>
            <a:r>
              <a:rPr lang="fr-FR" altLang="fr-FR" b="1" dirty="0" smtClean="0"/>
              <a:t>John Scott Haldane </a:t>
            </a:r>
            <a:r>
              <a:rPr lang="fr-FR" altLang="fr-FR" b="1" dirty="0"/>
              <a:t> </a:t>
            </a:r>
            <a:r>
              <a:rPr lang="fr-FR" altLang="fr-FR" dirty="0"/>
              <a:t>physiologiste </a:t>
            </a:r>
            <a:r>
              <a:rPr lang="fr-FR" altLang="fr-FR" dirty="0" smtClean="0"/>
              <a:t>écossais, propose la première table de décompression en plongée </a:t>
            </a:r>
            <a:r>
              <a:rPr lang="fr-FR" altLang="fr-FR" dirty="0"/>
              <a:t>à </a:t>
            </a:r>
            <a:r>
              <a:rPr lang="fr-FR" altLang="fr-FR" dirty="0" smtClean="0"/>
              <a:t>l’air pour </a:t>
            </a:r>
            <a:r>
              <a:rPr lang="fr-FR" altLang="fr-FR" dirty="0"/>
              <a:t>la Royal Navy (1908</a:t>
            </a:r>
            <a:r>
              <a:rPr lang="fr-FR" altLang="fr-FR" dirty="0" smtClean="0"/>
              <a:t>) – les concepts utilisés sont toujours d’actualité !</a:t>
            </a:r>
          </a:p>
          <a:p>
            <a:pPr marL="0" indent="0" eaLnBrk="1" hangingPunct="1">
              <a:buFont typeface="Arial" charset="0"/>
              <a:buNone/>
              <a:defRPr/>
            </a:pPr>
            <a:endParaRPr lang="fr-FR" altLang="fr-FR" sz="2900" dirty="0"/>
          </a:p>
          <a:p>
            <a:pPr marL="0" indent="0" eaLnBrk="1" hangingPunct="1">
              <a:buFont typeface="Arial" charset="0"/>
              <a:buNone/>
              <a:defRPr/>
            </a:pPr>
            <a:r>
              <a:rPr lang="fr-FR" altLang="fr-FR" dirty="0" smtClean="0"/>
              <a:t>Nous allons voir au fil de la présentation quelles ont été les évolutions jusqu’à nos jours.</a:t>
            </a:r>
          </a:p>
        </p:txBody>
      </p:sp>
      <p:pic>
        <p:nvPicPr>
          <p:cNvPr id="2867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885113" y="1268413"/>
            <a:ext cx="1117600" cy="292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77" name="Picture 6" descr="http://www.pieds-lourds.com/Images/OK/Cabirol.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904163" y="4699000"/>
            <a:ext cx="1079500" cy="139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Espace réservé de la date 5"/>
          <p:cNvSpPr>
            <a:spLocks noGrp="1"/>
          </p:cNvSpPr>
          <p:nvPr>
            <p:ph type="dt" sz="quarter" idx="10"/>
          </p:nvPr>
        </p:nvSpPr>
        <p:spPr/>
        <p:txBody>
          <a:bodyPr/>
          <a:lstStyle/>
          <a:p>
            <a:pPr>
              <a:defRPr/>
            </a:pPr>
            <a:r>
              <a:rPr lang="fr-FR" smtClean="0"/>
              <a:t>22/01/2022</a:t>
            </a:r>
            <a:endParaRPr lang="fr-FR"/>
          </a:p>
        </p:txBody>
      </p:sp>
      <p:sp>
        <p:nvSpPr>
          <p:cNvPr id="7" name="Espace réservé du numéro de diapositive 6"/>
          <p:cNvSpPr>
            <a:spLocks noGrp="1"/>
          </p:cNvSpPr>
          <p:nvPr>
            <p:ph type="sldNum" sz="quarter" idx="12"/>
          </p:nvPr>
        </p:nvSpPr>
        <p:spPr/>
        <p:txBody>
          <a:bodyPr/>
          <a:lstStyle/>
          <a:p>
            <a:pPr>
              <a:defRPr/>
            </a:pPr>
            <a:fld id="{7847F3D9-998E-4F75-AE21-561F91744847}" type="slidenum">
              <a:rPr lang="fr-FR"/>
              <a:pPr>
                <a:defRPr/>
              </a:pPr>
              <a:t>40</a:t>
            </a:fld>
            <a:endParaRPr lang="fr-FR" dirty="0"/>
          </a:p>
        </p:txBody>
      </p:sp>
      <p:sp>
        <p:nvSpPr>
          <p:cNvPr id="8" name="Espace réservé du pied de page 7"/>
          <p:cNvSpPr>
            <a:spLocks noGrp="1"/>
          </p:cNvSpPr>
          <p:nvPr>
            <p:ph type="ftr" sz="quarter" idx="11"/>
          </p:nvPr>
        </p:nvSpPr>
        <p:spPr/>
        <p:txBody>
          <a:bodyPr/>
          <a:lstStyle/>
          <a:p>
            <a:pPr>
              <a:defRPr/>
            </a:pPr>
            <a:r>
              <a:rPr lang="fr-FR" smtClean="0"/>
              <a:t>Alain BERTRAND - Formation GP Codep01</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 calcmode="lin" valueType="num">
                                      <p:cBhvr additive="base">
                                        <p:cTn id="11"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 calcmode="lin" valueType="num">
                                      <p:cBhvr additive="base">
                                        <p:cTn id="15"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4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 calcmode="lin" valueType="num">
                                      <p:cBhvr additive="base">
                                        <p:cTn id="19"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411">
                                            <p:txEl>
                                              <p:pRg st="5" end="5"/>
                                            </p:txEl>
                                          </p:spTgt>
                                        </p:tgtEl>
                                        <p:attrNameLst>
                                          <p:attrName>style.visibility</p:attrName>
                                        </p:attrNameLst>
                                      </p:cBhvr>
                                      <p:to>
                                        <p:strVal val="visible"/>
                                      </p:to>
                                    </p:set>
                                    <p:anim calcmode="lin" valueType="num">
                                      <p:cBhvr additive="base">
                                        <p:cTn id="25"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411">
                                            <p:txEl>
                                              <p:pRg st="6" end="6"/>
                                            </p:txEl>
                                          </p:spTgt>
                                        </p:tgtEl>
                                        <p:attrNameLst>
                                          <p:attrName>style.visibility</p:attrName>
                                        </p:attrNameLst>
                                      </p:cBhvr>
                                      <p:to>
                                        <p:strVal val="visible"/>
                                      </p:to>
                                    </p:set>
                                    <p:anim calcmode="lin" valueType="num">
                                      <p:cBhvr additive="base">
                                        <p:cTn id="29"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11">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411">
                                            <p:txEl>
                                              <p:pRg st="7" end="7"/>
                                            </p:txEl>
                                          </p:spTgt>
                                        </p:tgtEl>
                                        <p:attrNameLst>
                                          <p:attrName>style.visibility</p:attrName>
                                        </p:attrNameLst>
                                      </p:cBhvr>
                                      <p:to>
                                        <p:strVal val="visible"/>
                                      </p:to>
                                    </p:set>
                                    <p:anim calcmode="lin" valueType="num">
                                      <p:cBhvr additive="base">
                                        <p:cTn id="33" dur="5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4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7411">
                                            <p:txEl>
                                              <p:pRg st="9" end="9"/>
                                            </p:txEl>
                                          </p:spTgt>
                                        </p:tgtEl>
                                        <p:attrNameLst>
                                          <p:attrName>style.visibility</p:attrName>
                                        </p:attrNameLst>
                                      </p:cBhvr>
                                      <p:to>
                                        <p:strVal val="visible"/>
                                      </p:to>
                                    </p:set>
                                    <p:anim calcmode="lin" valueType="num">
                                      <p:cBhvr additive="base">
                                        <p:cTn id="39" dur="500" fill="hold"/>
                                        <p:tgtEl>
                                          <p:spTgt spid="17411">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7411">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7411">
                                            <p:txEl>
                                              <p:pRg st="11" end="11"/>
                                            </p:txEl>
                                          </p:spTgt>
                                        </p:tgtEl>
                                        <p:attrNameLst>
                                          <p:attrName>style.visibility</p:attrName>
                                        </p:attrNameLst>
                                      </p:cBhvr>
                                      <p:to>
                                        <p:strVal val="visible"/>
                                      </p:to>
                                    </p:set>
                                    <p:anim calcmode="lin" valueType="num">
                                      <p:cBhvr additive="base">
                                        <p:cTn id="43" dur="500" fill="hold"/>
                                        <p:tgtEl>
                                          <p:spTgt spid="17411">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11">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7411">
                                            <p:txEl>
                                              <p:pRg st="13" end="13"/>
                                            </p:txEl>
                                          </p:spTgt>
                                        </p:tgtEl>
                                        <p:attrNameLst>
                                          <p:attrName>style.visibility</p:attrName>
                                        </p:attrNameLst>
                                      </p:cBhvr>
                                      <p:to>
                                        <p:strVal val="visible"/>
                                      </p:to>
                                    </p:set>
                                    <p:anim calcmode="lin" valueType="num">
                                      <p:cBhvr additive="base">
                                        <p:cTn id="47" dur="500" fill="hold"/>
                                        <p:tgtEl>
                                          <p:spTgt spid="17411">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7411">
                                            <p:txEl>
                                              <p:pRg st="13" end="1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411">
                                            <p:txEl>
                                              <p:pRg st="15" end="15"/>
                                            </p:txEl>
                                          </p:spTgt>
                                        </p:tgtEl>
                                        <p:attrNameLst>
                                          <p:attrName>style.visibility</p:attrName>
                                        </p:attrNameLst>
                                      </p:cBhvr>
                                      <p:to>
                                        <p:strVal val="visible"/>
                                      </p:to>
                                    </p:set>
                                    <p:anim calcmode="lin" valueType="num">
                                      <p:cBhvr additive="base">
                                        <p:cTn id="51" dur="500" fill="hold"/>
                                        <p:tgtEl>
                                          <p:spTgt spid="17411">
                                            <p:txEl>
                                              <p:pRg st="15" end="1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7411">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5842" name="Titre 1"/>
          <p:cNvSpPr>
            <a:spLocks noGrp="1"/>
          </p:cNvSpPr>
          <p:nvPr>
            <p:ph type="title"/>
          </p:nvPr>
        </p:nvSpPr>
        <p:spPr/>
        <p:txBody>
          <a:bodyPr/>
          <a:lstStyle/>
          <a:p>
            <a:pPr eaLnBrk="1" hangingPunct="1"/>
            <a:r>
              <a:rPr lang="fr-FR" dirty="0" smtClean="0">
                <a:solidFill>
                  <a:prstClr val="black"/>
                </a:solidFill>
              </a:rPr>
              <a:t>Charge d’un compartiment</a:t>
            </a:r>
            <a:endParaRPr lang="fr-FR" altLang="fr-FR" dirty="0" smtClean="0"/>
          </a:p>
        </p:txBody>
      </p:sp>
      <p:sp>
        <p:nvSpPr>
          <p:cNvPr id="35843" name="Espace réservé du contenu 2"/>
          <p:cNvSpPr>
            <a:spLocks noGrp="1"/>
          </p:cNvSpPr>
          <p:nvPr>
            <p:ph idx="1"/>
          </p:nvPr>
        </p:nvSpPr>
        <p:spPr>
          <a:xfrm>
            <a:off x="457200" y="1412875"/>
            <a:ext cx="8229600" cy="1323975"/>
          </a:xfrm>
        </p:spPr>
        <p:txBody>
          <a:bodyPr/>
          <a:lstStyle/>
          <a:p>
            <a:pPr marL="0" indent="0" eaLnBrk="1" hangingPunct="1">
              <a:buFont typeface="Arial" charset="0"/>
              <a:buNone/>
            </a:pPr>
            <a:r>
              <a:rPr lang="fr-FR" altLang="fr-FR" sz="2000" b="1" dirty="0" smtClean="0"/>
              <a:t>Méthode itérative </a:t>
            </a:r>
            <a:r>
              <a:rPr lang="fr-FR" altLang="fr-FR" sz="1600" dirty="0" smtClean="0"/>
              <a:t>(utilisation des résultats du calcul précédent)</a:t>
            </a:r>
            <a:endParaRPr lang="fr-FR" altLang="fr-FR" sz="2000" dirty="0" smtClean="0"/>
          </a:p>
          <a:p>
            <a:pPr marL="0" indent="0" eaLnBrk="1" hangingPunct="1">
              <a:buFont typeface="Arial" charset="0"/>
              <a:buNone/>
            </a:pPr>
            <a:r>
              <a:rPr lang="fr-FR" altLang="fr-FR" sz="1800" dirty="0" smtClean="0"/>
              <a:t>Exemple : un compartiment est immergé et « respire » de l’air à 20 m pendant 2 périodes</a:t>
            </a:r>
          </a:p>
        </p:txBody>
      </p:sp>
      <p:grpSp>
        <p:nvGrpSpPr>
          <p:cNvPr id="35844" name="Groupe 10"/>
          <p:cNvGrpSpPr>
            <a:grpSpLocks/>
          </p:cNvGrpSpPr>
          <p:nvPr/>
        </p:nvGrpSpPr>
        <p:grpSpPr bwMode="auto">
          <a:xfrm>
            <a:off x="576263" y="3244850"/>
            <a:ext cx="2149475" cy="1008063"/>
            <a:chOff x="4942673" y="1628800"/>
            <a:chExt cx="2149607" cy="1008112"/>
          </a:xfrm>
        </p:grpSpPr>
        <p:sp>
          <p:nvSpPr>
            <p:cNvPr id="2" name="Rectangle à coins arrondis 1"/>
            <p:cNvSpPr/>
            <p:nvPr/>
          </p:nvSpPr>
          <p:spPr>
            <a:xfrm>
              <a:off x="5004589" y="1628800"/>
              <a:ext cx="2087691" cy="100811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fr-FR" sz="1400" dirty="0">
                  <a:solidFill>
                    <a:schemeClr val="tx1"/>
                  </a:solidFill>
                </a:rPr>
                <a:t>Compartiment</a:t>
              </a:r>
              <a:endParaRPr lang="fr-FR" dirty="0">
                <a:solidFill>
                  <a:schemeClr val="tx1"/>
                </a:solidFill>
              </a:endParaRPr>
            </a:p>
          </p:txBody>
        </p:sp>
        <p:grpSp>
          <p:nvGrpSpPr>
            <p:cNvPr id="35885" name="Groupe 6"/>
            <p:cNvGrpSpPr>
              <a:grpSpLocks/>
            </p:cNvGrpSpPr>
            <p:nvPr/>
          </p:nvGrpSpPr>
          <p:grpSpPr bwMode="auto">
            <a:xfrm>
              <a:off x="6195881" y="1779058"/>
              <a:ext cx="896399" cy="791790"/>
              <a:chOff x="7596336" y="1989138"/>
              <a:chExt cx="896399" cy="791790"/>
            </a:xfrm>
          </p:grpSpPr>
          <p:sp>
            <p:nvSpPr>
              <p:cNvPr id="5" name="Ellipse 4"/>
              <p:cNvSpPr/>
              <p:nvPr/>
            </p:nvSpPr>
            <p:spPr>
              <a:xfrm>
                <a:off x="7595742" y="1989700"/>
                <a:ext cx="865241" cy="790613"/>
              </a:xfrm>
              <a:prstGeom prst="ellipse">
                <a:avLst/>
              </a:prstGeom>
              <a:solidFill>
                <a:srgbClr val="FF9F9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fr-FR" sz="1200" dirty="0">
                    <a:solidFill>
                      <a:schemeClr val="tx1"/>
                    </a:solidFill>
                  </a:rPr>
                  <a:t>Sang</a:t>
                </a:r>
              </a:p>
            </p:txBody>
          </p:sp>
          <p:sp>
            <p:nvSpPr>
              <p:cNvPr id="35890" name="ZoneTexte 5"/>
              <p:cNvSpPr txBox="1">
                <a:spLocks noChangeArrowheads="1"/>
              </p:cNvSpPr>
              <p:nvPr/>
            </p:nvSpPr>
            <p:spPr bwMode="auto">
              <a:xfrm>
                <a:off x="7596336" y="2287505"/>
                <a:ext cx="89639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200"/>
                  <a:t>TN</a:t>
                </a:r>
                <a:r>
                  <a:rPr lang="fr-FR" altLang="fr-FR" sz="1200" baseline="-25000"/>
                  <a:t>2</a:t>
                </a:r>
                <a:r>
                  <a:rPr lang="fr-FR" altLang="fr-FR" sz="1200"/>
                  <a:t> = 2,4 b</a:t>
                </a:r>
              </a:p>
            </p:txBody>
          </p:sp>
        </p:grpSp>
        <p:sp>
          <p:nvSpPr>
            <p:cNvPr id="8" name="Flèche gauche 7"/>
            <p:cNvSpPr/>
            <p:nvPr/>
          </p:nvSpPr>
          <p:spPr>
            <a:xfrm>
              <a:off x="5753935" y="2147938"/>
              <a:ext cx="431827" cy="215910"/>
            </a:xfrm>
            <a:prstGeom prst="leftArrow">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Flèche droite 8"/>
            <p:cNvSpPr/>
            <p:nvPr/>
          </p:nvSpPr>
          <p:spPr>
            <a:xfrm>
              <a:off x="5774574" y="2035220"/>
              <a:ext cx="431827" cy="71441"/>
            </a:xfrm>
            <a:prstGeom prst="rightArrow">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5888" name="ZoneTexte 9"/>
            <p:cNvSpPr txBox="1">
              <a:spLocks noChangeArrowheads="1"/>
            </p:cNvSpPr>
            <p:nvPr/>
          </p:nvSpPr>
          <p:spPr bwMode="auto">
            <a:xfrm>
              <a:off x="4942673" y="2003191"/>
              <a:ext cx="84670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400"/>
                <a:t>TN</a:t>
              </a:r>
              <a:r>
                <a:rPr lang="fr-FR" altLang="fr-FR" sz="1400" baseline="-25000"/>
                <a:t>2</a:t>
              </a:r>
              <a:r>
                <a:rPr lang="fr-FR" altLang="fr-FR" sz="1400"/>
                <a:t> = 0,8</a:t>
              </a:r>
            </a:p>
          </p:txBody>
        </p:sp>
      </p:grpSp>
      <p:grpSp>
        <p:nvGrpSpPr>
          <p:cNvPr id="6" name="Groupe 12"/>
          <p:cNvGrpSpPr>
            <a:grpSpLocks/>
          </p:cNvGrpSpPr>
          <p:nvPr/>
        </p:nvGrpSpPr>
        <p:grpSpPr bwMode="auto">
          <a:xfrm>
            <a:off x="3286125" y="3244850"/>
            <a:ext cx="2149475" cy="1008063"/>
            <a:chOff x="4942673" y="1628800"/>
            <a:chExt cx="2149607" cy="1008112"/>
          </a:xfrm>
        </p:grpSpPr>
        <p:sp>
          <p:nvSpPr>
            <p:cNvPr id="14" name="Rectangle à coins arrondis 13"/>
            <p:cNvSpPr/>
            <p:nvPr/>
          </p:nvSpPr>
          <p:spPr>
            <a:xfrm>
              <a:off x="5004590" y="1628800"/>
              <a:ext cx="2087690" cy="100811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fr-FR" sz="1400" dirty="0">
                  <a:solidFill>
                    <a:schemeClr val="tx1"/>
                  </a:solidFill>
                </a:rPr>
                <a:t>Compartiment</a:t>
              </a:r>
              <a:endParaRPr lang="fr-FR" dirty="0">
                <a:solidFill>
                  <a:schemeClr val="tx1"/>
                </a:solidFill>
              </a:endParaRPr>
            </a:p>
          </p:txBody>
        </p:sp>
        <p:grpSp>
          <p:nvGrpSpPr>
            <p:cNvPr id="35878" name="Groupe 14"/>
            <p:cNvGrpSpPr>
              <a:grpSpLocks/>
            </p:cNvGrpSpPr>
            <p:nvPr/>
          </p:nvGrpSpPr>
          <p:grpSpPr bwMode="auto">
            <a:xfrm>
              <a:off x="6195881" y="1779058"/>
              <a:ext cx="896399" cy="791790"/>
              <a:chOff x="7596336" y="1989138"/>
              <a:chExt cx="896399" cy="791790"/>
            </a:xfrm>
          </p:grpSpPr>
          <p:sp>
            <p:nvSpPr>
              <p:cNvPr id="19" name="Ellipse 18"/>
              <p:cNvSpPr/>
              <p:nvPr/>
            </p:nvSpPr>
            <p:spPr>
              <a:xfrm>
                <a:off x="7595743" y="1989700"/>
                <a:ext cx="865240" cy="790613"/>
              </a:xfrm>
              <a:prstGeom prst="ellipse">
                <a:avLst/>
              </a:prstGeom>
              <a:solidFill>
                <a:srgbClr val="FF9F9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fr-FR" sz="1200" dirty="0">
                    <a:solidFill>
                      <a:schemeClr val="tx1"/>
                    </a:solidFill>
                  </a:rPr>
                  <a:t>Sang</a:t>
                </a:r>
              </a:p>
            </p:txBody>
          </p:sp>
          <p:sp>
            <p:nvSpPr>
              <p:cNvPr id="35883" name="ZoneTexte 19"/>
              <p:cNvSpPr txBox="1">
                <a:spLocks noChangeArrowheads="1"/>
              </p:cNvSpPr>
              <p:nvPr/>
            </p:nvSpPr>
            <p:spPr bwMode="auto">
              <a:xfrm>
                <a:off x="7596336" y="2287505"/>
                <a:ext cx="89639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200"/>
                  <a:t>TN</a:t>
                </a:r>
                <a:r>
                  <a:rPr lang="fr-FR" altLang="fr-FR" sz="1200" baseline="-25000"/>
                  <a:t>2</a:t>
                </a:r>
                <a:r>
                  <a:rPr lang="fr-FR" altLang="fr-FR" sz="1200"/>
                  <a:t> = 2,4 b</a:t>
                </a:r>
              </a:p>
            </p:txBody>
          </p:sp>
        </p:grpSp>
        <p:sp>
          <p:nvSpPr>
            <p:cNvPr id="16" name="Flèche gauche 15"/>
            <p:cNvSpPr/>
            <p:nvPr/>
          </p:nvSpPr>
          <p:spPr>
            <a:xfrm>
              <a:off x="5753936" y="2147938"/>
              <a:ext cx="431827" cy="179396"/>
            </a:xfrm>
            <a:prstGeom prst="leftArrow">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Flèche droite 16"/>
            <p:cNvSpPr/>
            <p:nvPr/>
          </p:nvSpPr>
          <p:spPr>
            <a:xfrm>
              <a:off x="5774574" y="2035220"/>
              <a:ext cx="431827" cy="107955"/>
            </a:xfrm>
            <a:prstGeom prst="rightArrow">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5881" name="ZoneTexte 17"/>
            <p:cNvSpPr txBox="1">
              <a:spLocks noChangeArrowheads="1"/>
            </p:cNvSpPr>
            <p:nvPr/>
          </p:nvSpPr>
          <p:spPr bwMode="auto">
            <a:xfrm>
              <a:off x="4942673" y="2003191"/>
              <a:ext cx="84670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400"/>
                <a:t>TN</a:t>
              </a:r>
              <a:r>
                <a:rPr lang="fr-FR" altLang="fr-FR" sz="1400" baseline="-25000"/>
                <a:t>2</a:t>
              </a:r>
              <a:r>
                <a:rPr lang="fr-FR" altLang="fr-FR" sz="1400"/>
                <a:t> = 1,6</a:t>
              </a:r>
            </a:p>
          </p:txBody>
        </p:sp>
      </p:grpSp>
      <p:grpSp>
        <p:nvGrpSpPr>
          <p:cNvPr id="10" name="Groupe 20"/>
          <p:cNvGrpSpPr>
            <a:grpSpLocks/>
          </p:cNvGrpSpPr>
          <p:nvPr/>
        </p:nvGrpSpPr>
        <p:grpSpPr bwMode="auto">
          <a:xfrm>
            <a:off x="6026150" y="3244850"/>
            <a:ext cx="2149475" cy="1008063"/>
            <a:chOff x="4942673" y="1628800"/>
            <a:chExt cx="2149607" cy="1008112"/>
          </a:xfrm>
        </p:grpSpPr>
        <p:sp>
          <p:nvSpPr>
            <p:cNvPr id="22" name="Rectangle à coins arrondis 21"/>
            <p:cNvSpPr/>
            <p:nvPr/>
          </p:nvSpPr>
          <p:spPr>
            <a:xfrm>
              <a:off x="5004590" y="1628800"/>
              <a:ext cx="2087690" cy="100811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fr-FR" sz="1400" dirty="0">
                  <a:solidFill>
                    <a:schemeClr val="tx1"/>
                  </a:solidFill>
                </a:rPr>
                <a:t>Compartiment</a:t>
              </a:r>
              <a:endParaRPr lang="fr-FR" dirty="0">
                <a:solidFill>
                  <a:schemeClr val="tx1"/>
                </a:solidFill>
              </a:endParaRPr>
            </a:p>
          </p:txBody>
        </p:sp>
        <p:grpSp>
          <p:nvGrpSpPr>
            <p:cNvPr id="35871" name="Groupe 22"/>
            <p:cNvGrpSpPr>
              <a:grpSpLocks/>
            </p:cNvGrpSpPr>
            <p:nvPr/>
          </p:nvGrpSpPr>
          <p:grpSpPr bwMode="auto">
            <a:xfrm>
              <a:off x="6195881" y="1779058"/>
              <a:ext cx="896399" cy="791790"/>
              <a:chOff x="7596336" y="1989138"/>
              <a:chExt cx="896399" cy="791790"/>
            </a:xfrm>
          </p:grpSpPr>
          <p:sp>
            <p:nvSpPr>
              <p:cNvPr id="27" name="Ellipse 26"/>
              <p:cNvSpPr/>
              <p:nvPr/>
            </p:nvSpPr>
            <p:spPr>
              <a:xfrm>
                <a:off x="7595743" y="1989700"/>
                <a:ext cx="865240" cy="790613"/>
              </a:xfrm>
              <a:prstGeom prst="ellipse">
                <a:avLst/>
              </a:prstGeom>
              <a:solidFill>
                <a:srgbClr val="FF9F9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fr-FR" sz="1200" dirty="0">
                    <a:solidFill>
                      <a:schemeClr val="tx1"/>
                    </a:solidFill>
                  </a:rPr>
                  <a:t>Sang</a:t>
                </a:r>
              </a:p>
            </p:txBody>
          </p:sp>
          <p:sp>
            <p:nvSpPr>
              <p:cNvPr id="35876" name="ZoneTexte 27"/>
              <p:cNvSpPr txBox="1">
                <a:spLocks noChangeArrowheads="1"/>
              </p:cNvSpPr>
              <p:nvPr/>
            </p:nvSpPr>
            <p:spPr bwMode="auto">
              <a:xfrm>
                <a:off x="7596336" y="2287505"/>
                <a:ext cx="89639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200"/>
                  <a:t>TN</a:t>
                </a:r>
                <a:r>
                  <a:rPr lang="fr-FR" altLang="fr-FR" sz="1200" baseline="-25000"/>
                  <a:t>2</a:t>
                </a:r>
                <a:r>
                  <a:rPr lang="fr-FR" altLang="fr-FR" sz="1200"/>
                  <a:t> = 2,4 b</a:t>
                </a:r>
              </a:p>
            </p:txBody>
          </p:sp>
        </p:grpSp>
        <p:sp>
          <p:nvSpPr>
            <p:cNvPr id="24" name="Flèche gauche 23"/>
            <p:cNvSpPr/>
            <p:nvPr/>
          </p:nvSpPr>
          <p:spPr>
            <a:xfrm>
              <a:off x="5753936" y="2147938"/>
              <a:ext cx="431827" cy="161933"/>
            </a:xfrm>
            <a:prstGeom prst="leftArrow">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 name="Flèche droite 24"/>
            <p:cNvSpPr/>
            <p:nvPr/>
          </p:nvSpPr>
          <p:spPr>
            <a:xfrm>
              <a:off x="5774574" y="2035220"/>
              <a:ext cx="431827" cy="125419"/>
            </a:xfrm>
            <a:prstGeom prst="rightArrow">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5874" name="ZoneTexte 25"/>
            <p:cNvSpPr txBox="1">
              <a:spLocks noChangeArrowheads="1"/>
            </p:cNvSpPr>
            <p:nvPr/>
          </p:nvSpPr>
          <p:spPr bwMode="auto">
            <a:xfrm>
              <a:off x="4942673" y="2003191"/>
              <a:ext cx="71045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400"/>
                <a:t>TN</a:t>
              </a:r>
              <a:r>
                <a:rPr lang="fr-FR" altLang="fr-FR" sz="1400" baseline="-25000"/>
                <a:t>2</a:t>
              </a:r>
              <a:r>
                <a:rPr lang="fr-FR" altLang="fr-FR" sz="1400"/>
                <a:t> = 2</a:t>
              </a:r>
            </a:p>
          </p:txBody>
        </p:sp>
      </p:grpSp>
      <p:sp>
        <p:nvSpPr>
          <p:cNvPr id="35847" name="ZoneTexte 11"/>
          <p:cNvSpPr txBox="1">
            <a:spLocks noChangeArrowheads="1"/>
          </p:cNvSpPr>
          <p:nvPr/>
        </p:nvSpPr>
        <p:spPr bwMode="auto">
          <a:xfrm>
            <a:off x="684213" y="4367213"/>
            <a:ext cx="199072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a:t>Au départ:</a:t>
            </a:r>
          </a:p>
          <a:p>
            <a:pPr eaLnBrk="1" hangingPunct="1"/>
            <a:endParaRPr lang="fr-FR" altLang="fr-FR" sz="1200"/>
          </a:p>
          <a:p>
            <a:pPr eaLnBrk="1" hangingPunct="1"/>
            <a:r>
              <a:rPr lang="fr-FR" altLang="fr-FR" sz="1400">
                <a:solidFill>
                  <a:srgbClr val="000000"/>
                </a:solidFill>
              </a:rPr>
              <a:t>TN</a:t>
            </a:r>
            <a:r>
              <a:rPr lang="fr-FR" altLang="fr-FR" sz="1400" baseline="-25000">
                <a:solidFill>
                  <a:srgbClr val="000000"/>
                </a:solidFill>
              </a:rPr>
              <a:t>2</a:t>
            </a:r>
            <a:r>
              <a:rPr lang="fr-FR" altLang="fr-FR" sz="1400">
                <a:solidFill>
                  <a:srgbClr val="000000"/>
                </a:solidFill>
              </a:rPr>
              <a:t>  = 0,8</a:t>
            </a:r>
            <a:endParaRPr lang="fr-FR" altLang="fr-FR" sz="1400"/>
          </a:p>
          <a:p>
            <a:pPr eaLnBrk="1" hangingPunct="1"/>
            <a:endParaRPr lang="fr-FR" altLang="fr-FR" sz="1400"/>
          </a:p>
          <a:p>
            <a:pPr eaLnBrk="1" hangingPunct="1"/>
            <a:r>
              <a:rPr lang="fr-FR" altLang="fr-FR" sz="1400"/>
              <a:t>G</a:t>
            </a:r>
            <a:r>
              <a:rPr lang="fr-FR" altLang="fr-FR" sz="1400" baseline="-25000"/>
              <a:t>0</a:t>
            </a:r>
            <a:r>
              <a:rPr lang="fr-FR" altLang="fr-FR" sz="1400"/>
              <a:t> = 2,4 – 0,8 = 1,6</a:t>
            </a:r>
          </a:p>
        </p:txBody>
      </p:sp>
      <p:sp>
        <p:nvSpPr>
          <p:cNvPr id="30" name="ZoneTexte 29"/>
          <p:cNvSpPr txBox="1">
            <a:spLocks noChangeArrowheads="1"/>
          </p:cNvSpPr>
          <p:nvPr/>
        </p:nvSpPr>
        <p:spPr bwMode="auto">
          <a:xfrm>
            <a:off x="3300413" y="4362450"/>
            <a:ext cx="2447925" cy="1200150"/>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fr-FR" altLang="fr-FR" sz="1800" dirty="0" smtClean="0"/>
              <a:t>1ère période P1: </a:t>
            </a:r>
          </a:p>
          <a:p>
            <a:pPr eaLnBrk="1" hangingPunct="1">
              <a:spcBef>
                <a:spcPct val="0"/>
              </a:spcBef>
              <a:buFontTx/>
              <a:buNone/>
              <a:defRPr/>
            </a:pPr>
            <a:endParaRPr lang="fr-FR" altLang="fr-FR" sz="1200" dirty="0" smtClean="0"/>
          </a:p>
          <a:p>
            <a:pPr eaLnBrk="1" hangingPunct="1">
              <a:spcBef>
                <a:spcPct val="0"/>
              </a:spcBef>
              <a:buFontTx/>
              <a:buNone/>
              <a:defRPr/>
            </a:pPr>
            <a:r>
              <a:rPr lang="fr-FR" altLang="fr-FR" sz="1400" dirty="0" smtClean="0"/>
              <a:t>TN</a:t>
            </a:r>
            <a:r>
              <a:rPr lang="fr-FR" altLang="fr-FR" sz="1400" baseline="-25000" dirty="0" smtClean="0"/>
              <a:t>2</a:t>
            </a:r>
            <a:r>
              <a:rPr lang="fr-FR" altLang="fr-FR" sz="1400" dirty="0" smtClean="0"/>
              <a:t>  = 0,8 + 1,6 x </a:t>
            </a:r>
            <a:r>
              <a:rPr lang="fr-FR" altLang="fr-FR" sz="1400" dirty="0" smtClean="0">
                <a:solidFill>
                  <a:schemeClr val="accent2">
                    <a:lumMod val="50000"/>
                  </a:schemeClr>
                </a:solidFill>
              </a:rPr>
              <a:t>0,5</a:t>
            </a:r>
            <a:r>
              <a:rPr lang="fr-FR" altLang="fr-FR" sz="1400" dirty="0" smtClean="0"/>
              <a:t> = 1,6 b</a:t>
            </a:r>
          </a:p>
          <a:p>
            <a:pPr eaLnBrk="1" hangingPunct="1">
              <a:spcBef>
                <a:spcPct val="0"/>
              </a:spcBef>
              <a:buFontTx/>
              <a:buNone/>
              <a:defRPr/>
            </a:pPr>
            <a:endParaRPr lang="fr-FR" altLang="fr-FR" sz="1400" dirty="0" smtClean="0"/>
          </a:p>
          <a:p>
            <a:pPr eaLnBrk="1" hangingPunct="1">
              <a:spcBef>
                <a:spcPct val="0"/>
              </a:spcBef>
              <a:buFontTx/>
              <a:buNone/>
              <a:defRPr/>
            </a:pPr>
            <a:r>
              <a:rPr lang="fr-FR" altLang="fr-FR" sz="1400" dirty="0" smtClean="0"/>
              <a:t>G</a:t>
            </a:r>
            <a:r>
              <a:rPr lang="fr-FR" altLang="fr-FR" sz="1400" baseline="-25000" dirty="0" smtClean="0"/>
              <a:t>1</a:t>
            </a:r>
            <a:r>
              <a:rPr lang="fr-FR" altLang="fr-FR" sz="1400" dirty="0" smtClean="0"/>
              <a:t> = 2,4 – 1,6 = 0,8</a:t>
            </a:r>
          </a:p>
        </p:txBody>
      </p:sp>
      <p:sp>
        <p:nvSpPr>
          <p:cNvPr id="31" name="ZoneTexte 30"/>
          <p:cNvSpPr txBox="1">
            <a:spLocks noChangeArrowheads="1"/>
          </p:cNvSpPr>
          <p:nvPr/>
        </p:nvSpPr>
        <p:spPr bwMode="auto">
          <a:xfrm>
            <a:off x="6118225" y="4367213"/>
            <a:ext cx="2447925" cy="1200150"/>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fr-FR" altLang="fr-FR" sz="1800" dirty="0" smtClean="0">
                <a:solidFill>
                  <a:srgbClr val="000000"/>
                </a:solidFill>
              </a:rPr>
              <a:t>2ème </a:t>
            </a:r>
            <a:r>
              <a:rPr lang="fr-FR" altLang="fr-FR" sz="1800" dirty="0" smtClean="0"/>
              <a:t>période P2:</a:t>
            </a:r>
          </a:p>
          <a:p>
            <a:pPr eaLnBrk="1" hangingPunct="1">
              <a:spcBef>
                <a:spcPct val="0"/>
              </a:spcBef>
              <a:buFontTx/>
              <a:buNone/>
              <a:defRPr/>
            </a:pPr>
            <a:r>
              <a:rPr lang="fr-FR" altLang="fr-FR" sz="1200" dirty="0" smtClean="0"/>
              <a:t> </a:t>
            </a:r>
          </a:p>
          <a:p>
            <a:pPr eaLnBrk="1" hangingPunct="1">
              <a:spcBef>
                <a:spcPct val="0"/>
              </a:spcBef>
              <a:buFontTx/>
              <a:buNone/>
              <a:defRPr/>
            </a:pPr>
            <a:r>
              <a:rPr lang="fr-FR" altLang="fr-FR" sz="1400" dirty="0" smtClean="0"/>
              <a:t>TN</a:t>
            </a:r>
            <a:r>
              <a:rPr lang="fr-FR" altLang="fr-FR" sz="1400" baseline="-25000" dirty="0" smtClean="0"/>
              <a:t>2</a:t>
            </a:r>
            <a:r>
              <a:rPr lang="fr-FR" altLang="fr-FR" sz="1400" dirty="0" smtClean="0"/>
              <a:t>  = 1,6 + 0,8 x </a:t>
            </a:r>
            <a:r>
              <a:rPr lang="fr-FR" altLang="fr-FR" sz="1400" dirty="0" smtClean="0">
                <a:solidFill>
                  <a:schemeClr val="accent2">
                    <a:lumMod val="50000"/>
                  </a:schemeClr>
                </a:solidFill>
              </a:rPr>
              <a:t>0,5</a:t>
            </a:r>
            <a:r>
              <a:rPr lang="fr-FR" altLang="fr-FR" sz="1400" dirty="0" smtClean="0"/>
              <a:t> = 2 b</a:t>
            </a:r>
          </a:p>
          <a:p>
            <a:pPr eaLnBrk="1" hangingPunct="1">
              <a:spcBef>
                <a:spcPct val="0"/>
              </a:spcBef>
              <a:buFontTx/>
              <a:buNone/>
              <a:defRPr/>
            </a:pPr>
            <a:endParaRPr lang="fr-FR" altLang="fr-FR" sz="1400" dirty="0" smtClean="0"/>
          </a:p>
          <a:p>
            <a:pPr eaLnBrk="1" hangingPunct="1">
              <a:spcBef>
                <a:spcPct val="0"/>
              </a:spcBef>
              <a:buFontTx/>
              <a:buNone/>
              <a:defRPr/>
            </a:pPr>
            <a:r>
              <a:rPr lang="fr-FR" altLang="fr-FR" sz="1400" dirty="0" smtClean="0"/>
              <a:t>G</a:t>
            </a:r>
            <a:r>
              <a:rPr lang="fr-FR" altLang="fr-FR" sz="1400" baseline="-25000" dirty="0" smtClean="0"/>
              <a:t>2</a:t>
            </a:r>
            <a:r>
              <a:rPr lang="fr-FR" altLang="fr-FR" sz="1400" dirty="0" smtClean="0"/>
              <a:t> = 2,4 – 2= 0,4</a:t>
            </a:r>
          </a:p>
        </p:txBody>
      </p:sp>
      <p:sp>
        <p:nvSpPr>
          <p:cNvPr id="35850" name="ZoneTexte 28"/>
          <p:cNvSpPr txBox="1">
            <a:spLocks noChangeArrowheads="1"/>
          </p:cNvSpPr>
          <p:nvPr/>
        </p:nvSpPr>
        <p:spPr bwMode="auto">
          <a:xfrm>
            <a:off x="811213" y="3930650"/>
            <a:ext cx="3778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a:t>t0</a:t>
            </a:r>
          </a:p>
        </p:txBody>
      </p:sp>
      <p:sp>
        <p:nvSpPr>
          <p:cNvPr id="33" name="ZoneTexte 32"/>
          <p:cNvSpPr txBox="1">
            <a:spLocks noChangeArrowheads="1"/>
          </p:cNvSpPr>
          <p:nvPr/>
        </p:nvSpPr>
        <p:spPr bwMode="auto">
          <a:xfrm>
            <a:off x="3473450" y="3932238"/>
            <a:ext cx="4968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a:t>tP1</a:t>
            </a:r>
          </a:p>
        </p:txBody>
      </p:sp>
      <p:sp>
        <p:nvSpPr>
          <p:cNvPr id="34" name="ZoneTexte 33"/>
          <p:cNvSpPr txBox="1">
            <a:spLocks noChangeArrowheads="1"/>
          </p:cNvSpPr>
          <p:nvPr/>
        </p:nvSpPr>
        <p:spPr bwMode="auto">
          <a:xfrm>
            <a:off x="6235700" y="3932238"/>
            <a:ext cx="4968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a:t>tP2</a:t>
            </a:r>
          </a:p>
        </p:txBody>
      </p:sp>
      <p:sp>
        <p:nvSpPr>
          <p:cNvPr id="32" name="Bulle ronde 31"/>
          <p:cNvSpPr/>
          <p:nvPr/>
        </p:nvSpPr>
        <p:spPr>
          <a:xfrm>
            <a:off x="1423988" y="2520950"/>
            <a:ext cx="1708150" cy="723900"/>
          </a:xfrm>
          <a:prstGeom prst="wedgeEllipseCallout">
            <a:avLst>
              <a:gd name="adj1" fmla="val 8979"/>
              <a:gd name="adj2" fmla="val 107047"/>
            </a:avLst>
          </a:prstGeom>
          <a:solidFill>
            <a:srgbClr val="FFFF99">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solidFill>
              </a:rPr>
              <a:t>Équilibre instantané avec PpN</a:t>
            </a:r>
            <a:r>
              <a:rPr lang="fr-FR" sz="1200" baseline="-25000" dirty="0">
                <a:solidFill>
                  <a:schemeClr val="tx1"/>
                </a:solidFill>
              </a:rPr>
              <a:t>2</a:t>
            </a:r>
            <a:r>
              <a:rPr lang="fr-FR" sz="1200" dirty="0">
                <a:solidFill>
                  <a:schemeClr val="tx1"/>
                </a:solidFill>
              </a:rPr>
              <a:t> inspirée </a:t>
            </a:r>
          </a:p>
        </p:txBody>
      </p:sp>
      <p:sp>
        <p:nvSpPr>
          <p:cNvPr id="36" name="Ellipse 35"/>
          <p:cNvSpPr/>
          <p:nvPr/>
        </p:nvSpPr>
        <p:spPr>
          <a:xfrm>
            <a:off x="1835696" y="5219700"/>
            <a:ext cx="400050" cy="360363"/>
          </a:xfrm>
          <a:prstGeom prst="ellipse">
            <a:avLst/>
          </a:prstGeom>
          <a:solidFill>
            <a:srgbClr val="4F81BD">
              <a:lumMod val="40000"/>
              <a:lumOff val="60000"/>
              <a:alpha val="40000"/>
            </a:srgbClr>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fr-FR" kern="0">
              <a:solidFill>
                <a:sysClr val="window" lastClr="FFFFFF"/>
              </a:solidFill>
            </a:endParaRPr>
          </a:p>
        </p:txBody>
      </p:sp>
      <p:sp>
        <p:nvSpPr>
          <p:cNvPr id="37" name="Ellipse 36"/>
          <p:cNvSpPr/>
          <p:nvPr/>
        </p:nvSpPr>
        <p:spPr>
          <a:xfrm>
            <a:off x="4216400" y="4811713"/>
            <a:ext cx="390525" cy="330200"/>
          </a:xfrm>
          <a:prstGeom prst="ellipse">
            <a:avLst/>
          </a:prstGeom>
          <a:solidFill>
            <a:srgbClr val="4F81BD">
              <a:lumMod val="40000"/>
              <a:lumOff val="60000"/>
              <a:alpha val="40000"/>
            </a:srgbClr>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fr-FR" kern="0">
              <a:solidFill>
                <a:sysClr val="window" lastClr="FFFFFF"/>
              </a:solidFill>
            </a:endParaRPr>
          </a:p>
        </p:txBody>
      </p:sp>
      <p:cxnSp>
        <p:nvCxnSpPr>
          <p:cNvPr id="38" name="Connecteur en arc 37"/>
          <p:cNvCxnSpPr>
            <a:cxnSpLocks noChangeShapeType="1"/>
            <a:stCxn id="36" idx="0"/>
            <a:endCxn id="37" idx="1"/>
          </p:cNvCxnSpPr>
          <p:nvPr/>
        </p:nvCxnSpPr>
        <p:spPr bwMode="auto">
          <a:xfrm rot="5400000" flipH="1" flipV="1">
            <a:off x="2974841" y="3920950"/>
            <a:ext cx="359630" cy="2237870"/>
          </a:xfrm>
          <a:prstGeom prst="curvedConnector3">
            <a:avLst>
              <a:gd name="adj1" fmla="val 177012"/>
            </a:avLst>
          </a:prstGeom>
          <a:noFill/>
          <a:ln w="9525" algn="ctr">
            <a:solidFill>
              <a:srgbClr val="4A7EBB"/>
            </a:solidFill>
            <a:round/>
            <a:headEnd/>
            <a:tailEnd type="triangle" w="med" len="med"/>
          </a:ln>
          <a:extLst>
            <a:ext uri="{909E8E84-426E-40DD-AFC4-6F175D3DCCD1}">
              <a14:hiddenFill xmlns="" xmlns:a14="http://schemas.microsoft.com/office/drawing/2010/main">
                <a:noFill/>
              </a14:hiddenFill>
            </a:ext>
          </a:extLst>
        </p:spPr>
      </p:cxnSp>
      <p:sp>
        <p:nvSpPr>
          <p:cNvPr id="52" name="Ellipse 51"/>
          <p:cNvSpPr/>
          <p:nvPr/>
        </p:nvSpPr>
        <p:spPr>
          <a:xfrm>
            <a:off x="4427984" y="5227638"/>
            <a:ext cx="400050" cy="360362"/>
          </a:xfrm>
          <a:prstGeom prst="ellipse">
            <a:avLst/>
          </a:prstGeom>
          <a:solidFill>
            <a:srgbClr val="4F81BD">
              <a:lumMod val="40000"/>
              <a:lumOff val="60000"/>
              <a:alpha val="40000"/>
            </a:srgbClr>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fr-FR" kern="0">
              <a:solidFill>
                <a:sysClr val="window" lastClr="FFFFFF"/>
              </a:solidFill>
            </a:endParaRPr>
          </a:p>
        </p:txBody>
      </p:sp>
      <p:sp>
        <p:nvSpPr>
          <p:cNvPr id="53" name="Ellipse 52"/>
          <p:cNvSpPr/>
          <p:nvPr/>
        </p:nvSpPr>
        <p:spPr>
          <a:xfrm>
            <a:off x="7023100" y="4818063"/>
            <a:ext cx="390525" cy="330200"/>
          </a:xfrm>
          <a:prstGeom prst="ellipse">
            <a:avLst/>
          </a:prstGeom>
          <a:solidFill>
            <a:srgbClr val="4F81BD">
              <a:lumMod val="40000"/>
              <a:lumOff val="60000"/>
              <a:alpha val="40000"/>
            </a:srgbClr>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fr-FR" kern="0">
              <a:solidFill>
                <a:sysClr val="window" lastClr="FFFFFF"/>
              </a:solidFill>
            </a:endParaRPr>
          </a:p>
        </p:txBody>
      </p:sp>
      <p:cxnSp>
        <p:nvCxnSpPr>
          <p:cNvPr id="54" name="Connecteur en arc 53"/>
          <p:cNvCxnSpPr>
            <a:cxnSpLocks noChangeShapeType="1"/>
            <a:stCxn id="52" idx="0"/>
            <a:endCxn id="53" idx="1"/>
          </p:cNvCxnSpPr>
          <p:nvPr/>
        </p:nvCxnSpPr>
        <p:spPr bwMode="auto">
          <a:xfrm rot="5400000" flipH="1" flipV="1">
            <a:off x="5673541" y="3820888"/>
            <a:ext cx="361218" cy="2452282"/>
          </a:xfrm>
          <a:prstGeom prst="curvedConnector3">
            <a:avLst>
              <a:gd name="adj1" fmla="val 176673"/>
            </a:avLst>
          </a:prstGeom>
          <a:noFill/>
          <a:ln w="9525" algn="ctr">
            <a:solidFill>
              <a:srgbClr val="4A7EBB"/>
            </a:solidFill>
            <a:round/>
            <a:headEnd/>
            <a:tailEnd type="triangle" w="med" len="med"/>
          </a:ln>
          <a:extLst>
            <a:ext uri="{909E8E84-426E-40DD-AFC4-6F175D3DCCD1}">
              <a14:hiddenFill xmlns="" xmlns:a14="http://schemas.microsoft.com/office/drawing/2010/main">
                <a:noFill/>
              </a14:hiddenFill>
            </a:ext>
          </a:extLst>
        </p:spPr>
      </p:cxnSp>
      <p:sp>
        <p:nvSpPr>
          <p:cNvPr id="51" name="ZoneTexte 50"/>
          <p:cNvSpPr txBox="1">
            <a:spLocks noChangeArrowheads="1"/>
          </p:cNvSpPr>
          <p:nvPr/>
        </p:nvSpPr>
        <p:spPr bwMode="auto">
          <a:xfrm>
            <a:off x="468313" y="5762625"/>
            <a:ext cx="8424862" cy="584200"/>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FR" altLang="fr-FR" sz="1600" dirty="0" smtClean="0"/>
              <a:t> </a:t>
            </a:r>
            <a:r>
              <a:rPr lang="fr-FR" altLang="fr-FR" sz="1600" dirty="0" smtClean="0">
                <a:solidFill>
                  <a:schemeClr val="accent2">
                    <a:lumMod val="50000"/>
                  </a:schemeClr>
                </a:solidFill>
              </a:rPr>
              <a:t>A chaque période : le compartiment absorbe la moitié du gaz qui lui manque pour atteindre l’équilibre</a:t>
            </a:r>
          </a:p>
        </p:txBody>
      </p:sp>
      <p:sp>
        <p:nvSpPr>
          <p:cNvPr id="42" name="Ellipse 41"/>
          <p:cNvSpPr/>
          <p:nvPr/>
        </p:nvSpPr>
        <p:spPr>
          <a:xfrm>
            <a:off x="5307013" y="5762625"/>
            <a:ext cx="400050" cy="360363"/>
          </a:xfrm>
          <a:prstGeom prst="ellipse">
            <a:avLst/>
          </a:prstGeom>
          <a:no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fr-FR" kern="0">
              <a:solidFill>
                <a:sysClr val="window" lastClr="FFFFFF"/>
              </a:solidFill>
            </a:endParaRPr>
          </a:p>
        </p:txBody>
      </p:sp>
      <p:sp>
        <p:nvSpPr>
          <p:cNvPr id="43" name="Ellipse 42"/>
          <p:cNvSpPr/>
          <p:nvPr/>
        </p:nvSpPr>
        <p:spPr>
          <a:xfrm rot="891170">
            <a:off x="4484688" y="4818063"/>
            <a:ext cx="390525" cy="330200"/>
          </a:xfrm>
          <a:prstGeom prst="ellipse">
            <a:avLst/>
          </a:prstGeom>
          <a:no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fr-FR" kern="0">
              <a:solidFill>
                <a:sysClr val="window" lastClr="FFFFFF"/>
              </a:solidFill>
            </a:endParaRPr>
          </a:p>
        </p:txBody>
      </p:sp>
      <p:cxnSp>
        <p:nvCxnSpPr>
          <p:cNvPr id="44" name="Connecteur en arc 43"/>
          <p:cNvCxnSpPr>
            <a:cxnSpLocks noChangeShapeType="1"/>
            <a:endCxn id="43" idx="6"/>
          </p:cNvCxnSpPr>
          <p:nvPr/>
        </p:nvCxnSpPr>
        <p:spPr bwMode="auto">
          <a:xfrm rot="16200000" flipV="1">
            <a:off x="4823620" y="5079206"/>
            <a:ext cx="728662" cy="638175"/>
          </a:xfrm>
          <a:prstGeom prst="curvedConnector2">
            <a:avLst/>
          </a:prstGeom>
          <a:noFill/>
          <a:ln w="9525" algn="ctr">
            <a:solidFill>
              <a:schemeClr val="accent2">
                <a:lumMod val="50000"/>
              </a:schemeClr>
            </a:solidFill>
            <a:round/>
            <a:headEnd/>
            <a:tailEnd type="triangle" w="med" len="med"/>
          </a:ln>
          <a:extLst/>
        </p:spPr>
      </p:cxnSp>
      <p:sp>
        <p:nvSpPr>
          <p:cNvPr id="56" name="Ellipse 55"/>
          <p:cNvSpPr/>
          <p:nvPr/>
        </p:nvSpPr>
        <p:spPr>
          <a:xfrm>
            <a:off x="8027988" y="5759450"/>
            <a:ext cx="400050" cy="360363"/>
          </a:xfrm>
          <a:prstGeom prst="ellipse">
            <a:avLst/>
          </a:prstGeom>
          <a:no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fr-FR" kern="0">
              <a:solidFill>
                <a:sysClr val="window" lastClr="FFFFFF"/>
              </a:solidFill>
            </a:endParaRPr>
          </a:p>
        </p:txBody>
      </p:sp>
      <p:sp>
        <p:nvSpPr>
          <p:cNvPr id="57" name="Ellipse 56"/>
          <p:cNvSpPr/>
          <p:nvPr/>
        </p:nvSpPr>
        <p:spPr>
          <a:xfrm rot="891170">
            <a:off x="7312025" y="4814888"/>
            <a:ext cx="390525" cy="330200"/>
          </a:xfrm>
          <a:prstGeom prst="ellipse">
            <a:avLst/>
          </a:prstGeom>
          <a:no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fr-FR" kern="0">
              <a:solidFill>
                <a:sysClr val="window" lastClr="FFFFFF"/>
              </a:solidFill>
            </a:endParaRPr>
          </a:p>
        </p:txBody>
      </p:sp>
      <p:cxnSp>
        <p:nvCxnSpPr>
          <p:cNvPr id="58" name="Connecteur en arc 57"/>
          <p:cNvCxnSpPr>
            <a:cxnSpLocks noChangeShapeType="1"/>
            <a:stCxn id="56" idx="0"/>
            <a:endCxn id="57" idx="6"/>
          </p:cNvCxnSpPr>
          <p:nvPr/>
        </p:nvCxnSpPr>
        <p:spPr bwMode="auto">
          <a:xfrm rot="16200000" flipV="1">
            <a:off x="7596982" y="5128419"/>
            <a:ext cx="728662" cy="533400"/>
          </a:xfrm>
          <a:prstGeom prst="curvedConnector2">
            <a:avLst/>
          </a:prstGeom>
          <a:noFill/>
          <a:ln w="9525" algn="ctr">
            <a:solidFill>
              <a:schemeClr val="accent2">
                <a:lumMod val="50000"/>
              </a:schemeClr>
            </a:solidFill>
            <a:round/>
            <a:headEnd/>
            <a:tailEnd type="triangle" w="med" len="med"/>
          </a:ln>
          <a:extLst/>
        </p:spPr>
      </p:cxnSp>
      <p:sp>
        <p:nvSpPr>
          <p:cNvPr id="48" name="Espace réservé de la date 47"/>
          <p:cNvSpPr>
            <a:spLocks noGrp="1"/>
          </p:cNvSpPr>
          <p:nvPr>
            <p:ph type="dt" sz="quarter" idx="10"/>
          </p:nvPr>
        </p:nvSpPr>
        <p:spPr/>
        <p:txBody>
          <a:bodyPr/>
          <a:lstStyle/>
          <a:p>
            <a:pPr>
              <a:defRPr/>
            </a:pPr>
            <a:r>
              <a:rPr lang="fr-FR" smtClean="0"/>
              <a:t>22/01/2022</a:t>
            </a:r>
            <a:endParaRPr lang="fr-FR"/>
          </a:p>
        </p:txBody>
      </p:sp>
      <p:sp>
        <p:nvSpPr>
          <p:cNvPr id="49" name="Espace réservé du numéro de diapositive 48"/>
          <p:cNvSpPr>
            <a:spLocks noGrp="1"/>
          </p:cNvSpPr>
          <p:nvPr>
            <p:ph type="sldNum" sz="quarter" idx="12"/>
          </p:nvPr>
        </p:nvSpPr>
        <p:spPr/>
        <p:txBody>
          <a:bodyPr/>
          <a:lstStyle/>
          <a:p>
            <a:pPr>
              <a:defRPr/>
            </a:pPr>
            <a:fld id="{A0744038-565F-4E4A-8AC8-C075844BD8C5}" type="slidenum">
              <a:rPr lang="fr-FR"/>
              <a:pPr>
                <a:defRPr/>
              </a:pPr>
              <a:t>41</a:t>
            </a:fld>
            <a:endParaRPr lang="fr-FR"/>
          </a:p>
        </p:txBody>
      </p:sp>
      <p:sp>
        <p:nvSpPr>
          <p:cNvPr id="50" name="Espace réservé du pied de page 49"/>
          <p:cNvSpPr>
            <a:spLocks noGrp="1"/>
          </p:cNvSpPr>
          <p:nvPr>
            <p:ph type="ftr" sz="quarter" idx="11"/>
          </p:nvPr>
        </p:nvSpPr>
        <p:spPr/>
        <p:txBody>
          <a:bodyPr/>
          <a:lstStyle/>
          <a:p>
            <a:pPr>
              <a:defRPr/>
            </a:pPr>
            <a:r>
              <a:rPr lang="fr-FR" smtClean="0"/>
              <a:t>Alain BERTRAND - Formation GP Codep01</a:t>
            </a:r>
            <a:endParaRPr lang="fr-F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nodePh="1">
                                  <p:stCondLst>
                                    <p:cond delay="0"/>
                                  </p:stCondLst>
                                  <p:endCondLst>
                                    <p:cond evt="begin" delay="0">
                                      <p:tn val="19"/>
                                    </p:cond>
                                  </p:end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nodePh="1">
                                  <p:stCondLst>
                                    <p:cond delay="0"/>
                                  </p:stCondLst>
                                  <p:endCondLst>
                                    <p:cond evt="begin" delay="0">
                                      <p:tn val="21"/>
                                    </p:cond>
                                  </p:end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childTnLst>
                          </p:cTn>
                        </p:par>
                        <p:par>
                          <p:cTn id="45" fill="hold" nodeType="afterGroup">
                            <p:stCondLst>
                              <p:cond delay="0"/>
                            </p:stCondLst>
                            <p:childTnLst>
                              <p:par>
                                <p:cTn id="46" presetID="1" presetClass="entr" presetSubtype="0" fill="hold" grpId="0" nodeType="afterEffect" nodePh="1">
                                  <p:stCondLst>
                                    <p:cond delay="0"/>
                                  </p:stCondLst>
                                  <p:endCondLst>
                                    <p:cond evt="begin" delay="0">
                                      <p:tn val="46"/>
                                    </p:cond>
                                  </p:endCondLst>
                                  <p:childTnLst>
                                    <p:set>
                                      <p:cBhvr>
                                        <p:cTn id="47" dur="1" fill="hold">
                                          <p:stCondLst>
                                            <p:cond delay="0"/>
                                          </p:stCondLst>
                                        </p:cTn>
                                        <p:tgtEl>
                                          <p:spTgt spid="5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8"/>
                                        </p:tgtEl>
                                        <p:attrNameLst>
                                          <p:attrName>style.visibility</p:attrName>
                                        </p:attrNameLst>
                                      </p:cBhvr>
                                      <p:to>
                                        <p:strVal val="visible"/>
                                      </p:to>
                                    </p:set>
                                  </p:childTnLst>
                                </p:cTn>
                              </p:par>
                              <p:par>
                                <p:cTn id="50" presetID="1" presetClass="entr" presetSubtype="0" fill="hold" grpId="0" nodeType="withEffect" nodePh="1">
                                  <p:stCondLst>
                                    <p:cond delay="0"/>
                                  </p:stCondLst>
                                  <p:endCondLst>
                                    <p:cond evt="begin" delay="0">
                                      <p:tn val="50"/>
                                    </p:cond>
                                  </p:endCondLst>
                                  <p:childTnLst>
                                    <p:set>
                                      <p:cBhvr>
                                        <p:cTn id="51"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P spid="34" grpId="0"/>
      <p:bldP spid="32" grpId="0" animBg="1"/>
      <p:bldP spid="36" grpId="0" animBg="1"/>
      <p:bldP spid="37" grpId="0" animBg="1"/>
      <p:bldP spid="52" grpId="0" animBg="1"/>
      <p:bldP spid="53" grpId="0" animBg="1"/>
      <p:bldP spid="51" grpId="0"/>
      <p:bldP spid="42" grpId="0"/>
      <p:bldP spid="43" grpId="0"/>
      <p:bldP spid="56" grpId="0"/>
      <p:bldP spid="5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1986" name="Titre 1"/>
          <p:cNvSpPr>
            <a:spLocks noGrp="1"/>
          </p:cNvSpPr>
          <p:nvPr>
            <p:ph type="title"/>
          </p:nvPr>
        </p:nvSpPr>
        <p:spPr/>
        <p:txBody>
          <a:bodyPr/>
          <a:lstStyle/>
          <a:p>
            <a:pPr eaLnBrk="1" hangingPunct="1"/>
            <a:r>
              <a:rPr lang="fr-FR" altLang="fr-FR" dirty="0" smtClean="0"/>
              <a:t>Pour aller plus loin…</a:t>
            </a:r>
          </a:p>
        </p:txBody>
      </p:sp>
      <p:sp>
        <p:nvSpPr>
          <p:cNvPr id="30723" name="Espace réservé du contenu 2"/>
          <p:cNvSpPr>
            <a:spLocks noGrp="1"/>
          </p:cNvSpPr>
          <p:nvPr>
            <p:ph idx="1"/>
          </p:nvPr>
        </p:nvSpPr>
        <p:spPr>
          <a:xfrm>
            <a:off x="457200" y="1600200"/>
            <a:ext cx="8229600" cy="4781128"/>
          </a:xfrm>
        </p:spPr>
        <p:txBody>
          <a:bodyPr>
            <a:normAutofit fontScale="70000" lnSpcReduction="20000"/>
          </a:bodyPr>
          <a:lstStyle/>
          <a:p>
            <a:pPr eaLnBrk="1" hangingPunct="1">
              <a:defRPr/>
            </a:pPr>
            <a:r>
              <a:rPr lang="fr-FR" altLang="fr-FR" dirty="0" smtClean="0"/>
              <a:t>Et si je veux calculer la durée du palier?</a:t>
            </a:r>
          </a:p>
          <a:p>
            <a:pPr eaLnBrk="1" hangingPunct="1">
              <a:defRPr/>
            </a:pPr>
            <a:r>
              <a:rPr lang="fr-FR" altLang="fr-FR" dirty="0" smtClean="0"/>
              <a:t>Et si je veux calculer TN</a:t>
            </a:r>
            <a:r>
              <a:rPr lang="fr-FR" altLang="fr-FR" baseline="-25000" dirty="0" smtClean="0"/>
              <a:t>2</a:t>
            </a:r>
            <a:r>
              <a:rPr lang="fr-FR" altLang="fr-FR" dirty="0" smtClean="0"/>
              <a:t> au bout d’un temps quelconque?</a:t>
            </a:r>
          </a:p>
          <a:p>
            <a:pPr eaLnBrk="1" hangingPunct="1">
              <a:defRPr/>
            </a:pPr>
            <a:endParaRPr lang="fr-FR" altLang="fr-FR" dirty="0" smtClean="0"/>
          </a:p>
          <a:p>
            <a:pPr marL="0" indent="0" eaLnBrk="1" hangingPunct="1">
              <a:buFont typeface="Arial" charset="0"/>
              <a:buNone/>
              <a:defRPr/>
            </a:pPr>
            <a:r>
              <a:rPr lang="fr-FR" altLang="fr-FR" dirty="0" smtClean="0"/>
              <a:t>Il faut exploiter la formulation mathématique:</a:t>
            </a:r>
          </a:p>
          <a:p>
            <a:pPr marL="0" indent="0" eaLnBrk="1" hangingPunct="1">
              <a:buFont typeface="Arial" charset="0"/>
              <a:buNone/>
              <a:defRPr/>
            </a:pPr>
            <a:r>
              <a:rPr lang="fr-FR" altLang="fr-FR" dirty="0" smtClean="0"/>
              <a:t>TN</a:t>
            </a:r>
            <a:r>
              <a:rPr lang="fr-FR" altLang="fr-FR" baseline="-25000" dirty="0" smtClean="0"/>
              <a:t>2</a:t>
            </a:r>
            <a:r>
              <a:rPr lang="fr-FR" altLang="fr-FR" dirty="0" smtClean="0"/>
              <a:t> = TN</a:t>
            </a:r>
            <a:r>
              <a:rPr lang="fr-FR" altLang="fr-FR" baseline="-25000" dirty="0" smtClean="0"/>
              <a:t>2</a:t>
            </a:r>
            <a:r>
              <a:rPr lang="fr-FR" altLang="fr-FR" dirty="0" smtClean="0"/>
              <a:t> initiale + G x (1-0,5</a:t>
            </a:r>
            <a:r>
              <a:rPr lang="fr-FR" altLang="fr-FR" baseline="30000" dirty="0" smtClean="0"/>
              <a:t>t/P</a:t>
            </a:r>
            <a:r>
              <a:rPr lang="fr-FR" altLang="fr-FR" dirty="0" smtClean="0"/>
              <a:t> )</a:t>
            </a:r>
          </a:p>
          <a:p>
            <a:pPr marL="0" indent="0" algn="ctr" eaLnBrk="1" hangingPunct="1">
              <a:buFont typeface="Arial" charset="0"/>
              <a:buNone/>
              <a:defRPr/>
            </a:pPr>
            <a:endParaRPr lang="fr-FR" altLang="fr-FR" dirty="0" smtClean="0"/>
          </a:p>
          <a:p>
            <a:pPr marL="0" indent="0" eaLnBrk="1" hangingPunct="1">
              <a:buFont typeface="Arial" charset="0"/>
              <a:buNone/>
              <a:defRPr/>
            </a:pPr>
            <a:r>
              <a:rPr lang="fr-FR" altLang="fr-FR" b="1" dirty="0" smtClean="0"/>
              <a:t>Cette connaissance n’est pas exigée pour le GP !</a:t>
            </a:r>
          </a:p>
          <a:p>
            <a:pPr marL="0" indent="0" eaLnBrk="1" hangingPunct="1">
              <a:buFont typeface="Arial" charset="0"/>
              <a:buNone/>
              <a:defRPr/>
            </a:pPr>
            <a:endParaRPr lang="fr-FR" altLang="fr-FR" dirty="0" smtClean="0"/>
          </a:p>
          <a:p>
            <a:pPr marL="0" indent="0" eaLnBrk="1" hangingPunct="1">
              <a:buFont typeface="Arial" charset="0"/>
              <a:buNone/>
              <a:defRPr/>
            </a:pPr>
            <a:r>
              <a:rPr lang="fr-FR" altLang="fr-FR" u="sng" dirty="0" smtClean="0"/>
              <a:t>Tables MN90 </a:t>
            </a:r>
            <a:r>
              <a:rPr lang="fr-FR" altLang="fr-FR" dirty="0" smtClean="0"/>
              <a:t>:</a:t>
            </a:r>
          </a:p>
          <a:p>
            <a:pPr eaLnBrk="1" hangingPunct="1">
              <a:buFont typeface="Arial" panose="020B0604020202020204" pitchFamily="34" charset="0"/>
              <a:buChar char="•"/>
              <a:defRPr/>
            </a:pPr>
            <a:r>
              <a:rPr lang="fr-FR" altLang="fr-FR" dirty="0" smtClean="0">
                <a:solidFill>
                  <a:srgbClr val="C00000"/>
                </a:solidFill>
              </a:rPr>
              <a:t>À partir d’un Intervalle de surface de 15 mn, seul le compartiment </a:t>
            </a:r>
            <a:r>
              <a:rPr lang="fr-FR" altLang="fr-FR" b="1" dirty="0" smtClean="0">
                <a:solidFill>
                  <a:srgbClr val="C00000"/>
                </a:solidFill>
              </a:rPr>
              <a:t>C120</a:t>
            </a:r>
            <a:r>
              <a:rPr lang="fr-FR" altLang="fr-FR" dirty="0" smtClean="0">
                <a:solidFill>
                  <a:srgbClr val="C00000"/>
                </a:solidFill>
              </a:rPr>
              <a:t> est pris en compte pour la désaturation (</a:t>
            </a:r>
            <a:r>
              <a:rPr lang="fr-FR" altLang="fr-FR" b="1" dirty="0" smtClean="0">
                <a:solidFill>
                  <a:srgbClr val="C00000"/>
                </a:solidFill>
              </a:rPr>
              <a:t>Azote résiduel - GPS</a:t>
            </a:r>
            <a:r>
              <a:rPr lang="fr-FR" altLang="fr-FR" dirty="0" smtClean="0">
                <a:solidFill>
                  <a:srgbClr val="C00000"/>
                </a:solidFill>
              </a:rPr>
              <a:t>)</a:t>
            </a:r>
          </a:p>
          <a:p>
            <a:pPr marL="457200" lvl="1" indent="0" eaLnBrk="1" hangingPunct="1">
              <a:buNone/>
              <a:defRPr/>
            </a:pPr>
            <a:r>
              <a:rPr lang="fr-FR" altLang="fr-FR" sz="2300" dirty="0" smtClean="0"/>
              <a:t>Les autres compartiments, plus rapides, ont tous désaturé en dessous TN</a:t>
            </a:r>
            <a:r>
              <a:rPr lang="fr-FR" altLang="fr-FR" sz="2300" baseline="-25000" dirty="0" smtClean="0"/>
              <a:t>2</a:t>
            </a:r>
            <a:r>
              <a:rPr lang="fr-FR" altLang="fr-FR" sz="2300" dirty="0" smtClean="0"/>
              <a:t> du C120</a:t>
            </a:r>
          </a:p>
          <a:p>
            <a:pPr marL="457200" lvl="1" indent="0" eaLnBrk="1" hangingPunct="1">
              <a:buNone/>
              <a:defRPr/>
            </a:pPr>
            <a:endParaRPr lang="fr-FR" altLang="fr-FR" sz="2300" dirty="0" smtClean="0"/>
          </a:p>
          <a:p>
            <a:pPr eaLnBrk="1" hangingPunct="1">
              <a:buFont typeface="Arial" panose="020B0604020202020204" pitchFamily="34" charset="0"/>
              <a:buChar char="•"/>
              <a:defRPr/>
            </a:pPr>
            <a:r>
              <a:rPr lang="fr-FR" altLang="fr-FR" dirty="0" smtClean="0"/>
              <a:t>Jusqu’à quelle profondeur peut-on rester indéfiniment sans palier?</a:t>
            </a:r>
          </a:p>
          <a:p>
            <a:pPr marL="457200" lvl="1" indent="0" eaLnBrk="1" hangingPunct="1">
              <a:buNone/>
              <a:defRPr/>
            </a:pPr>
            <a:r>
              <a:rPr lang="fr-FR" altLang="fr-FR" sz="2300" dirty="0"/>
              <a:t>TN</a:t>
            </a:r>
            <a:r>
              <a:rPr lang="fr-FR" altLang="fr-FR" sz="2300" baseline="-25000" dirty="0"/>
              <a:t>2</a:t>
            </a:r>
            <a:r>
              <a:rPr lang="fr-FR" altLang="fr-FR" sz="2300" dirty="0"/>
              <a:t> </a:t>
            </a:r>
            <a:r>
              <a:rPr lang="fr-FR" altLang="fr-FR" sz="2300" dirty="0" smtClean="0"/>
              <a:t>max = </a:t>
            </a:r>
            <a:r>
              <a:rPr lang="fr-FR" altLang="fr-FR" sz="2300" dirty="0"/>
              <a:t>Sc x Pabs surface = PpN</a:t>
            </a:r>
            <a:r>
              <a:rPr lang="fr-FR" altLang="fr-FR" sz="2300" baseline="-25000" dirty="0"/>
              <a:t>2</a:t>
            </a:r>
            <a:r>
              <a:rPr lang="fr-FR" altLang="fr-FR" sz="2300" dirty="0"/>
              <a:t> = 0,8 x Pabs </a:t>
            </a:r>
            <a:r>
              <a:rPr lang="fr-FR" altLang="fr-FR" sz="2300" dirty="0" smtClean="0"/>
              <a:t>fond </a:t>
            </a:r>
            <a:r>
              <a:rPr lang="fr-FR" sz="1800" dirty="0" smtClean="0">
                <a:latin typeface="Wingdings" pitchFamily="2" charset="2"/>
              </a:rPr>
              <a:t>ð</a:t>
            </a:r>
            <a:r>
              <a:rPr lang="fr-FR" altLang="fr-FR" sz="2300" dirty="0" smtClean="0"/>
              <a:t>  Pabs fond = Sc /0,8 = 1,54 /0,8 </a:t>
            </a:r>
          </a:p>
        </p:txBody>
      </p:sp>
      <p:sp>
        <p:nvSpPr>
          <p:cNvPr id="4" name="Espace réservé de la date 3"/>
          <p:cNvSpPr>
            <a:spLocks noGrp="1"/>
          </p:cNvSpPr>
          <p:nvPr>
            <p:ph type="dt" sz="half" idx="10"/>
          </p:nvPr>
        </p:nvSpPr>
        <p:spPr/>
        <p:txBody>
          <a:bodyPr/>
          <a:lstStyle/>
          <a:p>
            <a:pPr>
              <a:defRPr/>
            </a:pPr>
            <a:r>
              <a:rPr lang="fr-FR" smtClean="0"/>
              <a:t>22/01/2022</a:t>
            </a:r>
            <a:endParaRPr lang="fr-FR"/>
          </a:p>
        </p:txBody>
      </p:sp>
      <p:sp>
        <p:nvSpPr>
          <p:cNvPr id="6" name="Espace réservé du pied de page 5"/>
          <p:cNvSpPr>
            <a:spLocks noGrp="1"/>
          </p:cNvSpPr>
          <p:nvPr>
            <p:ph type="ftr" sz="quarter" idx="11"/>
          </p:nvPr>
        </p:nvSpPr>
        <p:spPr/>
        <p:txBody>
          <a:bodyPr/>
          <a:lstStyle/>
          <a:p>
            <a:pPr>
              <a:defRPr/>
            </a:pPr>
            <a:r>
              <a:rPr lang="fr-FR" smtClean="0"/>
              <a:t>Alain BERTRAND - Formation GP Codep01</a:t>
            </a:r>
            <a:endParaRPr lang="fr-FR"/>
          </a:p>
        </p:txBody>
      </p:sp>
      <p:sp>
        <p:nvSpPr>
          <p:cNvPr id="5" name="Espace réservé du numéro de diapositive 4"/>
          <p:cNvSpPr>
            <a:spLocks noGrp="1"/>
          </p:cNvSpPr>
          <p:nvPr>
            <p:ph type="sldNum" sz="quarter" idx="12"/>
          </p:nvPr>
        </p:nvSpPr>
        <p:spPr/>
        <p:txBody>
          <a:bodyPr/>
          <a:lstStyle/>
          <a:p>
            <a:pPr>
              <a:defRPr/>
            </a:pPr>
            <a:fld id="{FD33814D-BD04-4662-AC24-0DFA82036BF2}" type="slidenum">
              <a:rPr lang="fr-FR"/>
              <a:pPr>
                <a:defRPr/>
              </a:pPr>
              <a:t>42</a:t>
            </a:fld>
            <a:endParaRPr lang="fr-FR"/>
          </a:p>
        </p:txBody>
      </p:sp>
      <p:sp>
        <p:nvSpPr>
          <p:cNvPr id="7" name="ZoneTexte 6"/>
          <p:cNvSpPr txBox="1"/>
          <p:nvPr/>
        </p:nvSpPr>
        <p:spPr>
          <a:xfrm>
            <a:off x="6372200" y="2492896"/>
            <a:ext cx="2016000" cy="1821600"/>
          </a:xfrm>
          <a:prstGeom prst="rect">
            <a:avLst/>
          </a:prstGeom>
          <a:noFill/>
          <a:ln>
            <a:solidFill>
              <a:schemeClr val="accent1">
                <a:shade val="50000"/>
              </a:schemeClr>
            </a:solidFill>
            <a:prstDash val="sysDash"/>
          </a:ln>
        </p:spPr>
        <p:txBody>
          <a:bodyPr wrap="square" rtlCol="0">
            <a:normAutofit fontScale="70000" lnSpcReduction="20000"/>
          </a:bodyPr>
          <a:lstStyle/>
          <a:p>
            <a:r>
              <a:rPr lang="fr-FR" b="1" dirty="0" smtClean="0">
                <a:solidFill>
                  <a:schemeClr val="tx1">
                    <a:lumMod val="75000"/>
                    <a:lumOff val="25000"/>
                  </a:schemeClr>
                </a:solidFill>
              </a:rPr>
              <a:t>Taux de saturation </a:t>
            </a:r>
            <a:r>
              <a:rPr lang="fr-FR" b="1" dirty="0" err="1" smtClean="0">
                <a:solidFill>
                  <a:schemeClr val="tx1">
                    <a:lumMod val="75000"/>
                    <a:lumOff val="25000"/>
                  </a:schemeClr>
                </a:solidFill>
              </a:rPr>
              <a:t>Ts</a:t>
            </a:r>
            <a:endParaRPr lang="fr-FR" b="1" dirty="0" smtClean="0">
              <a:solidFill>
                <a:schemeClr val="tx1">
                  <a:lumMod val="75000"/>
                  <a:lumOff val="25000"/>
                </a:schemeClr>
              </a:solidFill>
            </a:endParaRPr>
          </a:p>
          <a:p>
            <a:endParaRPr lang="fr-FR" sz="1500" dirty="0" smtClean="0">
              <a:solidFill>
                <a:schemeClr val="tx1">
                  <a:lumMod val="75000"/>
                  <a:lumOff val="25000"/>
                </a:schemeClr>
              </a:solidFill>
            </a:endParaRPr>
          </a:p>
          <a:p>
            <a:r>
              <a:rPr lang="fr-FR" dirty="0" smtClean="0">
                <a:solidFill>
                  <a:schemeClr val="tx1">
                    <a:lumMod val="75000"/>
                    <a:lumOff val="25000"/>
                  </a:schemeClr>
                </a:solidFill>
              </a:rPr>
              <a:t>Calcul Durée quelconque</a:t>
            </a:r>
          </a:p>
          <a:p>
            <a:r>
              <a:rPr lang="fr-FR" dirty="0" smtClean="0">
                <a:solidFill>
                  <a:schemeClr val="tx1">
                    <a:lumMod val="75000"/>
                    <a:lumOff val="25000"/>
                  </a:schemeClr>
                </a:solidFill>
              </a:rPr>
              <a:t>(t en mn)</a:t>
            </a:r>
          </a:p>
          <a:p>
            <a:endParaRPr lang="fr-FR" sz="1400" dirty="0" smtClean="0">
              <a:solidFill>
                <a:schemeClr val="tx1">
                  <a:lumMod val="75000"/>
                  <a:lumOff val="25000"/>
                </a:schemeClr>
              </a:solidFill>
            </a:endParaRPr>
          </a:p>
          <a:p>
            <a:r>
              <a:rPr lang="fr-FR" dirty="0" err="1" smtClean="0">
                <a:solidFill>
                  <a:schemeClr val="tx1">
                    <a:lumMod val="75000"/>
                    <a:lumOff val="25000"/>
                  </a:schemeClr>
                </a:solidFill>
              </a:rPr>
              <a:t>Ts</a:t>
            </a:r>
            <a:r>
              <a:rPr lang="fr-FR" dirty="0" smtClean="0">
                <a:solidFill>
                  <a:schemeClr val="tx1">
                    <a:lumMod val="75000"/>
                    <a:lumOff val="25000"/>
                  </a:schemeClr>
                </a:solidFill>
              </a:rPr>
              <a:t> = 1 - 0,5</a:t>
            </a:r>
            <a:r>
              <a:rPr lang="fr-FR" baseline="30000" dirty="0" smtClean="0">
                <a:solidFill>
                  <a:schemeClr val="tx1">
                    <a:lumMod val="75000"/>
                    <a:lumOff val="25000"/>
                  </a:schemeClr>
                </a:solidFill>
              </a:rPr>
              <a:t>t/</a:t>
            </a:r>
            <a:r>
              <a:rPr lang="fr-FR" baseline="30000" dirty="0" err="1" smtClean="0">
                <a:solidFill>
                  <a:schemeClr val="tx1">
                    <a:lumMod val="75000"/>
                    <a:lumOff val="25000"/>
                  </a:schemeClr>
                </a:solidFill>
              </a:rPr>
              <a:t>Pér</a:t>
            </a:r>
            <a:r>
              <a:rPr lang="fr-FR" dirty="0" smtClean="0">
                <a:solidFill>
                  <a:schemeClr val="tx1">
                    <a:lumMod val="75000"/>
                    <a:lumOff val="25000"/>
                  </a:schemeClr>
                </a:solidFill>
              </a:rPr>
              <a:t> </a:t>
            </a:r>
          </a:p>
          <a:p>
            <a:endParaRPr lang="fr-FR" sz="1400" dirty="0" smtClean="0">
              <a:solidFill>
                <a:schemeClr val="tx1">
                  <a:lumMod val="75000"/>
                  <a:lumOff val="25000"/>
                </a:schemeClr>
              </a:solidFill>
            </a:endParaRPr>
          </a:p>
          <a:p>
            <a:pPr>
              <a:lnSpc>
                <a:spcPct val="120000"/>
              </a:lnSpc>
            </a:pPr>
            <a:r>
              <a:rPr lang="fr-FR" dirty="0" smtClean="0">
                <a:solidFill>
                  <a:schemeClr val="tx1">
                    <a:lumMod val="75000"/>
                    <a:lumOff val="25000"/>
                  </a:schemeClr>
                </a:solidFill>
              </a:rPr>
              <a:t>Exemple: pour t = 3 </a:t>
            </a:r>
            <a:r>
              <a:rPr lang="fr-FR" dirty="0" err="1" smtClean="0">
                <a:solidFill>
                  <a:schemeClr val="tx1">
                    <a:lumMod val="75000"/>
                    <a:lumOff val="25000"/>
                  </a:schemeClr>
                </a:solidFill>
              </a:rPr>
              <a:t>Pér</a:t>
            </a:r>
            <a:endParaRPr lang="fr-FR" dirty="0" smtClean="0">
              <a:solidFill>
                <a:schemeClr val="tx1">
                  <a:lumMod val="75000"/>
                  <a:lumOff val="25000"/>
                </a:schemeClr>
              </a:solidFill>
            </a:endParaRPr>
          </a:p>
          <a:p>
            <a:pPr>
              <a:lnSpc>
                <a:spcPct val="120000"/>
              </a:lnSpc>
            </a:pPr>
            <a:r>
              <a:rPr lang="fr-FR" dirty="0" err="1" smtClean="0">
                <a:solidFill>
                  <a:schemeClr val="tx1">
                    <a:lumMod val="75000"/>
                    <a:lumOff val="25000"/>
                  </a:schemeClr>
                </a:solidFill>
              </a:rPr>
              <a:t>Ts</a:t>
            </a:r>
            <a:r>
              <a:rPr lang="fr-FR" dirty="0" smtClean="0">
                <a:solidFill>
                  <a:schemeClr val="tx1">
                    <a:lumMod val="75000"/>
                    <a:lumOff val="25000"/>
                  </a:schemeClr>
                </a:solidFill>
              </a:rPr>
              <a:t> = 1 – 0,5</a:t>
            </a:r>
            <a:r>
              <a:rPr lang="fr-FR" baseline="30000" dirty="0" smtClean="0">
                <a:solidFill>
                  <a:schemeClr val="tx1">
                    <a:lumMod val="75000"/>
                    <a:lumOff val="25000"/>
                  </a:schemeClr>
                </a:solidFill>
              </a:rPr>
              <a:t>3</a:t>
            </a:r>
            <a:r>
              <a:rPr lang="fr-FR" dirty="0" smtClean="0">
                <a:solidFill>
                  <a:schemeClr val="tx1">
                    <a:lumMod val="75000"/>
                    <a:lumOff val="25000"/>
                  </a:schemeClr>
                </a:solidFill>
              </a:rPr>
              <a:t> </a:t>
            </a:r>
          </a:p>
          <a:p>
            <a:pPr>
              <a:lnSpc>
                <a:spcPct val="120000"/>
              </a:lnSpc>
            </a:pPr>
            <a:r>
              <a:rPr lang="fr-FR" dirty="0" err="1" smtClean="0">
                <a:solidFill>
                  <a:schemeClr val="tx1">
                    <a:lumMod val="75000"/>
                    <a:lumOff val="25000"/>
                  </a:schemeClr>
                </a:solidFill>
              </a:rPr>
              <a:t>Ts</a:t>
            </a:r>
            <a:r>
              <a:rPr lang="fr-FR" dirty="0" smtClean="0">
                <a:solidFill>
                  <a:schemeClr val="tx1">
                    <a:lumMod val="75000"/>
                    <a:lumOff val="25000"/>
                  </a:schemeClr>
                </a:solidFill>
              </a:rPr>
              <a:t> = 1 – 1/8 = 7/8</a:t>
            </a:r>
            <a:endParaRPr lang="fr-FR" dirty="0">
              <a:solidFill>
                <a:schemeClr val="tx1">
                  <a:lumMod val="75000"/>
                  <a:lumOff val="25000"/>
                </a:schemeClr>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a:off x="457200" y="5373216"/>
            <a:ext cx="8280000" cy="936000"/>
          </a:xfrm>
          <a:prstGeom prst="rect">
            <a:avLst/>
          </a:prstGeom>
          <a:noFill/>
          <a:ln>
            <a:solidFill>
              <a:schemeClr val="accent1">
                <a:lumMod val="90000"/>
              </a:schemeClr>
            </a:solidFill>
          </a:ln>
        </p:spPr>
        <p:txBody>
          <a:bodyPr wrap="square" rtlCol="0">
            <a:normAutofit fontScale="92500" lnSpcReduction="10000"/>
          </a:bodyPr>
          <a:lstStyle/>
          <a:p>
            <a:r>
              <a:rPr lang="fr-FR" altLang="fr-FR" sz="1700" dirty="0" smtClean="0"/>
              <a:t>Autres modèles:</a:t>
            </a:r>
          </a:p>
          <a:p>
            <a:r>
              <a:rPr lang="fr-FR" altLang="fr-FR" b="1" dirty="0" smtClean="0"/>
              <a:t>Spencer</a:t>
            </a:r>
            <a:r>
              <a:rPr lang="fr-FR" altLang="fr-FR" dirty="0" smtClean="0"/>
              <a:t> (années 70): </a:t>
            </a:r>
            <a:r>
              <a:rPr lang="fr-FR" altLang="fr-FR" sz="1500" dirty="0" smtClean="0">
                <a:latin typeface="+mn-lt"/>
              </a:rPr>
              <a:t>adapte les tables US-</a:t>
            </a:r>
            <a:r>
              <a:rPr lang="fr-FR" altLang="fr-FR" sz="1500" dirty="0" err="1" smtClean="0">
                <a:latin typeface="+mn-lt"/>
              </a:rPr>
              <a:t>Navy</a:t>
            </a:r>
            <a:r>
              <a:rPr lang="fr-FR" altLang="fr-FR" sz="1500" dirty="0" smtClean="0">
                <a:latin typeface="+mn-lt"/>
              </a:rPr>
              <a:t> après détection de bulles silencieuses par effet Doppler</a:t>
            </a:r>
          </a:p>
          <a:p>
            <a:endParaRPr lang="fr-FR" altLang="fr-FR" sz="1500" dirty="0" smtClean="0">
              <a:latin typeface="+mn-lt"/>
            </a:endParaRPr>
          </a:p>
          <a:p>
            <a:r>
              <a:rPr lang="fr-FR" altLang="fr-FR" sz="1500" dirty="0" smtClean="0">
                <a:latin typeface="+mn-lt"/>
              </a:rPr>
              <a:t>En France: </a:t>
            </a:r>
            <a:r>
              <a:rPr lang="fr-FR" altLang="fr-FR" sz="1500" b="1" dirty="0" smtClean="0">
                <a:latin typeface="+mn-lt"/>
              </a:rPr>
              <a:t>COMEX</a:t>
            </a:r>
            <a:r>
              <a:rPr lang="fr-FR" altLang="fr-FR" sz="1500" dirty="0" smtClean="0">
                <a:latin typeface="+mn-lt"/>
              </a:rPr>
              <a:t> développe ses modèles pour travailleurs Hyperbare. Tables MT74 puis MT92</a:t>
            </a:r>
          </a:p>
          <a:p>
            <a:endParaRPr lang="fr-FR" dirty="0"/>
          </a:p>
        </p:txBody>
      </p:sp>
      <p:sp>
        <p:nvSpPr>
          <p:cNvPr id="43010" name="Titre 1"/>
          <p:cNvSpPr>
            <a:spLocks noGrp="1"/>
          </p:cNvSpPr>
          <p:nvPr>
            <p:ph type="title"/>
          </p:nvPr>
        </p:nvSpPr>
        <p:spPr/>
        <p:txBody>
          <a:bodyPr/>
          <a:lstStyle/>
          <a:p>
            <a:pPr eaLnBrk="1" hangingPunct="1"/>
            <a:r>
              <a:rPr lang="fr-FR" altLang="fr-FR" dirty="0" smtClean="0"/>
              <a:t>Autres modèles Haldanien </a:t>
            </a:r>
            <a:br>
              <a:rPr lang="fr-FR" altLang="fr-FR" dirty="0" smtClean="0"/>
            </a:br>
            <a:r>
              <a:rPr lang="fr-FR" altLang="fr-FR" sz="3600" dirty="0" smtClean="0"/>
              <a:t>&amp; concept des </a:t>
            </a:r>
            <a:r>
              <a:rPr lang="fr-FR" altLang="fr-FR" sz="3600" dirty="0" err="1" smtClean="0"/>
              <a:t>M-values</a:t>
            </a:r>
            <a:endParaRPr lang="fr-FR" altLang="fr-FR" sz="4000" dirty="0" smtClean="0"/>
          </a:p>
        </p:txBody>
      </p:sp>
      <p:sp>
        <p:nvSpPr>
          <p:cNvPr id="32771" name="Espace réservé du contenu 2"/>
          <p:cNvSpPr>
            <a:spLocks noGrp="1"/>
          </p:cNvSpPr>
          <p:nvPr>
            <p:ph idx="1"/>
          </p:nvPr>
        </p:nvSpPr>
        <p:spPr>
          <a:xfrm>
            <a:off x="457200" y="1600200"/>
            <a:ext cx="8280000" cy="3708000"/>
          </a:xfrm>
          <a:ln>
            <a:solidFill>
              <a:schemeClr val="accent1">
                <a:lumMod val="90000"/>
              </a:schemeClr>
            </a:solidFill>
          </a:ln>
        </p:spPr>
        <p:txBody>
          <a:bodyPr>
            <a:normAutofit fontScale="47500" lnSpcReduction="20000"/>
          </a:bodyPr>
          <a:lstStyle/>
          <a:p>
            <a:pPr eaLnBrk="1" hangingPunct="1">
              <a:buNone/>
              <a:defRPr/>
            </a:pPr>
            <a:r>
              <a:rPr lang="fr-FR" altLang="fr-FR" b="1" dirty="0" err="1" smtClean="0"/>
              <a:t>M-value</a:t>
            </a:r>
            <a:r>
              <a:rPr lang="fr-FR" altLang="fr-FR" dirty="0" smtClean="0"/>
              <a:t> = limite de sursaturation tolérée par un compartiment</a:t>
            </a:r>
          </a:p>
          <a:p>
            <a:pPr marL="0" indent="0" eaLnBrk="1" hangingPunct="1">
              <a:buFont typeface="Arial" charset="0"/>
              <a:buNone/>
              <a:defRPr/>
            </a:pPr>
            <a:endParaRPr lang="fr-FR" altLang="fr-FR" sz="2600" dirty="0" smtClean="0"/>
          </a:p>
          <a:p>
            <a:pPr marL="0" indent="0" eaLnBrk="1" hangingPunct="1">
              <a:buNone/>
              <a:defRPr/>
            </a:pPr>
            <a:r>
              <a:rPr lang="fr-FR" altLang="fr-FR" sz="3600" dirty="0" smtClean="0"/>
              <a:t>Développé d’abord par </a:t>
            </a:r>
            <a:r>
              <a:rPr lang="fr-FR" altLang="fr-FR" sz="3600" b="1" dirty="0" err="1" smtClean="0"/>
              <a:t>Workman</a:t>
            </a:r>
            <a:r>
              <a:rPr lang="fr-FR" altLang="fr-FR" sz="3600" dirty="0" smtClean="0"/>
              <a:t> (~1965) </a:t>
            </a:r>
          </a:p>
          <a:p>
            <a:pPr marL="0" indent="0" eaLnBrk="1" hangingPunct="1">
              <a:buNone/>
              <a:defRPr/>
            </a:pPr>
            <a:r>
              <a:rPr lang="fr-FR" altLang="fr-FR" dirty="0" smtClean="0"/>
              <a:t>Problématique </a:t>
            </a:r>
            <a:r>
              <a:rPr lang="fr-FR" altLang="fr-FR" b="1" dirty="0" smtClean="0"/>
              <a:t>plongées longues et profondes </a:t>
            </a:r>
            <a:r>
              <a:rPr lang="fr-FR" altLang="fr-FR" dirty="0" smtClean="0"/>
              <a:t>: modèle US-</a:t>
            </a:r>
            <a:r>
              <a:rPr lang="fr-FR" altLang="fr-FR" dirty="0" err="1" smtClean="0"/>
              <a:t>Navy</a:t>
            </a:r>
            <a:r>
              <a:rPr lang="fr-FR" altLang="fr-FR" dirty="0" smtClean="0"/>
              <a:t> de l’époque non satisfaisant</a:t>
            </a:r>
          </a:p>
          <a:p>
            <a:pPr marL="0" indent="0" eaLnBrk="1" hangingPunct="1">
              <a:buNone/>
              <a:defRPr/>
            </a:pPr>
            <a:r>
              <a:rPr lang="fr-FR" altLang="fr-FR" u="sng" dirty="0" smtClean="0"/>
              <a:t>pour chaque compartiment </a:t>
            </a:r>
            <a:r>
              <a:rPr lang="fr-FR" altLang="fr-FR" dirty="0" smtClean="0"/>
              <a:t>: </a:t>
            </a:r>
          </a:p>
          <a:p>
            <a:pPr eaLnBrk="1" hangingPunct="1">
              <a:defRPr/>
            </a:pPr>
            <a:r>
              <a:rPr lang="fr-FR" altLang="fr-FR" dirty="0" smtClean="0"/>
              <a:t>Série de Sc fonction </a:t>
            </a:r>
            <a:r>
              <a:rPr lang="fr-FR" altLang="fr-FR" b="1" dirty="0" smtClean="0"/>
              <a:t>de la Profondeur  </a:t>
            </a:r>
            <a:r>
              <a:rPr lang="fr-FR" altLang="fr-FR" dirty="0" smtClean="0"/>
              <a:t>(si Prof </a:t>
            </a:r>
            <a:r>
              <a:rPr lang="fr-FR" b="1" dirty="0" smtClean="0">
                <a:latin typeface="Arial" pitchFamily="34" charset="0"/>
                <a:cs typeface="Arial" pitchFamily="34" charset="0"/>
              </a:rPr>
              <a:t>⇗  </a:t>
            </a:r>
            <a:r>
              <a:rPr lang="fr-FR" dirty="0" smtClean="0">
                <a:latin typeface="Arial" pitchFamily="34" charset="0"/>
                <a:cs typeface="Arial" pitchFamily="34" charset="0"/>
              </a:rPr>
              <a:t>:</a:t>
            </a:r>
            <a:r>
              <a:rPr lang="fr-FR" b="1" dirty="0" smtClean="0">
                <a:latin typeface="Arial" pitchFamily="34" charset="0"/>
                <a:cs typeface="Arial" pitchFamily="34" charset="0"/>
              </a:rPr>
              <a:t> </a:t>
            </a:r>
            <a:r>
              <a:rPr lang="fr-FR" dirty="0" smtClean="0">
                <a:latin typeface="Arial" pitchFamily="34" charset="0"/>
                <a:cs typeface="Arial" pitchFamily="34" charset="0"/>
              </a:rPr>
              <a:t>Sc </a:t>
            </a:r>
            <a:r>
              <a:rPr lang="fr-FR" dirty="0" smtClean="0">
                <a:latin typeface="Wingdings" panose="05000000000000000000" pitchFamily="2" charset="2"/>
              </a:rPr>
              <a:t>ø</a:t>
            </a:r>
            <a:r>
              <a:rPr lang="fr-FR" dirty="0" smtClean="0">
                <a:latin typeface="Arial" pitchFamily="34" charset="0"/>
                <a:cs typeface="Arial" pitchFamily="34" charset="0"/>
              </a:rPr>
              <a:t> )</a:t>
            </a:r>
            <a:endParaRPr lang="fr-FR" altLang="fr-FR" dirty="0" smtClean="0"/>
          </a:p>
          <a:p>
            <a:pPr eaLnBrk="1" hangingPunct="1">
              <a:defRPr/>
            </a:pPr>
            <a:r>
              <a:rPr lang="fr-FR" altLang="fr-FR" dirty="0" smtClean="0"/>
              <a:t>relation linéaire entre Profondeur et Tension gaz inerte (N</a:t>
            </a:r>
            <a:r>
              <a:rPr lang="fr-FR" altLang="fr-FR" baseline="-25000" dirty="0" smtClean="0"/>
              <a:t>2</a:t>
            </a:r>
            <a:r>
              <a:rPr lang="fr-FR" altLang="fr-FR" dirty="0" smtClean="0"/>
              <a:t> et Hélium) tolérée</a:t>
            </a:r>
          </a:p>
          <a:p>
            <a:pPr eaLnBrk="1" hangingPunct="1">
              <a:defRPr/>
            </a:pPr>
            <a:r>
              <a:rPr lang="fr-FR" altLang="fr-FR" dirty="0" err="1" smtClean="0"/>
              <a:t>M-value</a:t>
            </a:r>
            <a:r>
              <a:rPr lang="fr-FR" altLang="fr-FR" dirty="0" smtClean="0"/>
              <a:t> </a:t>
            </a:r>
            <a:r>
              <a:rPr lang="fr-FR" altLang="fr-FR" dirty="0"/>
              <a:t>= </a:t>
            </a:r>
            <a:r>
              <a:rPr lang="fr-FR" altLang="fr-FR" dirty="0" smtClean="0"/>
              <a:t>droite limite de sursaturation </a:t>
            </a:r>
            <a:r>
              <a:rPr lang="fr-FR" altLang="fr-FR" dirty="0" smtClean="0">
                <a:solidFill>
                  <a:srgbClr val="C00000"/>
                </a:solidFill>
              </a:rPr>
              <a:t>définie par coefficients (M</a:t>
            </a:r>
            <a:r>
              <a:rPr lang="fr-FR" altLang="fr-FR" baseline="-25000" dirty="0" smtClean="0">
                <a:solidFill>
                  <a:srgbClr val="C00000"/>
                </a:solidFill>
              </a:rPr>
              <a:t>0</a:t>
            </a:r>
            <a:r>
              <a:rPr lang="fr-FR" altLang="fr-FR" dirty="0" smtClean="0">
                <a:solidFill>
                  <a:srgbClr val="C00000"/>
                </a:solidFill>
              </a:rPr>
              <a:t>, </a:t>
            </a:r>
            <a:r>
              <a:rPr lang="el-GR" dirty="0" smtClean="0">
                <a:solidFill>
                  <a:srgbClr val="C00000"/>
                </a:solidFill>
              </a:rPr>
              <a:t>Δ</a:t>
            </a:r>
            <a:r>
              <a:rPr lang="fr-FR" dirty="0" smtClean="0">
                <a:solidFill>
                  <a:srgbClr val="C00000"/>
                </a:solidFill>
              </a:rPr>
              <a:t>M</a:t>
            </a:r>
            <a:r>
              <a:rPr lang="fr-FR" altLang="fr-FR" dirty="0" smtClean="0">
                <a:solidFill>
                  <a:srgbClr val="C00000"/>
                </a:solidFill>
              </a:rPr>
              <a:t>) </a:t>
            </a:r>
            <a:r>
              <a:rPr lang="fr-FR" altLang="fr-FR" dirty="0" smtClean="0"/>
              <a:t>: </a:t>
            </a:r>
          </a:p>
          <a:p>
            <a:pPr eaLnBrk="1" hangingPunct="1">
              <a:buNone/>
              <a:defRPr/>
            </a:pPr>
            <a:r>
              <a:rPr lang="fr-FR" altLang="fr-FR" dirty="0" smtClean="0"/>
              <a:t>	TN</a:t>
            </a:r>
            <a:r>
              <a:rPr lang="fr-FR" altLang="fr-FR" baseline="-25000" dirty="0" smtClean="0"/>
              <a:t>2</a:t>
            </a:r>
            <a:r>
              <a:rPr lang="fr-FR" altLang="fr-FR" dirty="0" smtClean="0"/>
              <a:t> max </a:t>
            </a:r>
            <a:r>
              <a:rPr lang="fr-FR" altLang="fr-FR" dirty="0" smtClean="0">
                <a:solidFill>
                  <a:srgbClr val="C00000"/>
                </a:solidFill>
              </a:rPr>
              <a:t>= M</a:t>
            </a:r>
            <a:r>
              <a:rPr lang="fr-FR" altLang="fr-FR" baseline="-25000" dirty="0" smtClean="0">
                <a:solidFill>
                  <a:srgbClr val="C00000"/>
                </a:solidFill>
              </a:rPr>
              <a:t>0 </a:t>
            </a:r>
            <a:r>
              <a:rPr lang="fr-FR" altLang="fr-FR" dirty="0" smtClean="0">
                <a:solidFill>
                  <a:srgbClr val="C00000"/>
                </a:solidFill>
              </a:rPr>
              <a:t> + </a:t>
            </a:r>
            <a:r>
              <a:rPr lang="el-GR" dirty="0" smtClean="0">
                <a:solidFill>
                  <a:srgbClr val="C00000"/>
                </a:solidFill>
              </a:rPr>
              <a:t>Δ</a:t>
            </a:r>
            <a:r>
              <a:rPr lang="fr-FR" dirty="0" smtClean="0">
                <a:solidFill>
                  <a:srgbClr val="C00000"/>
                </a:solidFill>
              </a:rPr>
              <a:t>M</a:t>
            </a:r>
            <a:r>
              <a:rPr lang="fr-FR" altLang="fr-FR" dirty="0" smtClean="0">
                <a:solidFill>
                  <a:srgbClr val="C00000"/>
                </a:solidFill>
              </a:rPr>
              <a:t> </a:t>
            </a:r>
            <a:r>
              <a:rPr lang="fr-FR" altLang="fr-FR" sz="2300" dirty="0" smtClean="0">
                <a:solidFill>
                  <a:srgbClr val="C00000"/>
                </a:solidFill>
              </a:rPr>
              <a:t>x</a:t>
            </a:r>
            <a:r>
              <a:rPr lang="fr-FR" altLang="fr-FR" dirty="0" smtClean="0">
                <a:solidFill>
                  <a:srgbClr val="C00000"/>
                </a:solidFill>
              </a:rPr>
              <a:t> Prof </a:t>
            </a:r>
          </a:p>
          <a:p>
            <a:pPr marL="0" indent="0" eaLnBrk="1" hangingPunct="1">
              <a:buFont typeface="Arial" charset="0"/>
              <a:buNone/>
              <a:defRPr/>
            </a:pPr>
            <a:endParaRPr lang="fr-FR" altLang="fr-FR" dirty="0" smtClean="0"/>
          </a:p>
          <a:p>
            <a:pPr marL="0" indent="0" eaLnBrk="1" hangingPunct="1">
              <a:buFont typeface="Arial" charset="0"/>
              <a:buNone/>
              <a:defRPr/>
            </a:pPr>
            <a:r>
              <a:rPr lang="fr-FR" altLang="fr-FR" sz="3600" dirty="0" smtClean="0"/>
              <a:t>Améliorations </a:t>
            </a:r>
            <a:r>
              <a:rPr lang="fr-FR" altLang="fr-FR" sz="3600" b="1" dirty="0" smtClean="0"/>
              <a:t>Bühlmann</a:t>
            </a:r>
            <a:r>
              <a:rPr lang="fr-FR" altLang="fr-FR" sz="3600" dirty="0" smtClean="0"/>
              <a:t> (ZH-L12 en 1983 puis ZH-L16 en 1990…): </a:t>
            </a:r>
          </a:p>
          <a:p>
            <a:pPr eaLnBrk="1" hangingPunct="1">
              <a:buNone/>
              <a:defRPr/>
            </a:pPr>
            <a:r>
              <a:rPr lang="fr-FR" altLang="fr-FR" dirty="0" smtClean="0"/>
              <a:t>adaptation pour les plongées en altitude:  prise en compte du </a:t>
            </a:r>
            <a:r>
              <a:rPr lang="fr-FR" altLang="fr-FR" b="1" dirty="0" smtClean="0"/>
              <a:t>gaz alvéolaire</a:t>
            </a:r>
            <a:r>
              <a:rPr lang="fr-FR" altLang="fr-FR" dirty="0" smtClean="0"/>
              <a:t> (vapeur d’eau et CO</a:t>
            </a:r>
            <a:r>
              <a:rPr lang="fr-FR" altLang="fr-FR" baseline="-25000" dirty="0" smtClean="0"/>
              <a:t>2</a:t>
            </a:r>
            <a:r>
              <a:rPr lang="fr-FR" altLang="fr-FR" dirty="0" smtClean="0"/>
              <a:t>) et de la </a:t>
            </a:r>
            <a:r>
              <a:rPr lang="fr-FR" altLang="fr-FR" b="1" dirty="0" smtClean="0"/>
              <a:t>Pression absolue</a:t>
            </a:r>
            <a:r>
              <a:rPr lang="fr-FR" altLang="fr-FR" dirty="0" smtClean="0"/>
              <a:t> </a:t>
            </a:r>
            <a:r>
              <a:rPr lang="fr-FR" altLang="fr-FR" dirty="0" smtClean="0">
                <a:solidFill>
                  <a:schemeClr val="tx1">
                    <a:lumMod val="65000"/>
                    <a:lumOff val="35000"/>
                  </a:schemeClr>
                </a:solidFill>
              </a:rPr>
              <a:t>– </a:t>
            </a:r>
            <a:r>
              <a:rPr lang="fr-FR" altLang="fr-FR" dirty="0" smtClean="0">
                <a:solidFill>
                  <a:srgbClr val="C00000"/>
                </a:solidFill>
              </a:rPr>
              <a:t>M-Values définies par TN</a:t>
            </a:r>
            <a:r>
              <a:rPr lang="fr-FR" altLang="fr-FR" baseline="-25000" dirty="0" smtClean="0">
                <a:solidFill>
                  <a:srgbClr val="C00000"/>
                </a:solidFill>
              </a:rPr>
              <a:t>2</a:t>
            </a:r>
            <a:r>
              <a:rPr lang="fr-FR" altLang="fr-FR" dirty="0" smtClean="0">
                <a:solidFill>
                  <a:srgbClr val="C00000"/>
                </a:solidFill>
              </a:rPr>
              <a:t> max = Coeff A+ </a:t>
            </a:r>
            <a:r>
              <a:rPr lang="fr-FR" dirty="0" smtClean="0">
                <a:solidFill>
                  <a:srgbClr val="C00000"/>
                </a:solidFill>
              </a:rPr>
              <a:t>(1/</a:t>
            </a:r>
            <a:r>
              <a:rPr lang="fr-FR" dirty="0" err="1" smtClean="0">
                <a:solidFill>
                  <a:srgbClr val="C00000"/>
                </a:solidFill>
              </a:rPr>
              <a:t>coeff</a:t>
            </a:r>
            <a:r>
              <a:rPr lang="fr-FR" dirty="0" smtClean="0">
                <a:solidFill>
                  <a:srgbClr val="C00000"/>
                </a:solidFill>
              </a:rPr>
              <a:t> B)</a:t>
            </a:r>
            <a:r>
              <a:rPr lang="fr-FR" altLang="fr-FR" dirty="0" smtClean="0">
                <a:solidFill>
                  <a:srgbClr val="C00000"/>
                </a:solidFill>
              </a:rPr>
              <a:t> </a:t>
            </a:r>
            <a:r>
              <a:rPr lang="fr-FR" altLang="fr-FR" sz="2300" dirty="0" smtClean="0">
                <a:solidFill>
                  <a:srgbClr val="C00000"/>
                </a:solidFill>
              </a:rPr>
              <a:t>x</a:t>
            </a:r>
            <a:r>
              <a:rPr lang="fr-FR" altLang="fr-FR" dirty="0" smtClean="0">
                <a:solidFill>
                  <a:srgbClr val="C00000"/>
                </a:solidFill>
              </a:rPr>
              <a:t> Pabs </a:t>
            </a:r>
            <a:endParaRPr lang="fr-FR" altLang="fr-FR" b="1" dirty="0" smtClean="0">
              <a:solidFill>
                <a:srgbClr val="C00000"/>
              </a:solidFill>
            </a:endParaRPr>
          </a:p>
          <a:p>
            <a:pPr eaLnBrk="1" hangingPunct="1">
              <a:buNone/>
              <a:defRPr/>
            </a:pPr>
            <a:r>
              <a:rPr lang="fr-FR" altLang="fr-FR" dirty="0" smtClean="0"/>
              <a:t>Publications de son modèle:</a:t>
            </a:r>
          </a:p>
          <a:p>
            <a:pPr algn="ctr" eaLnBrk="1" hangingPunct="1">
              <a:buFont typeface="Arial" charset="0"/>
              <a:buNone/>
              <a:defRPr/>
            </a:pPr>
            <a:r>
              <a:rPr lang="fr-FR" altLang="fr-FR" dirty="0" smtClean="0"/>
              <a:t>=&gt; Utilisé par de nombreux ordinateurs du marché</a:t>
            </a:r>
          </a:p>
          <a:p>
            <a:pPr marL="0" indent="0" algn="ctr" eaLnBrk="1" hangingPunct="1">
              <a:buFont typeface="Arial" charset="0"/>
              <a:buNone/>
              <a:defRPr/>
            </a:pPr>
            <a:r>
              <a:rPr lang="fr-FR" altLang="fr-FR" dirty="0"/>
              <a:t> </a:t>
            </a:r>
            <a:r>
              <a:rPr lang="fr-FR" altLang="fr-FR" dirty="0" smtClean="0"/>
              <a:t>16 compartiments dont le plus long est 635 mn !</a:t>
            </a:r>
          </a:p>
        </p:txBody>
      </p:sp>
      <p:sp>
        <p:nvSpPr>
          <p:cNvPr id="5" name="Espace réservé de la date 4"/>
          <p:cNvSpPr>
            <a:spLocks noGrp="1"/>
          </p:cNvSpPr>
          <p:nvPr>
            <p:ph type="dt" sz="half" idx="10"/>
          </p:nvPr>
        </p:nvSpPr>
        <p:spPr/>
        <p:txBody>
          <a:bodyPr/>
          <a:lstStyle/>
          <a:p>
            <a:pPr>
              <a:defRPr/>
            </a:pPr>
            <a:r>
              <a:rPr lang="fr-FR" smtClean="0"/>
              <a:t>22/01/2022</a:t>
            </a:r>
            <a:endParaRPr lang="fr-FR" dirty="0"/>
          </a:p>
        </p:txBody>
      </p:sp>
      <p:sp>
        <p:nvSpPr>
          <p:cNvPr id="7" name="Espace réservé du pied de page 6"/>
          <p:cNvSpPr>
            <a:spLocks noGrp="1"/>
          </p:cNvSpPr>
          <p:nvPr>
            <p:ph type="ftr" sz="quarter" idx="11"/>
          </p:nvPr>
        </p:nvSpPr>
        <p:spPr/>
        <p:txBody>
          <a:bodyPr/>
          <a:lstStyle/>
          <a:p>
            <a:pPr>
              <a:defRPr/>
            </a:pPr>
            <a:r>
              <a:rPr lang="fr-FR" smtClean="0"/>
              <a:t>Alain BERTRAND - Formation GP Codep01</a:t>
            </a:r>
            <a:endParaRPr lang="fr-FR"/>
          </a:p>
        </p:txBody>
      </p:sp>
      <p:sp>
        <p:nvSpPr>
          <p:cNvPr id="6" name="Espace réservé du numéro de diapositive 5"/>
          <p:cNvSpPr>
            <a:spLocks noGrp="1"/>
          </p:cNvSpPr>
          <p:nvPr>
            <p:ph type="sldNum" sz="quarter" idx="12"/>
          </p:nvPr>
        </p:nvSpPr>
        <p:spPr/>
        <p:txBody>
          <a:bodyPr/>
          <a:lstStyle/>
          <a:p>
            <a:pPr>
              <a:defRPr/>
            </a:pPr>
            <a:fld id="{622BA3F7-A76E-486F-9DE8-51CD6558C035}" type="slidenum">
              <a:rPr lang="fr-FR"/>
              <a:pPr>
                <a:defRPr/>
              </a:pPr>
              <a:t>43</a:t>
            </a:fld>
            <a:endParaRPr lang="fr-FR"/>
          </a:p>
        </p:txBody>
      </p:sp>
      <p:sp>
        <p:nvSpPr>
          <p:cNvPr id="8" name="Ellipse 7"/>
          <p:cNvSpPr/>
          <p:nvPr/>
        </p:nvSpPr>
        <p:spPr>
          <a:xfrm>
            <a:off x="774626" y="3088010"/>
            <a:ext cx="900000" cy="64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Titre 1"/>
          <p:cNvSpPr>
            <a:spLocks noGrp="1"/>
          </p:cNvSpPr>
          <p:nvPr>
            <p:ph type="title"/>
          </p:nvPr>
        </p:nvSpPr>
        <p:spPr/>
        <p:txBody>
          <a:bodyPr/>
          <a:lstStyle/>
          <a:p>
            <a:r>
              <a:rPr lang="fr-FR" altLang="fr-FR" smtClean="0"/>
              <a:t>MN90</a:t>
            </a:r>
          </a:p>
        </p:txBody>
      </p:sp>
      <p:pic>
        <p:nvPicPr>
          <p:cNvPr id="4710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850" y="1916113"/>
            <a:ext cx="8582025" cy="1389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Espace réservé de la date 6"/>
          <p:cNvSpPr>
            <a:spLocks noGrp="1"/>
          </p:cNvSpPr>
          <p:nvPr>
            <p:ph type="dt" sz="quarter" idx="10"/>
          </p:nvPr>
        </p:nvSpPr>
        <p:spPr/>
        <p:txBody>
          <a:bodyPr/>
          <a:lstStyle/>
          <a:p>
            <a:pPr>
              <a:defRPr/>
            </a:pPr>
            <a:r>
              <a:rPr lang="fr-FR" smtClean="0"/>
              <a:t>22/01/2022</a:t>
            </a:r>
            <a:endParaRPr lang="fr-FR"/>
          </a:p>
        </p:txBody>
      </p:sp>
      <p:sp>
        <p:nvSpPr>
          <p:cNvPr id="8" name="Espace réservé du numéro de diapositive 7"/>
          <p:cNvSpPr>
            <a:spLocks noGrp="1"/>
          </p:cNvSpPr>
          <p:nvPr>
            <p:ph type="sldNum" sz="quarter" idx="12"/>
          </p:nvPr>
        </p:nvSpPr>
        <p:spPr/>
        <p:txBody>
          <a:bodyPr/>
          <a:lstStyle/>
          <a:p>
            <a:pPr>
              <a:defRPr/>
            </a:pPr>
            <a:fld id="{E8B356C7-E82F-47EA-8182-F6FA5C392458}" type="slidenum">
              <a:rPr lang="fr-FR"/>
              <a:pPr>
                <a:defRPr/>
              </a:pPr>
              <a:t>44</a:t>
            </a:fld>
            <a:endParaRPr lang="fr-FR"/>
          </a:p>
        </p:txBody>
      </p:sp>
      <p:sp>
        <p:nvSpPr>
          <p:cNvPr id="9" name="Espace réservé du pied de page 8"/>
          <p:cNvSpPr>
            <a:spLocks noGrp="1"/>
          </p:cNvSpPr>
          <p:nvPr>
            <p:ph type="ftr" sz="quarter" idx="11"/>
          </p:nvPr>
        </p:nvSpPr>
        <p:spPr/>
        <p:txBody>
          <a:bodyPr/>
          <a:lstStyle/>
          <a:p>
            <a:pPr>
              <a:defRPr/>
            </a:pPr>
            <a:r>
              <a:rPr lang="fr-FR" smtClean="0"/>
              <a:t>Alain BERTRAND - Formation GP Codep01</a:t>
            </a:r>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fr-FR" altLang="fr-FR" dirty="0" smtClean="0"/>
              <a:t>Et la plongée ?!</a:t>
            </a:r>
          </a:p>
        </p:txBody>
      </p:sp>
      <p:sp>
        <p:nvSpPr>
          <p:cNvPr id="25603" name="Rectangle 3"/>
          <p:cNvSpPr>
            <a:spLocks noGrp="1" noChangeArrowheads="1"/>
          </p:cNvSpPr>
          <p:nvPr>
            <p:ph type="body" idx="1"/>
          </p:nvPr>
        </p:nvSpPr>
        <p:spPr>
          <a:xfrm>
            <a:off x="468313" y="1628775"/>
            <a:ext cx="8229600" cy="1295400"/>
          </a:xfrm>
        </p:spPr>
        <p:txBody>
          <a:bodyPr/>
          <a:lstStyle/>
          <a:p>
            <a:pPr eaLnBrk="1" hangingPunct="1">
              <a:lnSpc>
                <a:spcPct val="80000"/>
              </a:lnSpc>
            </a:pPr>
            <a:r>
              <a:rPr lang="fr-FR" altLang="fr-FR" sz="2000" dirty="0" smtClean="0"/>
              <a:t>Grace à son détendeur, le plongeur respire de l’air (en général !) à pression ambiante (Pabs)</a:t>
            </a:r>
          </a:p>
          <a:p>
            <a:pPr eaLnBrk="1" hangingPunct="1">
              <a:lnSpc>
                <a:spcPct val="80000"/>
              </a:lnSpc>
            </a:pPr>
            <a:endParaRPr lang="fr-FR" altLang="fr-FR" sz="2000" dirty="0" smtClean="0"/>
          </a:p>
          <a:p>
            <a:pPr eaLnBrk="1" hangingPunct="1">
              <a:lnSpc>
                <a:spcPct val="80000"/>
              </a:lnSpc>
            </a:pPr>
            <a:r>
              <a:rPr lang="fr-FR" altLang="fr-FR" sz="2000" dirty="0" smtClean="0"/>
              <a:t>L’air est un mélange gazeux – Composition ?</a:t>
            </a:r>
          </a:p>
        </p:txBody>
      </p:sp>
      <p:sp>
        <p:nvSpPr>
          <p:cNvPr id="25605" name="Text Box 7"/>
          <p:cNvSpPr txBox="1">
            <a:spLocks noChangeArrowheads="1"/>
          </p:cNvSpPr>
          <p:nvPr/>
        </p:nvSpPr>
        <p:spPr bwMode="auto">
          <a:xfrm>
            <a:off x="5004048" y="2957513"/>
            <a:ext cx="3492000" cy="831527"/>
          </a:xfrm>
          <a:prstGeom prst="rect">
            <a:avLst/>
          </a:prstGeom>
          <a:noFill/>
          <a:ln w="9525">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wrap="square">
            <a:normAutofit fontScale="70000" lnSpcReduction="20000"/>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fr-FR" altLang="fr-FR" sz="2100" dirty="0"/>
              <a:t>Utilisation Simplifiée :</a:t>
            </a:r>
          </a:p>
          <a:p>
            <a:pPr eaLnBrk="1" hangingPunct="1">
              <a:spcBef>
                <a:spcPct val="50000"/>
              </a:spcBef>
              <a:buFontTx/>
              <a:buNone/>
            </a:pPr>
            <a:r>
              <a:rPr lang="fr-FR" altLang="fr-FR" sz="1800" b="1" dirty="0">
                <a:solidFill>
                  <a:schemeClr val="accent2"/>
                </a:solidFill>
              </a:rPr>
              <a:t>N</a:t>
            </a:r>
            <a:r>
              <a:rPr lang="fr-FR" altLang="fr-FR" sz="1800" b="1" baseline="-10000" dirty="0">
                <a:solidFill>
                  <a:schemeClr val="accent2"/>
                </a:solidFill>
              </a:rPr>
              <a:t>2</a:t>
            </a:r>
            <a:r>
              <a:rPr lang="fr-FR" altLang="fr-FR" sz="1800" baseline="-10000" dirty="0"/>
              <a:t> </a:t>
            </a:r>
            <a:r>
              <a:rPr lang="fr-FR" altLang="fr-FR" sz="1800" baseline="-10000" dirty="0">
                <a:sym typeface="Wingdings" pitchFamily="2" charset="2"/>
              </a:rPr>
              <a:t></a:t>
            </a:r>
            <a:r>
              <a:rPr lang="fr-FR" altLang="fr-FR" sz="1800" dirty="0"/>
              <a:t> </a:t>
            </a:r>
            <a:r>
              <a:rPr lang="fr-FR" altLang="fr-FR" sz="1800" dirty="0" smtClean="0"/>
              <a:t>79% </a:t>
            </a:r>
            <a:r>
              <a:rPr lang="fr-FR" altLang="fr-FR" sz="1800" dirty="0"/>
              <a:t>ou </a:t>
            </a:r>
            <a:r>
              <a:rPr lang="fr-FR" altLang="fr-FR" sz="1800" b="1" dirty="0" smtClean="0">
                <a:solidFill>
                  <a:schemeClr val="accent2"/>
                </a:solidFill>
              </a:rPr>
              <a:t>80%</a:t>
            </a:r>
            <a:endParaRPr lang="fr-FR" altLang="fr-FR" sz="1800" b="1" dirty="0">
              <a:solidFill>
                <a:schemeClr val="accent2"/>
              </a:solidFill>
            </a:endParaRPr>
          </a:p>
          <a:p>
            <a:pPr eaLnBrk="1" hangingPunct="1">
              <a:spcBef>
                <a:spcPct val="50000"/>
              </a:spcBef>
              <a:buFontTx/>
              <a:buNone/>
            </a:pPr>
            <a:r>
              <a:rPr lang="fr-FR" altLang="fr-FR" sz="1800" b="1" dirty="0">
                <a:solidFill>
                  <a:srgbClr val="C00000"/>
                </a:solidFill>
              </a:rPr>
              <a:t>O</a:t>
            </a:r>
            <a:r>
              <a:rPr lang="fr-FR" altLang="fr-FR" sz="1800" b="1" baseline="-10000" dirty="0">
                <a:solidFill>
                  <a:srgbClr val="C00000"/>
                </a:solidFill>
              </a:rPr>
              <a:t>2</a:t>
            </a:r>
            <a:r>
              <a:rPr lang="fr-FR" altLang="fr-FR" sz="1800" baseline="-10000" dirty="0">
                <a:solidFill>
                  <a:schemeClr val="accent2"/>
                </a:solidFill>
              </a:rPr>
              <a:t> </a:t>
            </a:r>
            <a:r>
              <a:rPr lang="fr-FR" altLang="fr-FR" sz="1800" baseline="-10000" dirty="0">
                <a:sym typeface="Wingdings" pitchFamily="2" charset="2"/>
              </a:rPr>
              <a:t> </a:t>
            </a:r>
            <a:r>
              <a:rPr lang="fr-FR" altLang="fr-FR" sz="1800" dirty="0" smtClean="0"/>
              <a:t>21%</a:t>
            </a:r>
            <a:r>
              <a:rPr lang="fr-FR" altLang="fr-FR" sz="1800" b="1" dirty="0" smtClean="0"/>
              <a:t>      </a:t>
            </a:r>
            <a:r>
              <a:rPr lang="fr-FR" altLang="fr-FR" sz="1800" b="1" dirty="0" smtClean="0">
                <a:solidFill>
                  <a:srgbClr val="C00000"/>
                </a:solidFill>
              </a:rPr>
              <a:t>20%</a:t>
            </a:r>
            <a:endParaRPr lang="fr-FR" altLang="fr-FR" sz="1800" b="1" dirty="0">
              <a:solidFill>
                <a:srgbClr val="C00000"/>
              </a:solidFill>
            </a:endParaRPr>
          </a:p>
        </p:txBody>
      </p:sp>
      <p:sp>
        <p:nvSpPr>
          <p:cNvPr id="2" name="Espace réservé de la date 1"/>
          <p:cNvSpPr>
            <a:spLocks noGrp="1"/>
          </p:cNvSpPr>
          <p:nvPr>
            <p:ph type="dt" sz="quarter" idx="10"/>
          </p:nvPr>
        </p:nvSpPr>
        <p:spPr/>
        <p:txBody>
          <a:bodyPr/>
          <a:lstStyle/>
          <a:p>
            <a:pPr>
              <a:defRPr/>
            </a:pPr>
            <a:r>
              <a:rPr lang="fr-FR" dirty="0" smtClean="0"/>
              <a:t>22/01/2022</a:t>
            </a:r>
            <a:endParaRPr lang="fr-FR" dirty="0"/>
          </a:p>
        </p:txBody>
      </p:sp>
      <p:sp>
        <p:nvSpPr>
          <p:cNvPr id="3" name="Espace réservé du pied de page 2"/>
          <p:cNvSpPr>
            <a:spLocks noGrp="1"/>
          </p:cNvSpPr>
          <p:nvPr>
            <p:ph type="ftr" sz="quarter" idx="11"/>
          </p:nvPr>
        </p:nvSpPr>
        <p:spPr/>
        <p:txBody>
          <a:bodyPr/>
          <a:lstStyle/>
          <a:p>
            <a:pPr>
              <a:defRPr/>
            </a:pPr>
            <a:r>
              <a:rPr lang="fr-FR" dirty="0"/>
              <a:t>Alain BERTRAND - Formation GP Codep01</a:t>
            </a:r>
          </a:p>
        </p:txBody>
      </p:sp>
      <p:sp>
        <p:nvSpPr>
          <p:cNvPr id="4" name="Espace réservé du numéro de diapositive 3"/>
          <p:cNvSpPr>
            <a:spLocks noGrp="1"/>
          </p:cNvSpPr>
          <p:nvPr>
            <p:ph type="sldNum" sz="quarter" idx="12"/>
          </p:nvPr>
        </p:nvSpPr>
        <p:spPr/>
        <p:txBody>
          <a:bodyPr/>
          <a:lstStyle/>
          <a:p>
            <a:pPr>
              <a:defRPr/>
            </a:pPr>
            <a:fld id="{AAC21513-423E-4692-927A-F0A626912652}" type="slidenum">
              <a:rPr lang="fr-FR"/>
              <a:pPr>
                <a:defRPr/>
              </a:pPr>
              <a:t>5</a:t>
            </a:fld>
            <a:endParaRPr lang="fr-FR" dirty="0"/>
          </a:p>
        </p:txBody>
      </p:sp>
      <p:sp>
        <p:nvSpPr>
          <p:cNvPr id="25609" name="Text Box 7"/>
          <p:cNvSpPr txBox="1">
            <a:spLocks noChangeArrowheads="1"/>
          </p:cNvSpPr>
          <p:nvPr/>
        </p:nvSpPr>
        <p:spPr bwMode="auto">
          <a:xfrm>
            <a:off x="5004048" y="3861048"/>
            <a:ext cx="3492000" cy="1489422"/>
          </a:xfrm>
          <a:prstGeom prst="rect">
            <a:avLst/>
          </a:prstGeom>
          <a:noFill/>
          <a:ln w="9525">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a:normAutofit fontScale="85000" lnSpcReduction="20000"/>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fr-FR" altLang="fr-FR" sz="1800" dirty="0"/>
              <a:t>Dissolution du mélange Air :</a:t>
            </a:r>
          </a:p>
          <a:p>
            <a:pPr defTabSz="432000" eaLnBrk="1" hangingPunct="1">
              <a:spcBef>
                <a:spcPct val="50000"/>
              </a:spcBef>
              <a:buFontTx/>
              <a:buNone/>
            </a:pPr>
            <a:r>
              <a:rPr lang="fr-FR" altLang="fr-FR" sz="1800" b="1" dirty="0">
                <a:solidFill>
                  <a:schemeClr val="accent2"/>
                </a:solidFill>
              </a:rPr>
              <a:t>N</a:t>
            </a:r>
            <a:r>
              <a:rPr lang="fr-FR" altLang="fr-FR" sz="1800" b="1" baseline="-10000" dirty="0">
                <a:solidFill>
                  <a:schemeClr val="accent2"/>
                </a:solidFill>
              </a:rPr>
              <a:t>2</a:t>
            </a:r>
            <a:r>
              <a:rPr lang="fr-FR" altLang="fr-FR" sz="1800" baseline="-10000" dirty="0"/>
              <a:t> </a:t>
            </a:r>
            <a:r>
              <a:rPr lang="fr-FR" altLang="fr-FR" sz="1800" baseline="-10000" dirty="0">
                <a:sym typeface="Wingdings" pitchFamily="2" charset="2"/>
              </a:rPr>
              <a:t></a:t>
            </a:r>
            <a:r>
              <a:rPr lang="fr-FR" altLang="fr-FR" sz="1800" dirty="0"/>
              <a:t> </a:t>
            </a:r>
            <a:r>
              <a:rPr lang="fr-FR" altLang="fr-FR" sz="1800" dirty="0" smtClean="0"/>
              <a:t>	</a:t>
            </a:r>
            <a:r>
              <a:rPr lang="fr-FR" altLang="fr-FR" sz="1600" dirty="0" smtClean="0"/>
              <a:t>gaz </a:t>
            </a:r>
            <a:r>
              <a:rPr lang="fr-FR" altLang="fr-FR" sz="1600" b="1" dirty="0">
                <a:solidFill>
                  <a:schemeClr val="accent2"/>
                </a:solidFill>
              </a:rPr>
              <a:t>inerte</a:t>
            </a:r>
            <a:r>
              <a:rPr lang="fr-FR" altLang="fr-FR" sz="1600" dirty="0"/>
              <a:t> </a:t>
            </a:r>
            <a:r>
              <a:rPr lang="fr-FR" altLang="fr-FR" sz="1600" dirty="0" smtClean="0"/>
              <a:t>soluble dans l’organisme 	(sans réaction chimique)</a:t>
            </a:r>
            <a:endParaRPr lang="fr-FR" altLang="fr-FR" sz="1600" dirty="0"/>
          </a:p>
          <a:p>
            <a:pPr defTabSz="432000" eaLnBrk="1" hangingPunct="1">
              <a:spcBef>
                <a:spcPct val="50000"/>
              </a:spcBef>
              <a:buFontTx/>
              <a:buNone/>
            </a:pPr>
            <a:r>
              <a:rPr lang="fr-FR" altLang="fr-FR" sz="1800" b="1" dirty="0">
                <a:solidFill>
                  <a:srgbClr val="C00000"/>
                </a:solidFill>
              </a:rPr>
              <a:t>O</a:t>
            </a:r>
            <a:r>
              <a:rPr lang="fr-FR" altLang="fr-FR" sz="1800" b="1" baseline="-10000" dirty="0">
                <a:solidFill>
                  <a:srgbClr val="C00000"/>
                </a:solidFill>
              </a:rPr>
              <a:t>2</a:t>
            </a:r>
            <a:r>
              <a:rPr lang="fr-FR" altLang="fr-FR" sz="1800" baseline="-10000" dirty="0">
                <a:solidFill>
                  <a:srgbClr val="C00000"/>
                </a:solidFill>
              </a:rPr>
              <a:t> </a:t>
            </a:r>
            <a:r>
              <a:rPr lang="fr-FR" altLang="fr-FR" sz="1800" baseline="-10000" dirty="0">
                <a:sym typeface="Wingdings" pitchFamily="2" charset="2"/>
              </a:rPr>
              <a:t> </a:t>
            </a:r>
            <a:r>
              <a:rPr lang="fr-FR" altLang="fr-FR" sz="1800" baseline="-10000" dirty="0" smtClean="0">
                <a:sym typeface="Wingdings" pitchFamily="2" charset="2"/>
              </a:rPr>
              <a:t>	</a:t>
            </a:r>
            <a:r>
              <a:rPr lang="fr-FR" altLang="fr-FR" sz="1600" dirty="0" smtClean="0"/>
              <a:t>utilisé </a:t>
            </a:r>
            <a:r>
              <a:rPr lang="fr-FR" altLang="fr-FR" sz="1600" dirty="0"/>
              <a:t>par l’organisme</a:t>
            </a:r>
          </a:p>
          <a:p>
            <a:pPr defTabSz="432000" eaLnBrk="1" hangingPunct="1">
              <a:spcBef>
                <a:spcPct val="0"/>
              </a:spcBef>
              <a:buFontTx/>
              <a:buNone/>
            </a:pPr>
            <a:r>
              <a:rPr lang="fr-FR" altLang="fr-FR" sz="1600" dirty="0" smtClean="0"/>
              <a:t>	Très </a:t>
            </a:r>
            <a:r>
              <a:rPr lang="fr-FR" altLang="fr-FR" sz="1600" dirty="0"/>
              <a:t>peu dissous (combiné) </a:t>
            </a:r>
            <a:endParaRPr lang="fr-FR" altLang="fr-FR" sz="1600" dirty="0" smtClean="0"/>
          </a:p>
          <a:p>
            <a:pPr defTabSz="432000" eaLnBrk="1" hangingPunct="1">
              <a:spcBef>
                <a:spcPct val="0"/>
              </a:spcBef>
              <a:buFontTx/>
              <a:buNone/>
            </a:pPr>
            <a:r>
              <a:rPr lang="fr-FR" altLang="fr-FR" sz="1600" b="1" dirty="0" smtClean="0">
                <a:solidFill>
                  <a:srgbClr val="C00000"/>
                </a:solidFill>
              </a:rPr>
              <a:t>	non </a:t>
            </a:r>
            <a:r>
              <a:rPr lang="fr-FR" altLang="fr-FR" sz="1600" b="1" dirty="0">
                <a:solidFill>
                  <a:srgbClr val="C00000"/>
                </a:solidFill>
              </a:rPr>
              <a:t>pris en compte</a:t>
            </a:r>
          </a:p>
        </p:txBody>
      </p:sp>
      <p:pic>
        <p:nvPicPr>
          <p:cNvPr id="6" name="Picture 11" descr="D:\Données utilisateurs\svgde\Mes documents\FFESSM\Clé_ABE1\N4\06 Dissolution des gaz dans les liquides\images\Bloc.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603500"/>
            <a:ext cx="1143000" cy="3875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 name="Tableau 4"/>
          <p:cNvGraphicFramePr>
            <a:graphicFrameLocks noGrp="1"/>
          </p:cNvGraphicFramePr>
          <p:nvPr/>
        </p:nvGraphicFramePr>
        <p:xfrm>
          <a:off x="1835696" y="3016251"/>
          <a:ext cx="2447925" cy="2804176"/>
        </p:xfrm>
        <a:graphic>
          <a:graphicData uri="http://schemas.openxmlformats.org/drawingml/2006/table">
            <a:tbl>
              <a:tblPr>
                <a:tableStyleId>{5C22544A-7EE6-4342-B048-85BDC9FD1C3A}</a:tableStyleId>
              </a:tblPr>
              <a:tblGrid>
                <a:gridCol w="1354568">
                  <a:extLst>
                    <a:ext uri="{9D8B030D-6E8A-4147-A177-3AD203B41FA5}">
                      <a16:colId xmlns="" xmlns:a16="http://schemas.microsoft.com/office/drawing/2014/main" val="20000"/>
                    </a:ext>
                  </a:extLst>
                </a:gridCol>
                <a:gridCol w="436596">
                  <a:extLst>
                    <a:ext uri="{9D8B030D-6E8A-4147-A177-3AD203B41FA5}">
                      <a16:colId xmlns="" xmlns:a16="http://schemas.microsoft.com/office/drawing/2014/main" val="20001"/>
                    </a:ext>
                  </a:extLst>
                </a:gridCol>
                <a:gridCol w="656761">
                  <a:extLst>
                    <a:ext uri="{9D8B030D-6E8A-4147-A177-3AD203B41FA5}">
                      <a16:colId xmlns="" xmlns:a16="http://schemas.microsoft.com/office/drawing/2014/main" val="20002"/>
                    </a:ext>
                  </a:extLst>
                </a:gridCol>
              </a:tblGrid>
              <a:tr h="198787">
                <a:tc gridSpan="2">
                  <a:txBody>
                    <a:bodyPr/>
                    <a:lstStyle/>
                    <a:p>
                      <a:pPr algn="ctr" fontAlgn="b"/>
                      <a:r>
                        <a:rPr lang="fr-FR" sz="1400" b="1" u="none" strike="noStrike" dirty="0">
                          <a:effectLst/>
                        </a:rPr>
                        <a:t>Composition de l'air</a:t>
                      </a:r>
                      <a:endParaRPr lang="fr-FR" sz="1400" b="1" i="0" u="none" strike="noStrike" dirty="0">
                        <a:effectLst/>
                        <a:latin typeface="Arial"/>
                      </a:endParaRPr>
                    </a:p>
                  </a:txBody>
                  <a:tcPr marL="9524" marR="9524" marT="9526" marB="0" anchor="b">
                    <a:noFill/>
                  </a:tcPr>
                </a:tc>
                <a:tc hMerge="1">
                  <a:txBody>
                    <a:bodyPr/>
                    <a:lstStyle/>
                    <a:p>
                      <a:endParaRPr lang="fr-FR"/>
                    </a:p>
                  </a:txBody>
                  <a:tcPr/>
                </a:tc>
                <a:tc>
                  <a:txBody>
                    <a:bodyPr/>
                    <a:lstStyle/>
                    <a:p>
                      <a:pPr algn="ctr" fontAlgn="b"/>
                      <a:endParaRPr lang="fr-FR" sz="1000" b="0" i="0" u="none" strike="noStrike" dirty="0">
                        <a:effectLst/>
                        <a:latin typeface="Arial"/>
                      </a:endParaRPr>
                    </a:p>
                  </a:txBody>
                  <a:tcPr marL="9524" marR="9524" marT="9526" marB="0" anchor="b">
                    <a:noFill/>
                  </a:tcPr>
                </a:tc>
                <a:extLst>
                  <a:ext uri="{0D108BD9-81ED-4DB2-BD59-A6C34878D82A}">
                    <a16:rowId xmlns="" xmlns:a16="http://schemas.microsoft.com/office/drawing/2014/main" val="10000"/>
                  </a:ext>
                </a:extLst>
              </a:tr>
              <a:tr h="144418">
                <a:tc>
                  <a:txBody>
                    <a:bodyPr/>
                    <a:lstStyle/>
                    <a:p>
                      <a:pPr algn="l" fontAlgn="b"/>
                      <a:endParaRPr lang="fr-FR" sz="1000" b="0" i="0" u="none" strike="noStrike" dirty="0">
                        <a:effectLst/>
                        <a:latin typeface="Arial"/>
                      </a:endParaRPr>
                    </a:p>
                  </a:txBody>
                  <a:tcPr marL="9524" marR="9524" marT="9526" marB="0" anchor="b">
                    <a:noFill/>
                  </a:tcPr>
                </a:tc>
                <a:tc>
                  <a:txBody>
                    <a:bodyPr/>
                    <a:lstStyle/>
                    <a:p>
                      <a:pPr algn="l" fontAlgn="b"/>
                      <a:endParaRPr lang="fr-FR" sz="1000" b="0" i="0" u="none" strike="noStrike" dirty="0">
                        <a:effectLst/>
                        <a:latin typeface="Arial"/>
                      </a:endParaRPr>
                    </a:p>
                  </a:txBody>
                  <a:tcPr marL="9524" marR="9524" marT="9526" marB="0" anchor="b">
                    <a:noFill/>
                  </a:tcPr>
                </a:tc>
                <a:tc>
                  <a:txBody>
                    <a:bodyPr/>
                    <a:lstStyle/>
                    <a:p>
                      <a:pPr algn="l" fontAlgn="b"/>
                      <a:endParaRPr lang="fr-FR" sz="1000" b="0" i="0" u="none" strike="noStrike" dirty="0">
                        <a:effectLst/>
                        <a:latin typeface="Arial"/>
                      </a:endParaRPr>
                    </a:p>
                  </a:txBody>
                  <a:tcPr marL="9524" marR="9524" marT="9526" marB="0" anchor="b">
                    <a:noFill/>
                  </a:tcPr>
                </a:tc>
                <a:extLst>
                  <a:ext uri="{0D108BD9-81ED-4DB2-BD59-A6C34878D82A}">
                    <a16:rowId xmlns="" xmlns:a16="http://schemas.microsoft.com/office/drawing/2014/main" val="10001"/>
                  </a:ext>
                </a:extLst>
              </a:tr>
              <a:tr h="144418">
                <a:tc>
                  <a:txBody>
                    <a:bodyPr/>
                    <a:lstStyle/>
                    <a:p>
                      <a:pPr algn="l" fontAlgn="b"/>
                      <a:r>
                        <a:rPr lang="fr-FR" sz="1000" u="none" strike="noStrike" dirty="0">
                          <a:effectLst/>
                        </a:rPr>
                        <a:t>Azote</a:t>
                      </a:r>
                      <a:endParaRPr lang="fr-FR" sz="1000" b="0" i="0" u="none" strike="noStrike" dirty="0">
                        <a:effectLst/>
                        <a:latin typeface="Arial"/>
                      </a:endParaRPr>
                    </a:p>
                  </a:txBody>
                  <a:tcPr marL="9524" marR="9524" marT="9526" marB="0" anchor="b">
                    <a:noFill/>
                  </a:tcPr>
                </a:tc>
                <a:tc>
                  <a:txBody>
                    <a:bodyPr/>
                    <a:lstStyle/>
                    <a:p>
                      <a:pPr algn="l" fontAlgn="b"/>
                      <a:r>
                        <a:rPr lang="fr-FR" sz="1000" u="none" strike="noStrike" dirty="0">
                          <a:effectLst/>
                        </a:rPr>
                        <a:t>(N</a:t>
                      </a:r>
                      <a:r>
                        <a:rPr lang="fr-FR" sz="1000" u="none" strike="noStrike" baseline="-25000" dirty="0">
                          <a:effectLst/>
                        </a:rPr>
                        <a:t>2</a:t>
                      </a:r>
                      <a:r>
                        <a:rPr lang="fr-FR" sz="1000" u="none" strike="noStrike" dirty="0">
                          <a:effectLst/>
                        </a:rPr>
                        <a:t>)</a:t>
                      </a:r>
                      <a:endParaRPr lang="fr-FR" sz="1000" b="0" i="0" u="none" strike="noStrike" dirty="0">
                        <a:effectLst/>
                        <a:latin typeface="Arial"/>
                      </a:endParaRPr>
                    </a:p>
                  </a:txBody>
                  <a:tcPr marL="9524" marR="9524" marT="9526" marB="0" anchor="b">
                    <a:noFill/>
                  </a:tcPr>
                </a:tc>
                <a:tc>
                  <a:txBody>
                    <a:bodyPr/>
                    <a:lstStyle/>
                    <a:p>
                      <a:pPr algn="r" fontAlgn="b"/>
                      <a:r>
                        <a:rPr lang="fr-FR" sz="1000" u="none" strike="noStrike" dirty="0">
                          <a:effectLst/>
                        </a:rPr>
                        <a:t>78,084%</a:t>
                      </a:r>
                      <a:endParaRPr lang="fr-FR" sz="1000" b="0" i="0" u="none" strike="noStrike" dirty="0">
                        <a:effectLst/>
                        <a:latin typeface="Arial"/>
                      </a:endParaRPr>
                    </a:p>
                  </a:txBody>
                  <a:tcPr marL="9524" marR="9524" marT="9526" marB="0" anchor="b">
                    <a:noFill/>
                  </a:tcPr>
                </a:tc>
                <a:extLst>
                  <a:ext uri="{0D108BD9-81ED-4DB2-BD59-A6C34878D82A}">
                    <a16:rowId xmlns="" xmlns:a16="http://schemas.microsoft.com/office/drawing/2014/main" val="10002"/>
                  </a:ext>
                </a:extLst>
              </a:tr>
              <a:tr h="144418">
                <a:tc>
                  <a:txBody>
                    <a:bodyPr/>
                    <a:lstStyle/>
                    <a:p>
                      <a:pPr algn="l" fontAlgn="b"/>
                      <a:r>
                        <a:rPr lang="fr-FR" sz="1000" u="none" strike="noStrike" dirty="0">
                          <a:effectLst/>
                        </a:rPr>
                        <a:t>Oxygène</a:t>
                      </a:r>
                      <a:endParaRPr lang="fr-FR" sz="1000" b="0" i="0" u="none" strike="noStrike" dirty="0">
                        <a:effectLst/>
                        <a:latin typeface="Arial"/>
                      </a:endParaRPr>
                    </a:p>
                  </a:txBody>
                  <a:tcPr marL="9524" marR="9524" marT="9526" marB="0" anchor="b">
                    <a:noFill/>
                  </a:tcPr>
                </a:tc>
                <a:tc>
                  <a:txBody>
                    <a:bodyPr/>
                    <a:lstStyle/>
                    <a:p>
                      <a:pPr algn="l" fontAlgn="b"/>
                      <a:r>
                        <a:rPr lang="fr-FR" sz="1000" u="none" strike="noStrike" dirty="0">
                          <a:effectLst/>
                        </a:rPr>
                        <a:t>(O</a:t>
                      </a:r>
                      <a:r>
                        <a:rPr lang="fr-FR" sz="1000" u="none" strike="noStrike" baseline="-25000" dirty="0">
                          <a:effectLst/>
                        </a:rPr>
                        <a:t>2</a:t>
                      </a:r>
                      <a:r>
                        <a:rPr lang="fr-FR" sz="1000" u="none" strike="noStrike" dirty="0">
                          <a:effectLst/>
                        </a:rPr>
                        <a:t>)</a:t>
                      </a:r>
                      <a:endParaRPr lang="fr-FR" sz="1000" b="0" i="0" u="none" strike="noStrike" dirty="0">
                        <a:effectLst/>
                        <a:latin typeface="Arial"/>
                      </a:endParaRPr>
                    </a:p>
                  </a:txBody>
                  <a:tcPr marL="9524" marR="9524" marT="9526" marB="0" anchor="b">
                    <a:noFill/>
                  </a:tcPr>
                </a:tc>
                <a:tc>
                  <a:txBody>
                    <a:bodyPr/>
                    <a:lstStyle/>
                    <a:p>
                      <a:pPr algn="r" fontAlgn="b"/>
                      <a:r>
                        <a:rPr lang="fr-FR" sz="1000" u="none" strike="noStrike" dirty="0">
                          <a:effectLst/>
                        </a:rPr>
                        <a:t>20,946%</a:t>
                      </a:r>
                      <a:endParaRPr lang="fr-FR" sz="1000" b="0" i="0" u="none" strike="noStrike" dirty="0">
                        <a:effectLst/>
                        <a:latin typeface="Arial"/>
                      </a:endParaRPr>
                    </a:p>
                  </a:txBody>
                  <a:tcPr marL="9524" marR="9524" marT="9526" marB="0" anchor="b">
                    <a:noFill/>
                  </a:tcPr>
                </a:tc>
                <a:extLst>
                  <a:ext uri="{0D108BD9-81ED-4DB2-BD59-A6C34878D82A}">
                    <a16:rowId xmlns="" xmlns:a16="http://schemas.microsoft.com/office/drawing/2014/main" val="10003"/>
                  </a:ext>
                </a:extLst>
              </a:tr>
              <a:tr h="144418">
                <a:tc>
                  <a:txBody>
                    <a:bodyPr/>
                    <a:lstStyle/>
                    <a:p>
                      <a:pPr algn="l" fontAlgn="b"/>
                      <a:r>
                        <a:rPr lang="fr-FR" sz="1000" u="none" strike="noStrike" dirty="0">
                          <a:effectLst/>
                        </a:rPr>
                        <a:t>Argon</a:t>
                      </a:r>
                      <a:endParaRPr lang="fr-FR" sz="1000" b="0" i="0" u="none" strike="noStrike" dirty="0">
                        <a:effectLst/>
                        <a:latin typeface="Arial"/>
                      </a:endParaRPr>
                    </a:p>
                  </a:txBody>
                  <a:tcPr marL="9524" marR="9524" marT="9526" marB="0" anchor="b">
                    <a:noFill/>
                  </a:tcPr>
                </a:tc>
                <a:tc>
                  <a:txBody>
                    <a:bodyPr/>
                    <a:lstStyle/>
                    <a:p>
                      <a:pPr algn="l" fontAlgn="b"/>
                      <a:endParaRPr lang="fr-FR" sz="1000" b="0" i="0" u="none" strike="noStrike" dirty="0">
                        <a:effectLst/>
                        <a:latin typeface="Arial"/>
                      </a:endParaRPr>
                    </a:p>
                  </a:txBody>
                  <a:tcPr marL="9524" marR="9524" marT="9526" marB="0" anchor="b">
                    <a:noFill/>
                  </a:tcPr>
                </a:tc>
                <a:tc>
                  <a:txBody>
                    <a:bodyPr/>
                    <a:lstStyle/>
                    <a:p>
                      <a:pPr algn="r" fontAlgn="b"/>
                      <a:r>
                        <a:rPr lang="fr-FR" sz="1000" u="none" strike="noStrike" dirty="0">
                          <a:effectLst/>
                        </a:rPr>
                        <a:t>0,934%</a:t>
                      </a:r>
                      <a:endParaRPr lang="fr-FR" sz="1000" b="0" i="0" u="none" strike="noStrike" dirty="0">
                        <a:effectLst/>
                        <a:latin typeface="Arial"/>
                      </a:endParaRPr>
                    </a:p>
                  </a:txBody>
                  <a:tcPr marL="9524" marR="9524" marT="9526" marB="0" anchor="b">
                    <a:noFill/>
                  </a:tcPr>
                </a:tc>
                <a:extLst>
                  <a:ext uri="{0D108BD9-81ED-4DB2-BD59-A6C34878D82A}">
                    <a16:rowId xmlns="" xmlns:a16="http://schemas.microsoft.com/office/drawing/2014/main" val="10004"/>
                  </a:ext>
                </a:extLst>
              </a:tr>
              <a:tr h="144418">
                <a:tc>
                  <a:txBody>
                    <a:bodyPr/>
                    <a:lstStyle/>
                    <a:p>
                      <a:pPr algn="l" fontAlgn="b"/>
                      <a:r>
                        <a:rPr lang="fr-FR" sz="1000" u="none" strike="noStrike" dirty="0">
                          <a:effectLst/>
                        </a:rPr>
                        <a:t>Gaz carbonique</a:t>
                      </a:r>
                      <a:endParaRPr lang="fr-FR" sz="1000" b="0" i="0" u="none" strike="noStrike" dirty="0">
                        <a:effectLst/>
                        <a:latin typeface="Arial"/>
                      </a:endParaRPr>
                    </a:p>
                  </a:txBody>
                  <a:tcPr marL="9524" marR="9524" marT="9526" marB="0" anchor="b">
                    <a:noFill/>
                  </a:tcPr>
                </a:tc>
                <a:tc>
                  <a:txBody>
                    <a:bodyPr/>
                    <a:lstStyle/>
                    <a:p>
                      <a:pPr algn="l" fontAlgn="b"/>
                      <a:r>
                        <a:rPr lang="fr-FR" sz="1000" u="none" strike="noStrike" dirty="0">
                          <a:effectLst/>
                        </a:rPr>
                        <a:t>(CO</a:t>
                      </a:r>
                      <a:r>
                        <a:rPr lang="fr-FR" sz="1000" u="none" strike="noStrike" baseline="-25000" dirty="0">
                          <a:effectLst/>
                        </a:rPr>
                        <a:t>2</a:t>
                      </a:r>
                      <a:r>
                        <a:rPr lang="fr-FR" sz="1000" u="none" strike="noStrike" dirty="0">
                          <a:effectLst/>
                        </a:rPr>
                        <a:t>)</a:t>
                      </a:r>
                      <a:endParaRPr lang="fr-FR" sz="1000" b="0" i="0" u="none" strike="noStrike" dirty="0">
                        <a:effectLst/>
                        <a:latin typeface="Arial"/>
                      </a:endParaRPr>
                    </a:p>
                  </a:txBody>
                  <a:tcPr marL="9524" marR="9524" marT="9526" marB="0" anchor="b">
                    <a:noFill/>
                  </a:tcPr>
                </a:tc>
                <a:tc>
                  <a:txBody>
                    <a:bodyPr/>
                    <a:lstStyle/>
                    <a:p>
                      <a:pPr algn="r" fontAlgn="b"/>
                      <a:r>
                        <a:rPr lang="fr-FR" sz="1000" u="none" strike="noStrike" dirty="0">
                          <a:effectLst/>
                        </a:rPr>
                        <a:t>0,033%</a:t>
                      </a:r>
                      <a:endParaRPr lang="fr-FR" sz="1000" b="0" i="0" u="none" strike="noStrike" dirty="0">
                        <a:effectLst/>
                        <a:latin typeface="Arial"/>
                      </a:endParaRPr>
                    </a:p>
                  </a:txBody>
                  <a:tcPr marL="9524" marR="9524" marT="9526" marB="0" anchor="b">
                    <a:noFill/>
                  </a:tcPr>
                </a:tc>
                <a:extLst>
                  <a:ext uri="{0D108BD9-81ED-4DB2-BD59-A6C34878D82A}">
                    <a16:rowId xmlns="" xmlns:a16="http://schemas.microsoft.com/office/drawing/2014/main" val="10005"/>
                  </a:ext>
                </a:extLst>
              </a:tr>
              <a:tr h="144418">
                <a:tc>
                  <a:txBody>
                    <a:bodyPr/>
                    <a:lstStyle/>
                    <a:p>
                      <a:pPr algn="l" fontAlgn="b"/>
                      <a:endParaRPr lang="fr-FR" sz="1000" b="0" i="0" u="none" strike="noStrike" dirty="0">
                        <a:effectLst/>
                        <a:latin typeface="Arial"/>
                      </a:endParaRPr>
                    </a:p>
                  </a:txBody>
                  <a:tcPr marL="9524" marR="9524" marT="9526" marB="0" anchor="b">
                    <a:noFill/>
                  </a:tcPr>
                </a:tc>
                <a:tc>
                  <a:txBody>
                    <a:bodyPr/>
                    <a:lstStyle/>
                    <a:p>
                      <a:pPr algn="l" fontAlgn="b"/>
                      <a:endParaRPr lang="fr-FR" sz="1000" b="0" i="0" u="none" strike="noStrike" dirty="0">
                        <a:effectLst/>
                        <a:latin typeface="Arial"/>
                      </a:endParaRPr>
                    </a:p>
                  </a:txBody>
                  <a:tcPr marL="9524" marR="9524" marT="9526" marB="0" anchor="b">
                    <a:noFill/>
                  </a:tcPr>
                </a:tc>
                <a:tc>
                  <a:txBody>
                    <a:bodyPr/>
                    <a:lstStyle/>
                    <a:p>
                      <a:pPr algn="l" fontAlgn="b"/>
                      <a:endParaRPr lang="fr-FR" sz="1000" b="0" i="0" u="none" strike="noStrike" dirty="0">
                        <a:effectLst/>
                        <a:latin typeface="Arial"/>
                      </a:endParaRPr>
                    </a:p>
                  </a:txBody>
                  <a:tcPr marL="9524" marR="9524" marT="9526" marB="0" anchor="b">
                    <a:noFill/>
                  </a:tcPr>
                </a:tc>
                <a:extLst>
                  <a:ext uri="{0D108BD9-81ED-4DB2-BD59-A6C34878D82A}">
                    <a16:rowId xmlns="" xmlns:a16="http://schemas.microsoft.com/office/drawing/2014/main" val="10006"/>
                  </a:ext>
                </a:extLst>
              </a:tr>
              <a:tr h="144418">
                <a:tc>
                  <a:txBody>
                    <a:bodyPr/>
                    <a:lstStyle/>
                    <a:p>
                      <a:pPr algn="l" fontAlgn="b"/>
                      <a:r>
                        <a:rPr lang="fr-FR" sz="1000" b="1" u="none" strike="noStrike" dirty="0">
                          <a:effectLst/>
                        </a:rPr>
                        <a:t>Gaz rares</a:t>
                      </a:r>
                      <a:r>
                        <a:rPr lang="fr-FR" sz="1000" u="none" strike="noStrike" dirty="0">
                          <a:effectLst/>
                        </a:rPr>
                        <a:t>:</a:t>
                      </a:r>
                      <a:endParaRPr lang="fr-FR" sz="1000" b="1" i="0" u="none" strike="noStrike" dirty="0">
                        <a:effectLst/>
                        <a:latin typeface="Arial"/>
                      </a:endParaRPr>
                    </a:p>
                  </a:txBody>
                  <a:tcPr marL="9524" marR="9524" marT="9526" marB="0" anchor="b">
                    <a:noFill/>
                  </a:tcPr>
                </a:tc>
                <a:tc>
                  <a:txBody>
                    <a:bodyPr/>
                    <a:lstStyle/>
                    <a:p>
                      <a:pPr algn="l" fontAlgn="b"/>
                      <a:endParaRPr lang="fr-FR" sz="1000" b="0" i="0" u="none" strike="noStrike" dirty="0">
                        <a:effectLst/>
                        <a:latin typeface="Arial"/>
                      </a:endParaRPr>
                    </a:p>
                  </a:txBody>
                  <a:tcPr marL="9524" marR="9524" marT="9526" marB="0" anchor="b">
                    <a:noFill/>
                  </a:tcPr>
                </a:tc>
                <a:tc>
                  <a:txBody>
                    <a:bodyPr/>
                    <a:lstStyle/>
                    <a:p>
                      <a:pPr algn="r" fontAlgn="b"/>
                      <a:r>
                        <a:rPr lang="fr-FR" sz="1000" u="none" strike="noStrike" dirty="0">
                          <a:effectLst/>
                        </a:rPr>
                        <a:t>0,003%</a:t>
                      </a:r>
                      <a:endParaRPr lang="fr-FR" sz="1000" b="0" i="0" u="none" strike="noStrike" dirty="0">
                        <a:effectLst/>
                        <a:latin typeface="Arial"/>
                      </a:endParaRPr>
                    </a:p>
                  </a:txBody>
                  <a:tcPr marL="9524" marR="9524" marT="9526" marB="0" anchor="b">
                    <a:noFill/>
                  </a:tcPr>
                </a:tc>
                <a:extLst>
                  <a:ext uri="{0D108BD9-81ED-4DB2-BD59-A6C34878D82A}">
                    <a16:rowId xmlns="" xmlns:a16="http://schemas.microsoft.com/office/drawing/2014/main" val="10007"/>
                  </a:ext>
                </a:extLst>
              </a:tr>
              <a:tr h="144418">
                <a:tc>
                  <a:txBody>
                    <a:bodyPr/>
                    <a:lstStyle/>
                    <a:p>
                      <a:pPr algn="l" fontAlgn="b"/>
                      <a:r>
                        <a:rPr lang="fr-FR" sz="1000" u="none" strike="noStrike" dirty="0">
                          <a:effectLst/>
                        </a:rPr>
                        <a:t>néon</a:t>
                      </a:r>
                      <a:endParaRPr lang="fr-FR" sz="1000" b="0" i="0" u="none" strike="noStrike" dirty="0">
                        <a:effectLst/>
                        <a:latin typeface="Arial"/>
                      </a:endParaRPr>
                    </a:p>
                  </a:txBody>
                  <a:tcPr marL="9524" marR="9524" marT="9526" marB="0" anchor="b">
                    <a:noFill/>
                  </a:tcPr>
                </a:tc>
                <a:tc>
                  <a:txBody>
                    <a:bodyPr/>
                    <a:lstStyle/>
                    <a:p>
                      <a:pPr algn="l" fontAlgn="b"/>
                      <a:endParaRPr lang="fr-FR" sz="1000" b="0" i="0" u="none" strike="noStrike" dirty="0">
                        <a:effectLst/>
                        <a:latin typeface="Arial"/>
                      </a:endParaRPr>
                    </a:p>
                  </a:txBody>
                  <a:tcPr marL="9524" marR="9524" marT="9526" marB="0" anchor="b">
                    <a:noFill/>
                  </a:tcPr>
                </a:tc>
                <a:tc>
                  <a:txBody>
                    <a:bodyPr/>
                    <a:lstStyle/>
                    <a:p>
                      <a:pPr algn="l" fontAlgn="b"/>
                      <a:endParaRPr lang="fr-FR" sz="1000" b="0" i="0" u="none" strike="noStrike" dirty="0">
                        <a:effectLst/>
                        <a:latin typeface="Arial"/>
                      </a:endParaRPr>
                    </a:p>
                  </a:txBody>
                  <a:tcPr marL="9524" marR="9524" marT="9526" marB="0" anchor="b">
                    <a:noFill/>
                  </a:tcPr>
                </a:tc>
                <a:extLst>
                  <a:ext uri="{0D108BD9-81ED-4DB2-BD59-A6C34878D82A}">
                    <a16:rowId xmlns="" xmlns:a16="http://schemas.microsoft.com/office/drawing/2014/main" val="10008"/>
                  </a:ext>
                </a:extLst>
              </a:tr>
              <a:tr h="144418">
                <a:tc>
                  <a:txBody>
                    <a:bodyPr/>
                    <a:lstStyle/>
                    <a:p>
                      <a:pPr algn="l" fontAlgn="b"/>
                      <a:r>
                        <a:rPr lang="fr-FR" sz="1000" u="none" strike="noStrike" dirty="0">
                          <a:effectLst/>
                        </a:rPr>
                        <a:t>hélium</a:t>
                      </a:r>
                      <a:endParaRPr lang="fr-FR" sz="1000" b="0" i="0" u="none" strike="noStrike" dirty="0">
                        <a:effectLst/>
                        <a:latin typeface="Arial"/>
                      </a:endParaRPr>
                    </a:p>
                  </a:txBody>
                  <a:tcPr marL="9524" marR="9524" marT="9526" marB="0" anchor="b">
                    <a:noFill/>
                  </a:tcPr>
                </a:tc>
                <a:tc>
                  <a:txBody>
                    <a:bodyPr/>
                    <a:lstStyle/>
                    <a:p>
                      <a:pPr algn="l" fontAlgn="b"/>
                      <a:endParaRPr lang="fr-FR" sz="1000" b="0" i="0" u="none" strike="noStrike" dirty="0">
                        <a:effectLst/>
                        <a:latin typeface="Arial"/>
                      </a:endParaRPr>
                    </a:p>
                  </a:txBody>
                  <a:tcPr marL="9524" marR="9524" marT="9526" marB="0" anchor="b">
                    <a:noFill/>
                  </a:tcPr>
                </a:tc>
                <a:tc>
                  <a:txBody>
                    <a:bodyPr/>
                    <a:lstStyle/>
                    <a:p>
                      <a:pPr algn="l" fontAlgn="b"/>
                      <a:endParaRPr lang="fr-FR" sz="1000" b="0" i="0" u="none" strike="noStrike" dirty="0">
                        <a:effectLst/>
                        <a:latin typeface="Arial"/>
                      </a:endParaRPr>
                    </a:p>
                  </a:txBody>
                  <a:tcPr marL="9524" marR="9524" marT="9526" marB="0" anchor="b">
                    <a:noFill/>
                  </a:tcPr>
                </a:tc>
                <a:extLst>
                  <a:ext uri="{0D108BD9-81ED-4DB2-BD59-A6C34878D82A}">
                    <a16:rowId xmlns="" xmlns:a16="http://schemas.microsoft.com/office/drawing/2014/main" val="10009"/>
                  </a:ext>
                </a:extLst>
              </a:tr>
              <a:tr h="144418">
                <a:tc>
                  <a:txBody>
                    <a:bodyPr/>
                    <a:lstStyle/>
                    <a:p>
                      <a:pPr algn="l" fontAlgn="b"/>
                      <a:r>
                        <a:rPr lang="fr-FR" sz="1000" u="none" strike="noStrike" dirty="0">
                          <a:effectLst/>
                        </a:rPr>
                        <a:t>krypton</a:t>
                      </a:r>
                      <a:endParaRPr lang="fr-FR" sz="1000" b="0" i="0" u="none" strike="noStrike" dirty="0">
                        <a:effectLst/>
                        <a:latin typeface="Arial"/>
                      </a:endParaRPr>
                    </a:p>
                  </a:txBody>
                  <a:tcPr marL="9524" marR="9524" marT="9526" marB="0" anchor="b">
                    <a:noFill/>
                  </a:tcPr>
                </a:tc>
                <a:tc>
                  <a:txBody>
                    <a:bodyPr/>
                    <a:lstStyle/>
                    <a:p>
                      <a:pPr algn="l" fontAlgn="b"/>
                      <a:endParaRPr lang="fr-FR" sz="1000" b="0" i="0" u="none" strike="noStrike" dirty="0">
                        <a:effectLst/>
                        <a:latin typeface="Arial"/>
                      </a:endParaRPr>
                    </a:p>
                  </a:txBody>
                  <a:tcPr marL="9524" marR="9524" marT="9526" marB="0" anchor="b">
                    <a:noFill/>
                  </a:tcPr>
                </a:tc>
                <a:tc>
                  <a:txBody>
                    <a:bodyPr/>
                    <a:lstStyle/>
                    <a:p>
                      <a:pPr algn="l" fontAlgn="b"/>
                      <a:endParaRPr lang="fr-FR" sz="1000" b="0" i="0" u="none" strike="noStrike" dirty="0">
                        <a:effectLst/>
                        <a:latin typeface="Arial"/>
                      </a:endParaRPr>
                    </a:p>
                  </a:txBody>
                  <a:tcPr marL="9524" marR="9524" marT="9526" marB="0" anchor="b">
                    <a:noFill/>
                  </a:tcPr>
                </a:tc>
                <a:extLst>
                  <a:ext uri="{0D108BD9-81ED-4DB2-BD59-A6C34878D82A}">
                    <a16:rowId xmlns="" xmlns:a16="http://schemas.microsoft.com/office/drawing/2014/main" val="10010"/>
                  </a:ext>
                </a:extLst>
              </a:tr>
              <a:tr h="144418">
                <a:tc>
                  <a:txBody>
                    <a:bodyPr/>
                    <a:lstStyle/>
                    <a:p>
                      <a:pPr algn="l" fontAlgn="b"/>
                      <a:r>
                        <a:rPr lang="fr-FR" sz="1000" u="none" strike="noStrike" dirty="0">
                          <a:effectLst/>
                        </a:rPr>
                        <a:t>Hydrogène</a:t>
                      </a:r>
                      <a:endParaRPr lang="fr-FR" sz="1000" b="0" i="0" u="none" strike="noStrike" dirty="0">
                        <a:effectLst/>
                        <a:latin typeface="Arial"/>
                      </a:endParaRPr>
                    </a:p>
                  </a:txBody>
                  <a:tcPr marL="9524" marR="9524" marT="9526" marB="0" anchor="b">
                    <a:noFill/>
                  </a:tcPr>
                </a:tc>
                <a:tc>
                  <a:txBody>
                    <a:bodyPr/>
                    <a:lstStyle/>
                    <a:p>
                      <a:pPr algn="l" fontAlgn="b"/>
                      <a:endParaRPr lang="fr-FR" sz="1000" b="0" i="0" u="none" strike="noStrike" dirty="0">
                        <a:effectLst/>
                        <a:latin typeface="Arial"/>
                      </a:endParaRPr>
                    </a:p>
                  </a:txBody>
                  <a:tcPr marL="9524" marR="9524" marT="9526" marB="0" anchor="b">
                    <a:noFill/>
                  </a:tcPr>
                </a:tc>
                <a:tc>
                  <a:txBody>
                    <a:bodyPr/>
                    <a:lstStyle/>
                    <a:p>
                      <a:pPr algn="l" fontAlgn="b"/>
                      <a:endParaRPr lang="fr-FR" sz="1000" b="0" i="0" u="none" strike="noStrike" dirty="0">
                        <a:effectLst/>
                        <a:latin typeface="Arial"/>
                      </a:endParaRPr>
                    </a:p>
                  </a:txBody>
                  <a:tcPr marL="9524" marR="9524" marT="9526" marB="0" anchor="b">
                    <a:noFill/>
                  </a:tcPr>
                </a:tc>
                <a:extLst>
                  <a:ext uri="{0D108BD9-81ED-4DB2-BD59-A6C34878D82A}">
                    <a16:rowId xmlns="" xmlns:a16="http://schemas.microsoft.com/office/drawing/2014/main" val="10011"/>
                  </a:ext>
                </a:extLst>
              </a:tr>
              <a:tr h="144418">
                <a:tc>
                  <a:txBody>
                    <a:bodyPr/>
                    <a:lstStyle/>
                    <a:p>
                      <a:pPr algn="l" fontAlgn="b"/>
                      <a:r>
                        <a:rPr lang="fr-FR" sz="1000" u="none" strike="noStrike" dirty="0">
                          <a:effectLst/>
                        </a:rPr>
                        <a:t>xénon</a:t>
                      </a:r>
                      <a:endParaRPr lang="fr-FR" sz="1000" b="0" i="0" u="none" strike="noStrike" dirty="0">
                        <a:effectLst/>
                        <a:latin typeface="Arial"/>
                      </a:endParaRPr>
                    </a:p>
                  </a:txBody>
                  <a:tcPr marL="9524" marR="9524" marT="9526" marB="0" anchor="b">
                    <a:noFill/>
                  </a:tcPr>
                </a:tc>
                <a:tc>
                  <a:txBody>
                    <a:bodyPr/>
                    <a:lstStyle/>
                    <a:p>
                      <a:pPr algn="l" fontAlgn="b"/>
                      <a:endParaRPr lang="fr-FR" sz="1000" b="0" i="0" u="none" strike="noStrike" dirty="0">
                        <a:effectLst/>
                        <a:latin typeface="Arial"/>
                      </a:endParaRPr>
                    </a:p>
                  </a:txBody>
                  <a:tcPr marL="9524" marR="9524" marT="9526" marB="0" anchor="b">
                    <a:noFill/>
                  </a:tcPr>
                </a:tc>
                <a:tc>
                  <a:txBody>
                    <a:bodyPr/>
                    <a:lstStyle/>
                    <a:p>
                      <a:pPr algn="l" fontAlgn="b"/>
                      <a:endParaRPr lang="fr-FR" sz="1000" b="0" i="0" u="none" strike="noStrike" dirty="0">
                        <a:effectLst/>
                        <a:latin typeface="Arial"/>
                      </a:endParaRPr>
                    </a:p>
                  </a:txBody>
                  <a:tcPr marL="9524" marR="9524" marT="9526" marB="0" anchor="b">
                    <a:noFill/>
                  </a:tcPr>
                </a:tc>
                <a:extLst>
                  <a:ext uri="{0D108BD9-81ED-4DB2-BD59-A6C34878D82A}">
                    <a16:rowId xmlns="" xmlns:a16="http://schemas.microsoft.com/office/drawing/2014/main" val="10012"/>
                  </a:ext>
                </a:extLst>
              </a:tr>
              <a:tr h="280340">
                <a:tc>
                  <a:txBody>
                    <a:bodyPr/>
                    <a:lstStyle/>
                    <a:p>
                      <a:pPr algn="l" fontAlgn="b"/>
                      <a:r>
                        <a:rPr lang="fr-FR" sz="1000" u="none" strike="noStrike" dirty="0" smtClean="0">
                          <a:effectLst/>
                        </a:rPr>
                        <a:t>Radon</a:t>
                      </a:r>
                    </a:p>
                    <a:p>
                      <a:pPr algn="l" fontAlgn="b"/>
                      <a:endParaRPr lang="fr-FR" sz="1000" b="0" i="0" u="none" strike="noStrike" dirty="0">
                        <a:effectLst/>
                        <a:latin typeface="Arial"/>
                      </a:endParaRPr>
                    </a:p>
                  </a:txBody>
                  <a:tcPr marL="9524" marR="9524" marT="9526" marB="0" anchor="b">
                    <a:noFill/>
                  </a:tcPr>
                </a:tc>
                <a:tc>
                  <a:txBody>
                    <a:bodyPr/>
                    <a:lstStyle/>
                    <a:p>
                      <a:pPr algn="l" fontAlgn="b"/>
                      <a:endParaRPr lang="fr-FR" sz="1000" b="0" i="0" u="none" strike="noStrike" dirty="0">
                        <a:effectLst/>
                        <a:latin typeface="Arial"/>
                      </a:endParaRPr>
                    </a:p>
                  </a:txBody>
                  <a:tcPr marL="9524" marR="9524" marT="9526" marB="0" anchor="b">
                    <a:noFill/>
                  </a:tcPr>
                </a:tc>
                <a:tc>
                  <a:txBody>
                    <a:bodyPr/>
                    <a:lstStyle/>
                    <a:p>
                      <a:pPr algn="l" fontAlgn="b"/>
                      <a:endParaRPr lang="fr-FR" sz="1000" b="0" i="0" u="none" strike="noStrike" dirty="0">
                        <a:effectLst/>
                        <a:latin typeface="Arial"/>
                      </a:endParaRPr>
                    </a:p>
                  </a:txBody>
                  <a:tcPr marL="9524" marR="9524" marT="9526" marB="0" anchor="b">
                    <a:noFill/>
                  </a:tcPr>
                </a:tc>
                <a:extLst>
                  <a:ext uri="{0D108BD9-81ED-4DB2-BD59-A6C34878D82A}">
                    <a16:rowId xmlns="" xmlns:a16="http://schemas.microsoft.com/office/drawing/2014/main" val="10013"/>
                  </a:ext>
                </a:extLst>
              </a:tr>
              <a:tr h="144418">
                <a:tc>
                  <a:txBody>
                    <a:bodyPr/>
                    <a:lstStyle/>
                    <a:p>
                      <a:pPr algn="l" fontAlgn="b"/>
                      <a:r>
                        <a:rPr lang="fr-FR" sz="1000" u="none" strike="noStrike" dirty="0">
                          <a:effectLst/>
                        </a:rPr>
                        <a:t>Oxyde de carbone</a:t>
                      </a:r>
                      <a:endParaRPr lang="fr-FR" sz="1000" b="0" i="0" u="none" strike="noStrike" dirty="0">
                        <a:effectLst/>
                        <a:latin typeface="Arial"/>
                      </a:endParaRPr>
                    </a:p>
                  </a:txBody>
                  <a:tcPr marL="9524" marR="9524" marT="9526" marB="0" anchor="b">
                    <a:noFill/>
                  </a:tcPr>
                </a:tc>
                <a:tc>
                  <a:txBody>
                    <a:bodyPr/>
                    <a:lstStyle/>
                    <a:p>
                      <a:pPr algn="l" fontAlgn="b"/>
                      <a:endParaRPr lang="fr-FR" sz="1000" b="0" i="0" u="none" strike="noStrike" dirty="0">
                        <a:effectLst/>
                        <a:latin typeface="Arial"/>
                      </a:endParaRPr>
                    </a:p>
                  </a:txBody>
                  <a:tcPr marL="9524" marR="9524" marT="9526" marB="0" anchor="b">
                    <a:noFill/>
                  </a:tcPr>
                </a:tc>
                <a:tc>
                  <a:txBody>
                    <a:bodyPr/>
                    <a:lstStyle/>
                    <a:p>
                      <a:pPr algn="l" fontAlgn="b"/>
                      <a:endParaRPr lang="fr-FR" sz="1000" b="0" i="0" u="none" strike="noStrike" dirty="0">
                        <a:effectLst/>
                        <a:latin typeface="Arial"/>
                      </a:endParaRPr>
                    </a:p>
                  </a:txBody>
                  <a:tcPr marL="9524" marR="9524" marT="9526" marB="0" anchor="b">
                    <a:noFill/>
                  </a:tcPr>
                </a:tc>
                <a:extLst>
                  <a:ext uri="{0D108BD9-81ED-4DB2-BD59-A6C34878D82A}">
                    <a16:rowId xmlns="" xmlns:a16="http://schemas.microsoft.com/office/drawing/2014/main" val="10014"/>
                  </a:ext>
                </a:extLst>
              </a:tr>
              <a:tr h="144418">
                <a:tc>
                  <a:txBody>
                    <a:bodyPr/>
                    <a:lstStyle/>
                    <a:p>
                      <a:pPr algn="l" fontAlgn="b"/>
                      <a:r>
                        <a:rPr lang="fr-FR" sz="1000" u="none" strike="noStrike" dirty="0" smtClean="0">
                          <a:effectLst/>
                        </a:rPr>
                        <a:t>Méthane …</a:t>
                      </a:r>
                      <a:endParaRPr lang="fr-FR" sz="1000" b="0" i="0" u="none" strike="noStrike" dirty="0">
                        <a:effectLst/>
                        <a:latin typeface="Arial"/>
                      </a:endParaRPr>
                    </a:p>
                  </a:txBody>
                  <a:tcPr marL="9524" marR="9524" marT="9526" marB="0" anchor="b">
                    <a:noFill/>
                  </a:tcPr>
                </a:tc>
                <a:tc>
                  <a:txBody>
                    <a:bodyPr/>
                    <a:lstStyle/>
                    <a:p>
                      <a:pPr algn="l" fontAlgn="b"/>
                      <a:endParaRPr lang="fr-FR" sz="1000" b="0" i="0" u="none" strike="noStrike" dirty="0">
                        <a:effectLst/>
                        <a:latin typeface="Arial"/>
                      </a:endParaRPr>
                    </a:p>
                  </a:txBody>
                  <a:tcPr marL="9524" marR="9524" marT="9526" marB="0" anchor="b">
                    <a:noFill/>
                  </a:tcPr>
                </a:tc>
                <a:tc>
                  <a:txBody>
                    <a:bodyPr/>
                    <a:lstStyle/>
                    <a:p>
                      <a:pPr algn="l" fontAlgn="b"/>
                      <a:endParaRPr lang="fr-FR" sz="1000" b="0" i="0" u="none" strike="noStrike" dirty="0">
                        <a:effectLst/>
                        <a:latin typeface="Arial"/>
                      </a:endParaRPr>
                    </a:p>
                  </a:txBody>
                  <a:tcPr marL="9524" marR="9524" marT="9526" marB="0" anchor="b">
                    <a:noFill/>
                  </a:tcPr>
                </a:tc>
                <a:extLst>
                  <a:ext uri="{0D108BD9-81ED-4DB2-BD59-A6C34878D82A}">
                    <a16:rowId xmlns="" xmlns:a16="http://schemas.microsoft.com/office/drawing/2014/main" val="10015"/>
                  </a:ext>
                </a:extLst>
              </a:tr>
            </a:tbl>
          </a:graphicData>
        </a:graphic>
      </p:graphicFrame>
      <p:sp>
        <p:nvSpPr>
          <p:cNvPr id="11" name="Text Box 7"/>
          <p:cNvSpPr txBox="1">
            <a:spLocks noChangeArrowheads="1"/>
          </p:cNvSpPr>
          <p:nvPr/>
        </p:nvSpPr>
        <p:spPr bwMode="auto">
          <a:xfrm>
            <a:off x="5004669" y="5445224"/>
            <a:ext cx="3492000" cy="831527"/>
          </a:xfrm>
          <a:prstGeom prst="rect">
            <a:avLst/>
          </a:prstGeom>
          <a:noFill/>
          <a:ln w="9525">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wrap="square">
            <a:normAutofit fontScale="85000" lnSpcReduction="10000"/>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fr-FR" altLang="fr-FR" sz="1900" dirty="0" smtClean="0"/>
              <a:t>Pression partielle d’azote inspiré :</a:t>
            </a:r>
            <a:endParaRPr lang="fr-FR" altLang="fr-FR" sz="1900" dirty="0"/>
          </a:p>
          <a:p>
            <a:pPr eaLnBrk="1" hangingPunct="1">
              <a:spcBef>
                <a:spcPct val="50000"/>
              </a:spcBef>
              <a:buFontTx/>
              <a:buNone/>
            </a:pPr>
            <a:r>
              <a:rPr lang="fr-FR" altLang="fr-FR" sz="1800" b="1" dirty="0" smtClean="0">
                <a:solidFill>
                  <a:schemeClr val="accent2"/>
                </a:solidFill>
              </a:rPr>
              <a:t>PpN</a:t>
            </a:r>
            <a:r>
              <a:rPr lang="fr-FR" altLang="fr-FR" sz="1800" b="1" baseline="-10000" dirty="0" smtClean="0">
                <a:solidFill>
                  <a:schemeClr val="accent2"/>
                </a:solidFill>
              </a:rPr>
              <a:t>2</a:t>
            </a:r>
            <a:r>
              <a:rPr lang="fr-FR" altLang="fr-FR" sz="1800" baseline="-10000" dirty="0" smtClean="0"/>
              <a:t> </a:t>
            </a:r>
            <a:r>
              <a:rPr lang="fr-FR" altLang="fr-FR" sz="1800" dirty="0" smtClean="0"/>
              <a:t> = 0.8 x Pabs</a:t>
            </a:r>
            <a:endParaRPr lang="fr-FR" altLang="fr-FR" sz="18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P spid="2560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Tableau 50"/>
          <p:cNvGraphicFramePr>
            <a:graphicFrameLocks noGrp="1"/>
          </p:cNvGraphicFramePr>
          <p:nvPr/>
        </p:nvGraphicFramePr>
        <p:xfrm>
          <a:off x="179512" y="5151080"/>
          <a:ext cx="8784000" cy="1188720"/>
        </p:xfrm>
        <a:graphic>
          <a:graphicData uri="http://schemas.openxmlformats.org/drawingml/2006/table">
            <a:tbl>
              <a:tblPr bandRow="1">
                <a:effectLst/>
                <a:tableStyleId>{3B4B98B0-60AC-42C2-AFA5-B58CD77FA1E5}</a:tableStyleId>
              </a:tblPr>
              <a:tblGrid>
                <a:gridCol w="1224000"/>
                <a:gridCol w="5616000"/>
                <a:gridCol w="576000"/>
                <a:gridCol w="1368000"/>
              </a:tblGrid>
              <a:tr h="288000">
                <a:tc>
                  <a:txBody>
                    <a:bodyPr/>
                    <a:lstStyle/>
                    <a:p>
                      <a:r>
                        <a:rPr lang="fr-FR" sz="1600" dirty="0" smtClean="0">
                          <a:solidFill>
                            <a:srgbClr val="0000FF"/>
                          </a:solidFill>
                          <a:latin typeface="Calibri" pitchFamily="34" charset="0"/>
                          <a:cs typeface="Calibri" pitchFamily="34" charset="0"/>
                        </a:rPr>
                        <a:t>PpN</a:t>
                      </a:r>
                      <a:r>
                        <a:rPr lang="fr-FR" sz="1600" baseline="-25000" dirty="0" smtClean="0">
                          <a:solidFill>
                            <a:srgbClr val="0000FF"/>
                          </a:solidFill>
                          <a:latin typeface="Calibri" pitchFamily="34" charset="0"/>
                          <a:cs typeface="Calibri" pitchFamily="34" charset="0"/>
                        </a:rPr>
                        <a:t>2</a:t>
                      </a:r>
                      <a:r>
                        <a:rPr lang="fr-FR" sz="1600" baseline="-25000" dirty="0" smtClean="0">
                          <a:solidFill>
                            <a:srgbClr val="760000"/>
                          </a:solidFill>
                          <a:latin typeface="Calibri" pitchFamily="34" charset="0"/>
                          <a:cs typeface="Calibri" pitchFamily="34" charset="0"/>
                        </a:rPr>
                        <a:t> </a:t>
                      </a:r>
                      <a:r>
                        <a:rPr lang="fr-FR" sz="1600" dirty="0" smtClean="0">
                          <a:solidFill>
                            <a:srgbClr val="760000"/>
                          </a:solidFill>
                          <a:latin typeface="Calibri" pitchFamily="34" charset="0"/>
                          <a:cs typeface="Calibri" pitchFamily="34" charset="0"/>
                        </a:rPr>
                        <a:t> </a:t>
                      </a:r>
                      <a:r>
                        <a:rPr lang="fr-FR" sz="1600" dirty="0" smtClean="0">
                          <a:solidFill>
                            <a:schemeClr val="tx1"/>
                          </a:solidFill>
                          <a:latin typeface="Calibri" pitchFamily="34" charset="0"/>
                          <a:cs typeface="Calibri" pitchFamily="34" charset="0"/>
                        </a:rPr>
                        <a:t>&gt;</a:t>
                      </a:r>
                      <a:r>
                        <a:rPr lang="fr-FR" sz="1600" dirty="0" smtClean="0">
                          <a:solidFill>
                            <a:srgbClr val="760000"/>
                          </a:solidFill>
                          <a:latin typeface="Calibri" pitchFamily="34" charset="0"/>
                          <a:cs typeface="Calibri" pitchFamily="34" charset="0"/>
                        </a:rPr>
                        <a:t> TN</a:t>
                      </a:r>
                      <a:r>
                        <a:rPr lang="fr-FR" sz="1600" baseline="-25000" dirty="0" smtClean="0">
                          <a:solidFill>
                            <a:srgbClr val="760000"/>
                          </a:solidFill>
                          <a:latin typeface="Calibri" pitchFamily="34" charset="0"/>
                          <a:cs typeface="Calibri" pitchFamily="34" charset="0"/>
                        </a:rPr>
                        <a:t>2</a:t>
                      </a:r>
                      <a:r>
                        <a:rPr lang="fr-FR" sz="1600" dirty="0" smtClean="0">
                          <a:solidFill>
                            <a:srgbClr val="760000"/>
                          </a:solidFill>
                          <a:latin typeface="Calibri" pitchFamily="34" charset="0"/>
                          <a:cs typeface="Calibri" pitchFamily="34" charset="0"/>
                        </a:rPr>
                        <a:t> :</a:t>
                      </a:r>
                      <a:endParaRPr lang="fr-FR" sz="1600" dirty="0">
                        <a:solidFill>
                          <a:srgbClr val="760000"/>
                        </a:solidFill>
                        <a:latin typeface="Calibri" pitchFamily="34" charset="0"/>
                        <a:cs typeface="Calibri" pitchFamily="34" charset="0"/>
                      </a:endParaRPr>
                    </a:p>
                  </a:txBody>
                  <a:tcPr>
                    <a:lnL w="9525" cap="flat" cmpd="sng" algn="ctr">
                      <a:solidFill>
                        <a:srgbClr val="C00000"/>
                      </a:solidFill>
                      <a:prstDash val="solid"/>
                      <a:round/>
                      <a:headEnd type="none" w="med" len="med"/>
                      <a:tailEnd type="none" w="med" len="med"/>
                    </a:lnL>
                    <a:lnT w="9525" cap="flat" cmpd="sng" algn="ctr">
                      <a:solidFill>
                        <a:srgbClr val="C00000"/>
                      </a:solidFill>
                      <a:prstDash val="solid"/>
                      <a:round/>
                      <a:headEnd type="none" w="med" len="med"/>
                      <a:tailEnd type="none" w="med" len="med"/>
                    </a:lnT>
                    <a:noFill/>
                  </a:tcPr>
                </a:tc>
                <a:tc>
                  <a:txBody>
                    <a:bodyPr/>
                    <a:lstStyle/>
                    <a:p>
                      <a:pPr marL="0" algn="l" defTabSz="914400" rtl="0" eaLnBrk="1" latinLnBrk="0" hangingPunct="1"/>
                      <a:r>
                        <a:rPr lang="fr-FR" sz="1400" b="1" kern="1200" dirty="0" smtClean="0">
                          <a:solidFill>
                            <a:srgbClr val="760000"/>
                          </a:solidFill>
                          <a:latin typeface="+mn-lt"/>
                          <a:ea typeface="+mn-ea"/>
                          <a:cs typeface="+mn-cs"/>
                        </a:rPr>
                        <a:t>Diffusion N</a:t>
                      </a:r>
                      <a:r>
                        <a:rPr lang="fr-FR" sz="1400" b="1" kern="1200" baseline="-25000" dirty="0" smtClean="0">
                          <a:solidFill>
                            <a:srgbClr val="760000"/>
                          </a:solidFill>
                          <a:latin typeface="+mn-lt"/>
                          <a:ea typeface="+mn-ea"/>
                          <a:cs typeface="+mn-cs"/>
                        </a:rPr>
                        <a:t>2</a:t>
                      </a:r>
                      <a:r>
                        <a:rPr lang="fr-FR" sz="1400" b="1" kern="1200" dirty="0" smtClean="0">
                          <a:solidFill>
                            <a:srgbClr val="760000"/>
                          </a:solidFill>
                          <a:latin typeface="+mn-lt"/>
                          <a:ea typeface="+mn-ea"/>
                          <a:cs typeface="+mn-cs"/>
                        </a:rPr>
                        <a:t> </a:t>
                      </a:r>
                      <a:r>
                        <a:rPr lang="fr-FR" sz="1400" kern="1200" dirty="0" smtClean="0">
                          <a:solidFill>
                            <a:srgbClr val="760000"/>
                          </a:solidFill>
                          <a:latin typeface="+mn-lt"/>
                          <a:ea typeface="+mn-ea"/>
                          <a:cs typeface="+mn-cs"/>
                        </a:rPr>
                        <a:t>dans le sang - Transport - Diffusion N</a:t>
                      </a:r>
                      <a:r>
                        <a:rPr lang="fr-FR" sz="1400" kern="1200" baseline="-25000" dirty="0" smtClean="0">
                          <a:solidFill>
                            <a:srgbClr val="760000"/>
                          </a:solidFill>
                          <a:latin typeface="+mn-lt"/>
                          <a:ea typeface="+mn-ea"/>
                          <a:cs typeface="+mn-cs"/>
                        </a:rPr>
                        <a:t>2</a:t>
                      </a:r>
                      <a:r>
                        <a:rPr lang="fr-FR" sz="1400" kern="1200" dirty="0" smtClean="0">
                          <a:solidFill>
                            <a:srgbClr val="760000"/>
                          </a:solidFill>
                          <a:latin typeface="+mn-lt"/>
                          <a:ea typeface="+mn-ea"/>
                          <a:cs typeface="+mn-cs"/>
                        </a:rPr>
                        <a:t> dans les cellules</a:t>
                      </a:r>
                      <a:endParaRPr lang="fr-FR" sz="1400" kern="1200" dirty="0">
                        <a:solidFill>
                          <a:srgbClr val="760000"/>
                        </a:solidFill>
                        <a:latin typeface="+mn-lt"/>
                        <a:ea typeface="+mn-ea"/>
                        <a:cs typeface="+mn-cs"/>
                      </a:endParaRPr>
                    </a:p>
                  </a:txBody>
                  <a:tcPr>
                    <a:lnT w="9525" cap="flat" cmpd="sng" algn="ctr">
                      <a:solidFill>
                        <a:srgbClr val="C00000"/>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rgbClr val="760000"/>
                          </a:solidFill>
                          <a:latin typeface="Calibri" pitchFamily="34" charset="0"/>
                          <a:cs typeface="Calibri" pitchFamily="34" charset="0"/>
                        </a:rPr>
                        <a:t>G &gt; 0</a:t>
                      </a:r>
                    </a:p>
                  </a:txBody>
                  <a:tcPr>
                    <a:lnT w="9525" cap="flat" cmpd="sng" algn="ctr">
                      <a:solidFill>
                        <a:srgbClr val="C00000"/>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rgbClr val="760000"/>
                          </a:solidFill>
                          <a:latin typeface="Calibri" pitchFamily="34" charset="0"/>
                          <a:cs typeface="Calibri" pitchFamily="34" charset="0"/>
                        </a:rPr>
                        <a:t>TN</a:t>
                      </a:r>
                      <a:r>
                        <a:rPr lang="fr-FR" sz="1400" baseline="-25000" dirty="0" smtClean="0">
                          <a:solidFill>
                            <a:srgbClr val="760000"/>
                          </a:solidFill>
                          <a:latin typeface="Calibri" pitchFamily="34" charset="0"/>
                          <a:cs typeface="Calibri" pitchFamily="34" charset="0"/>
                        </a:rPr>
                        <a:t>2</a:t>
                      </a:r>
                      <a:r>
                        <a:rPr lang="fr-FR" sz="1400" dirty="0" smtClean="0">
                          <a:solidFill>
                            <a:srgbClr val="760000"/>
                          </a:solidFill>
                          <a:latin typeface="Calibri" pitchFamily="34" charset="0"/>
                          <a:cs typeface="Calibri" pitchFamily="34" charset="0"/>
                        </a:rPr>
                        <a:t> </a:t>
                      </a:r>
                      <a:r>
                        <a:rPr lang="fr-FR" sz="1400" b="1" kern="1200" dirty="0" smtClean="0">
                          <a:solidFill>
                            <a:srgbClr val="760000"/>
                          </a:solidFill>
                          <a:latin typeface="Arial" pitchFamily="34" charset="0"/>
                          <a:ea typeface="+mn-ea"/>
                          <a:cs typeface="Arial" pitchFamily="34" charset="0"/>
                        </a:rPr>
                        <a:t>⇗</a:t>
                      </a:r>
                      <a:r>
                        <a:rPr lang="fr-FR" sz="1400" b="0" kern="1200" dirty="0" smtClean="0">
                          <a:solidFill>
                            <a:srgbClr val="760000"/>
                          </a:solidFill>
                          <a:latin typeface="Arial" pitchFamily="34" charset="0"/>
                          <a:ea typeface="+mn-ea"/>
                          <a:cs typeface="Arial" pitchFamily="34" charset="0"/>
                        </a:rPr>
                        <a:t>:</a:t>
                      </a:r>
                      <a:r>
                        <a:rPr lang="fr-FR" sz="1400" b="1" kern="1200" dirty="0" smtClean="0">
                          <a:solidFill>
                            <a:srgbClr val="760000"/>
                          </a:solidFill>
                          <a:latin typeface="Arial" pitchFamily="34" charset="0"/>
                          <a:ea typeface="+mn-ea"/>
                          <a:cs typeface="Arial" pitchFamily="34" charset="0"/>
                        </a:rPr>
                        <a:t> </a:t>
                      </a:r>
                      <a:r>
                        <a:rPr lang="fr-FR" sz="1400" b="1" kern="1200" dirty="0" smtClean="0">
                          <a:solidFill>
                            <a:srgbClr val="760000"/>
                          </a:solidFill>
                          <a:latin typeface="+mn-lt"/>
                          <a:ea typeface="+mn-ea"/>
                          <a:cs typeface="+mn-cs"/>
                        </a:rPr>
                        <a:t>Charge</a:t>
                      </a:r>
                      <a:endParaRPr lang="fr-FR" sz="1400" b="1" dirty="0" smtClean="0">
                        <a:solidFill>
                          <a:srgbClr val="760000"/>
                        </a:solidFill>
                        <a:latin typeface="Calibri" pitchFamily="34" charset="0"/>
                        <a:cs typeface="Calibri" pitchFamily="34" charset="0"/>
                      </a:endParaRPr>
                    </a:p>
                  </a:txBody>
                  <a:tcPr>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noFill/>
                  </a:tcPr>
                </a:tc>
              </a:tr>
              <a:tr h="288000">
                <a:tc>
                  <a:txBody>
                    <a:bodyPr/>
                    <a:lstStyle/>
                    <a:p>
                      <a:r>
                        <a:rPr lang="fr-FR" sz="1600" dirty="0" smtClean="0">
                          <a:solidFill>
                            <a:srgbClr val="0000FF"/>
                          </a:solidFill>
                          <a:latin typeface="Calibri" pitchFamily="34" charset="0"/>
                          <a:cs typeface="Calibri" pitchFamily="34" charset="0"/>
                        </a:rPr>
                        <a:t>PpN</a:t>
                      </a:r>
                      <a:r>
                        <a:rPr lang="fr-FR" sz="1600" baseline="-25000" dirty="0" smtClean="0">
                          <a:solidFill>
                            <a:srgbClr val="0000FF"/>
                          </a:solidFill>
                          <a:latin typeface="Calibri" pitchFamily="34" charset="0"/>
                          <a:cs typeface="Calibri" pitchFamily="34" charset="0"/>
                        </a:rPr>
                        <a:t>2 </a:t>
                      </a:r>
                      <a:r>
                        <a:rPr lang="fr-FR" sz="1600" dirty="0" smtClean="0">
                          <a:solidFill>
                            <a:srgbClr val="0000FF"/>
                          </a:solidFill>
                          <a:latin typeface="Calibri" pitchFamily="34" charset="0"/>
                          <a:cs typeface="Calibri" pitchFamily="34" charset="0"/>
                        </a:rPr>
                        <a:t> </a:t>
                      </a:r>
                      <a:r>
                        <a:rPr lang="fr-FR" sz="1600" dirty="0" smtClean="0">
                          <a:solidFill>
                            <a:schemeClr val="tx1"/>
                          </a:solidFill>
                          <a:latin typeface="Calibri" pitchFamily="34" charset="0"/>
                          <a:cs typeface="Calibri" pitchFamily="34" charset="0"/>
                        </a:rPr>
                        <a:t>=</a:t>
                      </a:r>
                      <a:r>
                        <a:rPr lang="fr-FR" sz="1600" dirty="0" smtClean="0">
                          <a:solidFill>
                            <a:srgbClr val="760000"/>
                          </a:solidFill>
                          <a:latin typeface="Calibri" pitchFamily="34" charset="0"/>
                          <a:cs typeface="Calibri" pitchFamily="34" charset="0"/>
                        </a:rPr>
                        <a:t> TN</a:t>
                      </a:r>
                      <a:r>
                        <a:rPr lang="fr-FR" sz="1600" baseline="-25000" dirty="0" smtClean="0">
                          <a:solidFill>
                            <a:srgbClr val="760000"/>
                          </a:solidFill>
                          <a:latin typeface="Calibri" pitchFamily="34" charset="0"/>
                          <a:cs typeface="Calibri" pitchFamily="34" charset="0"/>
                        </a:rPr>
                        <a:t>2</a:t>
                      </a:r>
                      <a:r>
                        <a:rPr lang="fr-FR" sz="1600" dirty="0" smtClean="0">
                          <a:solidFill>
                            <a:srgbClr val="760000"/>
                          </a:solidFill>
                          <a:latin typeface="Calibri" pitchFamily="34" charset="0"/>
                          <a:cs typeface="Calibri" pitchFamily="34" charset="0"/>
                        </a:rPr>
                        <a:t> : </a:t>
                      </a:r>
                      <a:endParaRPr lang="fr-FR" sz="1600" dirty="0">
                        <a:solidFill>
                          <a:srgbClr val="760000"/>
                        </a:solidFill>
                        <a:latin typeface="Calibri" pitchFamily="34" charset="0"/>
                        <a:cs typeface="Calibri" pitchFamily="34" charset="0"/>
                      </a:endParaRPr>
                    </a:p>
                  </a:txBody>
                  <a:tcPr>
                    <a:lnL w="9525" cap="flat" cmpd="sng" algn="ctr">
                      <a:solidFill>
                        <a:srgbClr val="C00000"/>
                      </a:solidFill>
                      <a:prstDash val="solid"/>
                      <a:round/>
                      <a:headEnd type="none" w="med" len="med"/>
                      <a:tailEnd type="none" w="med" len="med"/>
                    </a:lnL>
                  </a:tcPr>
                </a:tc>
                <a:tc>
                  <a:txBody>
                    <a:bodyPr/>
                    <a:lstStyle/>
                    <a:p>
                      <a:pPr marL="0" algn="l" defTabSz="914400" rtl="0" eaLnBrk="1" latinLnBrk="0" hangingPunct="1"/>
                      <a:r>
                        <a:rPr lang="fr-FR" sz="1400" kern="1200" dirty="0" smtClean="0">
                          <a:solidFill>
                            <a:srgbClr val="760000"/>
                          </a:solidFill>
                          <a:latin typeface="+mn-lt"/>
                          <a:ea typeface="+mn-ea"/>
                          <a:cs typeface="+mn-cs"/>
                        </a:rPr>
                        <a:t>État d’équilibre obtenu après un temps d’exposition suffisant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rgbClr val="760000"/>
                          </a:solidFill>
                          <a:latin typeface="Calibri" pitchFamily="34" charset="0"/>
                          <a:ea typeface="+mn-ea"/>
                          <a:cs typeface="Calibri" pitchFamily="34" charset="0"/>
                        </a:rPr>
                        <a:t>G = 0</a:t>
                      </a:r>
                    </a:p>
                  </a:txBody>
                  <a:tcPr/>
                </a:tc>
                <a:tc>
                  <a:txBody>
                    <a:bodyPr/>
                    <a:lstStyle/>
                    <a:p>
                      <a:pPr marL="0" algn="l" defTabSz="914400" rtl="0" eaLnBrk="1" latinLnBrk="0" hangingPunct="1"/>
                      <a:endParaRPr lang="fr-FR" sz="1400" kern="1200" dirty="0" smtClean="0">
                        <a:solidFill>
                          <a:srgbClr val="760000"/>
                        </a:solidFill>
                        <a:latin typeface="+mn-lt"/>
                        <a:ea typeface="+mn-ea"/>
                        <a:cs typeface="+mn-cs"/>
                      </a:endParaRPr>
                    </a:p>
                  </a:txBody>
                  <a:tcPr>
                    <a:lnR w="9525" cap="flat" cmpd="sng" algn="ctr">
                      <a:solidFill>
                        <a:srgbClr val="C00000"/>
                      </a:solidFill>
                      <a:prstDash val="solid"/>
                      <a:round/>
                      <a:headEnd type="none" w="med" len="med"/>
                      <a:tailEnd type="none" w="med" len="med"/>
                    </a:lnR>
                  </a:tcPr>
                </a:tc>
              </a:tr>
              <a:tr h="288000">
                <a:tc>
                  <a:txBody>
                    <a:bodyPr/>
                    <a:lstStyle/>
                    <a:p>
                      <a:r>
                        <a:rPr lang="fr-FR" sz="1600" dirty="0" smtClean="0">
                          <a:solidFill>
                            <a:srgbClr val="0000FF"/>
                          </a:solidFill>
                          <a:latin typeface="Calibri" pitchFamily="34" charset="0"/>
                          <a:cs typeface="Calibri" pitchFamily="34" charset="0"/>
                        </a:rPr>
                        <a:t>PpN</a:t>
                      </a:r>
                      <a:r>
                        <a:rPr lang="fr-FR" sz="1600" baseline="-25000" dirty="0" smtClean="0">
                          <a:solidFill>
                            <a:srgbClr val="0000FF"/>
                          </a:solidFill>
                          <a:latin typeface="Calibri" pitchFamily="34" charset="0"/>
                          <a:cs typeface="Calibri" pitchFamily="34" charset="0"/>
                        </a:rPr>
                        <a:t>2</a:t>
                      </a:r>
                      <a:r>
                        <a:rPr lang="fr-FR" sz="1600" baseline="-25000" dirty="0" smtClean="0">
                          <a:solidFill>
                            <a:srgbClr val="760000"/>
                          </a:solidFill>
                          <a:latin typeface="Calibri" pitchFamily="34" charset="0"/>
                          <a:cs typeface="Calibri" pitchFamily="34" charset="0"/>
                        </a:rPr>
                        <a:t> </a:t>
                      </a:r>
                      <a:r>
                        <a:rPr lang="fr-FR" sz="1600" dirty="0" smtClean="0">
                          <a:solidFill>
                            <a:srgbClr val="760000"/>
                          </a:solidFill>
                          <a:latin typeface="Calibri" pitchFamily="34" charset="0"/>
                          <a:cs typeface="Calibri" pitchFamily="34" charset="0"/>
                        </a:rPr>
                        <a:t> </a:t>
                      </a:r>
                      <a:r>
                        <a:rPr lang="fr-FR" sz="1600" dirty="0" smtClean="0">
                          <a:solidFill>
                            <a:schemeClr val="tx1"/>
                          </a:solidFill>
                          <a:latin typeface="Calibri" pitchFamily="34" charset="0"/>
                          <a:cs typeface="Calibri" pitchFamily="34" charset="0"/>
                        </a:rPr>
                        <a:t>&lt;</a:t>
                      </a:r>
                      <a:r>
                        <a:rPr lang="fr-FR" sz="1600" dirty="0" smtClean="0">
                          <a:solidFill>
                            <a:srgbClr val="760000"/>
                          </a:solidFill>
                          <a:latin typeface="Calibri" pitchFamily="34" charset="0"/>
                          <a:cs typeface="Calibri" pitchFamily="34" charset="0"/>
                        </a:rPr>
                        <a:t> TN</a:t>
                      </a:r>
                      <a:r>
                        <a:rPr lang="fr-FR" sz="1600" baseline="-25000" dirty="0" smtClean="0">
                          <a:solidFill>
                            <a:srgbClr val="760000"/>
                          </a:solidFill>
                          <a:latin typeface="Calibri" pitchFamily="34" charset="0"/>
                          <a:cs typeface="Calibri" pitchFamily="34" charset="0"/>
                        </a:rPr>
                        <a:t>2</a:t>
                      </a:r>
                      <a:r>
                        <a:rPr lang="fr-FR" sz="1600" dirty="0" smtClean="0">
                          <a:solidFill>
                            <a:srgbClr val="760000"/>
                          </a:solidFill>
                          <a:latin typeface="Calibri" pitchFamily="34" charset="0"/>
                          <a:cs typeface="Calibri" pitchFamily="34" charset="0"/>
                        </a:rPr>
                        <a:t> : </a:t>
                      </a:r>
                      <a:endParaRPr lang="fr-FR" sz="1600" dirty="0">
                        <a:solidFill>
                          <a:srgbClr val="760000"/>
                        </a:solidFill>
                        <a:latin typeface="Calibri" pitchFamily="34" charset="0"/>
                        <a:cs typeface="Calibri" pitchFamily="34" charset="0"/>
                      </a:endParaRPr>
                    </a:p>
                  </a:txBody>
                  <a:tcPr>
                    <a:lnL w="9525" cap="flat" cmpd="sng" algn="ctr">
                      <a:solidFill>
                        <a:srgbClr val="C00000"/>
                      </a:solidFill>
                      <a:prstDash val="solid"/>
                      <a:round/>
                      <a:headEnd type="none" w="med" len="med"/>
                      <a:tailEnd type="none" w="med" len="med"/>
                    </a:lnL>
                    <a:lnB w="9525" cap="flat" cmpd="sng" algn="ctr">
                      <a:solidFill>
                        <a:srgbClr val="C00000"/>
                      </a:solidFill>
                      <a:prstDash val="solid"/>
                      <a:round/>
                      <a:headEnd type="none" w="med" len="med"/>
                      <a:tailEnd type="none" w="med" len="med"/>
                    </a:lnB>
                    <a:noFill/>
                  </a:tcPr>
                </a:tc>
                <a:tc>
                  <a:txBody>
                    <a:bodyPr/>
                    <a:lstStyle/>
                    <a:p>
                      <a:r>
                        <a:rPr lang="fr-FR" sz="1400" b="1" kern="1200" dirty="0" smtClean="0">
                          <a:solidFill>
                            <a:srgbClr val="760000"/>
                          </a:solidFill>
                          <a:latin typeface="+mn-lt"/>
                          <a:ea typeface="+mn-ea"/>
                          <a:cs typeface="+mn-cs"/>
                        </a:rPr>
                        <a:t>Désaturation N</a:t>
                      </a:r>
                      <a:r>
                        <a:rPr lang="fr-FR" sz="1400" b="1" kern="1200" baseline="-25000" dirty="0" smtClean="0">
                          <a:solidFill>
                            <a:srgbClr val="760000"/>
                          </a:solidFill>
                          <a:latin typeface="+mn-lt"/>
                          <a:ea typeface="+mn-ea"/>
                          <a:cs typeface="+mn-cs"/>
                        </a:rPr>
                        <a:t>2</a:t>
                      </a:r>
                      <a:r>
                        <a:rPr lang="fr-FR" sz="1200" b="1" kern="1200" dirty="0" smtClean="0">
                          <a:solidFill>
                            <a:srgbClr val="760000"/>
                          </a:solidFill>
                          <a:latin typeface="+mn-lt"/>
                          <a:ea typeface="+mn-ea"/>
                          <a:cs typeface="+mn-cs"/>
                        </a:rPr>
                        <a:t> </a:t>
                      </a:r>
                      <a:r>
                        <a:rPr lang="fr-FR" sz="1200" kern="1200" dirty="0" smtClean="0">
                          <a:solidFill>
                            <a:srgbClr val="760000"/>
                          </a:solidFill>
                          <a:latin typeface="+mn-lt"/>
                          <a:ea typeface="+mn-ea"/>
                          <a:cs typeface="+mn-cs"/>
                        </a:rPr>
                        <a:t>(Diffusion N</a:t>
                      </a:r>
                      <a:r>
                        <a:rPr lang="fr-FR" sz="1200" kern="1200" baseline="-25000" dirty="0" smtClean="0">
                          <a:solidFill>
                            <a:srgbClr val="760000"/>
                          </a:solidFill>
                          <a:latin typeface="+mn-lt"/>
                          <a:ea typeface="+mn-ea"/>
                          <a:cs typeface="+mn-cs"/>
                        </a:rPr>
                        <a:t>2 </a:t>
                      </a:r>
                      <a:r>
                        <a:rPr lang="fr-FR" sz="1200" kern="1200" dirty="0" smtClean="0">
                          <a:solidFill>
                            <a:srgbClr val="760000"/>
                          </a:solidFill>
                          <a:latin typeface="+mn-lt"/>
                          <a:ea typeface="+mn-ea"/>
                          <a:cs typeface="+mn-cs"/>
                        </a:rPr>
                        <a:t>depuis cellule dans le sang – Transport - puis Diffusion N</a:t>
                      </a:r>
                      <a:r>
                        <a:rPr lang="fr-FR" sz="1200" kern="1200" baseline="-25000" dirty="0" smtClean="0">
                          <a:solidFill>
                            <a:srgbClr val="760000"/>
                          </a:solidFill>
                          <a:latin typeface="+mn-lt"/>
                          <a:ea typeface="+mn-ea"/>
                          <a:cs typeface="+mn-cs"/>
                        </a:rPr>
                        <a:t>2</a:t>
                      </a:r>
                      <a:r>
                        <a:rPr lang="fr-FR" sz="1200" kern="1200" dirty="0" smtClean="0">
                          <a:solidFill>
                            <a:srgbClr val="760000"/>
                          </a:solidFill>
                          <a:latin typeface="+mn-lt"/>
                          <a:ea typeface="+mn-ea"/>
                          <a:cs typeface="+mn-cs"/>
                        </a:rPr>
                        <a:t> dans l’air alvéolaire)</a:t>
                      </a:r>
                      <a:endParaRPr lang="fr-FR" sz="1400" kern="1200" dirty="0" smtClean="0">
                        <a:solidFill>
                          <a:srgbClr val="760000"/>
                        </a:solidFill>
                        <a:latin typeface="+mn-lt"/>
                        <a:ea typeface="+mn-ea"/>
                        <a:cs typeface="+mn-cs"/>
                      </a:endParaRPr>
                    </a:p>
                  </a:txBody>
                  <a:tcPr>
                    <a:lnB w="9525" cap="flat" cmpd="sng" algn="ctr">
                      <a:solidFill>
                        <a:srgbClr val="C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rgbClr val="760000"/>
                          </a:solidFill>
                          <a:latin typeface="Calibri" pitchFamily="34" charset="0"/>
                          <a:ea typeface="+mn-ea"/>
                          <a:cs typeface="Calibri" pitchFamily="34" charset="0"/>
                        </a:rPr>
                        <a:t>G &lt; 0</a:t>
                      </a:r>
                    </a:p>
                  </a:txBody>
                  <a:tcPr>
                    <a:lnB w="9525" cap="flat" cmpd="sng" algn="ctr">
                      <a:solidFill>
                        <a:srgbClr val="C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rgbClr val="760000"/>
                          </a:solidFill>
                          <a:latin typeface="Calibri" pitchFamily="34" charset="0"/>
                          <a:cs typeface="Calibri" pitchFamily="34" charset="0"/>
                        </a:rPr>
                        <a:t>TN</a:t>
                      </a:r>
                      <a:r>
                        <a:rPr lang="fr-FR" sz="1400" baseline="-25000" dirty="0" smtClean="0">
                          <a:solidFill>
                            <a:srgbClr val="760000"/>
                          </a:solidFill>
                          <a:latin typeface="Calibri" pitchFamily="34" charset="0"/>
                          <a:cs typeface="Calibri" pitchFamily="34" charset="0"/>
                        </a:rPr>
                        <a:t>2</a:t>
                      </a:r>
                      <a:r>
                        <a:rPr lang="fr-FR" sz="1400" dirty="0" smtClean="0">
                          <a:solidFill>
                            <a:srgbClr val="760000"/>
                          </a:solidFill>
                          <a:latin typeface="Calibri" pitchFamily="34" charset="0"/>
                          <a:cs typeface="Calibri" pitchFamily="34" charset="0"/>
                        </a:rPr>
                        <a:t> </a:t>
                      </a:r>
                      <a:r>
                        <a:rPr lang="fr-FR" sz="1400" b="1" kern="1200" dirty="0" smtClean="0">
                          <a:solidFill>
                            <a:srgbClr val="760000"/>
                          </a:solidFill>
                          <a:latin typeface="Arial" pitchFamily="34" charset="0"/>
                          <a:ea typeface="+mn-ea"/>
                          <a:cs typeface="Arial" pitchFamily="34" charset="0"/>
                        </a:rPr>
                        <a:t>↘ </a:t>
                      </a:r>
                      <a:r>
                        <a:rPr lang="fr-FR" sz="1400" b="0" kern="1200" dirty="0" smtClean="0">
                          <a:solidFill>
                            <a:srgbClr val="760000"/>
                          </a:solidFill>
                          <a:latin typeface="Arial" pitchFamily="34" charset="0"/>
                          <a:ea typeface="+mn-ea"/>
                          <a:cs typeface="Arial" pitchFamily="34" charset="0"/>
                        </a:rPr>
                        <a:t>:</a:t>
                      </a:r>
                      <a:r>
                        <a:rPr lang="fr-FR" sz="1400" b="1" kern="1200" baseline="0" dirty="0" smtClean="0">
                          <a:solidFill>
                            <a:srgbClr val="760000"/>
                          </a:solidFill>
                          <a:latin typeface="Arial" pitchFamily="34" charset="0"/>
                          <a:ea typeface="+mn-ea"/>
                          <a:cs typeface="Arial" pitchFamily="34" charset="0"/>
                        </a:rPr>
                        <a:t> </a:t>
                      </a:r>
                      <a:r>
                        <a:rPr lang="fr-FR" sz="1400" b="1" kern="1200" dirty="0" smtClean="0">
                          <a:solidFill>
                            <a:srgbClr val="760000"/>
                          </a:solidFill>
                          <a:latin typeface="+mn-lt"/>
                          <a:ea typeface="+mn-ea"/>
                          <a:cs typeface="+mn-cs"/>
                        </a:rPr>
                        <a:t>Décharge</a:t>
                      </a:r>
                      <a:endParaRPr lang="fr-FR" sz="1400" b="1" kern="1200" dirty="0" smtClean="0">
                        <a:solidFill>
                          <a:srgbClr val="760000"/>
                        </a:solidFill>
                        <a:latin typeface="Arial" pitchFamily="34" charset="0"/>
                        <a:ea typeface="+mn-ea"/>
                        <a:cs typeface="Arial" pitchFamily="34" charset="0"/>
                      </a:endParaRPr>
                    </a:p>
                  </a:txBody>
                  <a:tcPr>
                    <a:lnR w="9525" cap="flat" cmpd="sng" algn="ctr">
                      <a:solidFill>
                        <a:srgbClr val="C00000"/>
                      </a:solidFill>
                      <a:prstDash val="solid"/>
                      <a:round/>
                      <a:headEnd type="none" w="med" len="med"/>
                      <a:tailEnd type="none" w="med" len="med"/>
                    </a:lnR>
                    <a:lnB w="9525" cap="flat" cmpd="sng" algn="ctr">
                      <a:solidFill>
                        <a:srgbClr val="C00000"/>
                      </a:solidFill>
                      <a:prstDash val="solid"/>
                      <a:round/>
                      <a:headEnd type="none" w="med" len="med"/>
                      <a:tailEnd type="none" w="med" len="med"/>
                    </a:lnB>
                    <a:noFill/>
                  </a:tcPr>
                </a:tc>
              </a:tr>
            </a:tbl>
          </a:graphicData>
        </a:graphic>
      </p:graphicFrame>
      <p:sp>
        <p:nvSpPr>
          <p:cNvPr id="2" name="Titre 1"/>
          <p:cNvSpPr>
            <a:spLocks noGrp="1"/>
          </p:cNvSpPr>
          <p:nvPr>
            <p:ph type="title"/>
          </p:nvPr>
        </p:nvSpPr>
        <p:spPr/>
        <p:txBody>
          <a:bodyPr anchor="t" anchorCtr="0"/>
          <a:lstStyle/>
          <a:p>
            <a:r>
              <a:rPr lang="fr-FR" dirty="0"/>
              <a:t>Échanges gazeux: </a:t>
            </a:r>
            <a:r>
              <a:rPr lang="fr-FR" sz="2800" dirty="0"/>
              <a:t>rappels &amp; compléments</a:t>
            </a:r>
            <a:endParaRPr lang="fr-FR" dirty="0"/>
          </a:p>
        </p:txBody>
      </p:sp>
      <p:sp>
        <p:nvSpPr>
          <p:cNvPr id="4" name="Espace réservé de la date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smtClean="0">
                <a:ln>
                  <a:noFill/>
                </a:ln>
                <a:solidFill>
                  <a:srgbClr val="000000">
                    <a:lumMod val="50000"/>
                    <a:lumOff val="50000"/>
                  </a:srgbClr>
                </a:solidFill>
                <a:effectLst/>
                <a:uLnTx/>
                <a:uFillTx/>
                <a:latin typeface="Arial" pitchFamily="34" charset="0"/>
                <a:ea typeface="+mn-ea"/>
                <a:cs typeface="Arial" pitchFamily="34" charset="0"/>
              </a:rPr>
              <a:t>22/01/2022</a:t>
            </a:r>
            <a:endParaRPr kumimoji="0" lang="fr-FR" sz="1200" b="0" i="0" u="none" strike="noStrike" kern="1200" cap="none" spc="0" normalizeH="0" baseline="0" noProof="0" dirty="0">
              <a:ln>
                <a:noFill/>
              </a:ln>
              <a:solidFill>
                <a:srgbClr val="000000">
                  <a:lumMod val="50000"/>
                  <a:lumOff val="50000"/>
                </a:srgbClr>
              </a:solidFill>
              <a:effectLst/>
              <a:uLnTx/>
              <a:uFillTx/>
              <a:latin typeface="Arial" pitchFamily="34" charset="0"/>
              <a:ea typeface="+mn-ea"/>
              <a:cs typeface="Arial" pitchFamily="34" charset="0"/>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lumMod val="50000"/>
                    <a:lumOff val="50000"/>
                  </a:srgbClr>
                </a:solidFill>
                <a:effectLst/>
                <a:uLnTx/>
                <a:uFillTx/>
                <a:latin typeface="Arial" pitchFamily="34" charset="0"/>
                <a:ea typeface="+mn-ea"/>
                <a:cs typeface="Arial" pitchFamily="34" charset="0"/>
              </a:rPr>
              <a:t>Alain BERTRAND - Formation GP Codep01</a:t>
            </a:r>
            <a:endParaRPr kumimoji="0" lang="fr-FR" sz="1200" b="0" i="0" u="none" strike="noStrike" kern="1200" cap="none" spc="0" normalizeH="0" baseline="0" noProof="0" dirty="0">
              <a:ln>
                <a:noFill/>
              </a:ln>
              <a:solidFill>
                <a:srgbClr val="000000">
                  <a:lumMod val="50000"/>
                  <a:lumOff val="50000"/>
                </a:srgbClr>
              </a:solidFill>
              <a:effectLst/>
              <a:uLnTx/>
              <a:uFillTx/>
              <a:latin typeface="Arial" pitchFamily="34" charset="0"/>
              <a:ea typeface="+mn-ea"/>
              <a:cs typeface="Arial" pitchFamily="34" charset="0"/>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33187F-F30B-4AE4-93E0-2496F9DB8006}" type="slidenum">
              <a:rPr kumimoji="0" lang="fr-FR" sz="1200" b="0" i="0" u="none" strike="noStrike" kern="1200" cap="none" spc="0" normalizeH="0" baseline="0" noProof="0" smtClean="0">
                <a:ln>
                  <a:noFill/>
                </a:ln>
                <a:solidFill>
                  <a:srgbClr val="000000">
                    <a:lumMod val="75000"/>
                    <a:lumOff val="25000"/>
                  </a:srgbClr>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r-FR" sz="1200" b="0" i="0" u="none" strike="noStrike" kern="1200" cap="none" spc="0" normalizeH="0" baseline="0" noProof="0" dirty="0">
              <a:ln>
                <a:noFill/>
              </a:ln>
              <a:solidFill>
                <a:srgbClr val="000000">
                  <a:lumMod val="75000"/>
                  <a:lumOff val="25000"/>
                </a:srgbClr>
              </a:solidFill>
              <a:effectLst/>
              <a:uLnTx/>
              <a:uFillTx/>
              <a:latin typeface="Arial" pitchFamily="34" charset="0"/>
              <a:ea typeface="+mn-ea"/>
              <a:cs typeface="Arial" pitchFamily="34" charset="0"/>
            </a:endParaRPr>
          </a:p>
        </p:txBody>
      </p:sp>
      <p:grpSp>
        <p:nvGrpSpPr>
          <p:cNvPr id="7" name="Group 15"/>
          <p:cNvGrpSpPr>
            <a:grpSpLocks/>
          </p:cNvGrpSpPr>
          <p:nvPr/>
        </p:nvGrpSpPr>
        <p:grpSpPr bwMode="auto">
          <a:xfrm>
            <a:off x="3942733" y="1994733"/>
            <a:ext cx="904875" cy="1190625"/>
            <a:chOff x="1562100" y="152400"/>
            <a:chExt cx="95" cy="125"/>
          </a:xfrm>
        </p:grpSpPr>
        <p:sp>
          <p:nvSpPr>
            <p:cNvPr id="19" name="Oval 12"/>
            <p:cNvSpPr>
              <a:spLocks noChangeArrowheads="1"/>
            </p:cNvSpPr>
            <p:nvPr/>
          </p:nvSpPr>
          <p:spPr bwMode="auto">
            <a:xfrm>
              <a:off x="1562100" y="152450"/>
              <a:ext cx="95" cy="75"/>
            </a:xfrm>
            <a:prstGeom prst="ellipse">
              <a:avLst/>
            </a:prstGeom>
            <a:gradFill rotWithShape="0">
              <a:gsLst>
                <a:gs pos="0">
                  <a:srgbClr val="00FFFF"/>
                </a:gs>
                <a:gs pos="100000">
                  <a:srgbClr val="333333"/>
                </a:gs>
              </a:gsLst>
              <a:lin ang="5400000" scaled="1"/>
            </a:grad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20" name="Rectangle 19"/>
            <p:cNvSpPr>
              <a:spLocks noChangeArrowheads="1"/>
            </p:cNvSpPr>
            <p:nvPr/>
          </p:nvSpPr>
          <p:spPr bwMode="auto">
            <a:xfrm>
              <a:off x="1562136" y="152400"/>
              <a:ext cx="21" cy="54"/>
            </a:xfrm>
            <a:prstGeom prst="rect">
              <a:avLst/>
            </a:prstGeom>
            <a:solidFill>
              <a:srgbClr val="00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grpSp>
      <p:sp>
        <p:nvSpPr>
          <p:cNvPr id="8" name="AutoShape 5"/>
          <p:cNvSpPr>
            <a:spLocks noChangeArrowheads="1"/>
          </p:cNvSpPr>
          <p:nvPr/>
        </p:nvSpPr>
        <p:spPr bwMode="auto">
          <a:xfrm>
            <a:off x="2914033" y="2061408"/>
            <a:ext cx="3314700" cy="752475"/>
          </a:xfrm>
          <a:prstGeom prst="curvedUpArrow">
            <a:avLst>
              <a:gd name="adj1" fmla="val 20312"/>
              <a:gd name="adj2" fmla="val 157032"/>
              <a:gd name="adj3" fmla="val 20255"/>
            </a:avLst>
          </a:prstGeom>
          <a:gradFill rotWithShape="0">
            <a:gsLst>
              <a:gs pos="0">
                <a:srgbClr val="00FFFF"/>
              </a:gs>
              <a:gs pos="100000">
                <a:srgbClr val="4D0808"/>
              </a:gs>
            </a:gsLst>
            <a:lin ang="0" scaled="1"/>
          </a:gra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9" name="AutoShape 7"/>
          <p:cNvSpPr>
            <a:spLocks noChangeArrowheads="1"/>
          </p:cNvSpPr>
          <p:nvPr/>
        </p:nvSpPr>
        <p:spPr bwMode="auto">
          <a:xfrm>
            <a:off x="2885458" y="2842458"/>
            <a:ext cx="3314700" cy="752475"/>
          </a:xfrm>
          <a:prstGeom prst="curvedDownArrow">
            <a:avLst>
              <a:gd name="adj1" fmla="val 22800"/>
              <a:gd name="adj2" fmla="val 103805"/>
              <a:gd name="adj3" fmla="val 33333"/>
            </a:avLst>
          </a:prstGeom>
          <a:gradFill rotWithShape="0">
            <a:gsLst>
              <a:gs pos="0">
                <a:srgbClr val="99CCFF"/>
              </a:gs>
              <a:gs pos="100000">
                <a:srgbClr val="FF3399"/>
              </a:gs>
            </a:gsLst>
            <a:lin ang="2700000" scaled="1"/>
          </a:gra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10" name="Text Box 9"/>
          <p:cNvSpPr txBox="1">
            <a:spLocks noChangeArrowheads="1"/>
          </p:cNvSpPr>
          <p:nvPr/>
        </p:nvSpPr>
        <p:spPr bwMode="auto">
          <a:xfrm>
            <a:off x="5371483" y="1842333"/>
            <a:ext cx="619125" cy="18097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00" b="1" i="0" u="none" strike="noStrike" baseline="0" dirty="0">
                <a:solidFill>
                  <a:srgbClr val="000000"/>
                </a:solidFill>
                <a:latin typeface="Arial"/>
                <a:cs typeface="Arial"/>
              </a:rPr>
              <a:t>Air expiré</a:t>
            </a:r>
          </a:p>
        </p:txBody>
      </p:sp>
      <p:sp>
        <p:nvSpPr>
          <p:cNvPr id="11" name="Freeform 25"/>
          <p:cNvSpPr>
            <a:spLocks/>
          </p:cNvSpPr>
          <p:nvPr/>
        </p:nvSpPr>
        <p:spPr bwMode="auto">
          <a:xfrm rot="4861456">
            <a:off x="3829843" y="2766770"/>
            <a:ext cx="333375" cy="292302"/>
          </a:xfrm>
          <a:custGeom>
            <a:avLst/>
            <a:gdLst>
              <a:gd name="T0" fmla="*/ 333375 w 35"/>
              <a:gd name="T1" fmla="*/ 276225 h 32"/>
              <a:gd name="T2" fmla="*/ 190500 w 35"/>
              <a:gd name="T3" fmla="*/ 285750 h 32"/>
              <a:gd name="T4" fmla="*/ 66675 w 35"/>
              <a:gd name="T5" fmla="*/ 152400 h 32"/>
              <a:gd name="T6" fmla="*/ 0 w 35"/>
              <a:gd name="T7" fmla="*/ 0 h 32"/>
              <a:gd name="T8" fmla="*/ 0 60000 65536"/>
              <a:gd name="T9" fmla="*/ 0 60000 65536"/>
              <a:gd name="T10" fmla="*/ 0 60000 65536"/>
              <a:gd name="T11" fmla="*/ 0 60000 65536"/>
              <a:gd name="connsiteX0" fmla="*/ 10000 w 10000"/>
              <a:gd name="connsiteY0" fmla="*/ 9063 h 9589"/>
              <a:gd name="connsiteX1" fmla="*/ 5714 w 10000"/>
              <a:gd name="connsiteY1" fmla="*/ 9375 h 9589"/>
              <a:gd name="connsiteX2" fmla="*/ 3213 w 10000"/>
              <a:gd name="connsiteY2" fmla="*/ 7518 h 9589"/>
              <a:gd name="connsiteX3" fmla="*/ 2000 w 10000"/>
              <a:gd name="connsiteY3" fmla="*/ 5000 h 9589"/>
              <a:gd name="connsiteX4" fmla="*/ 0 w 10000"/>
              <a:gd name="connsiteY4" fmla="*/ 0 h 9589"/>
              <a:gd name="connsiteX0" fmla="*/ 10000 w 10000"/>
              <a:gd name="connsiteY0" fmla="*/ 9451 h 10001"/>
              <a:gd name="connsiteX1" fmla="*/ 5714 w 10000"/>
              <a:gd name="connsiteY1" fmla="*/ 9777 h 10001"/>
              <a:gd name="connsiteX2" fmla="*/ 3213 w 10000"/>
              <a:gd name="connsiteY2" fmla="*/ 7840 h 10001"/>
              <a:gd name="connsiteX3" fmla="*/ 1673 w 10000"/>
              <a:gd name="connsiteY3" fmla="*/ 5485 h 10001"/>
              <a:gd name="connsiteX4" fmla="*/ 0 w 10000"/>
              <a:gd name="connsiteY4" fmla="*/ 0 h 10001"/>
              <a:gd name="connsiteX0" fmla="*/ 10000 w 10000"/>
              <a:gd name="connsiteY0" fmla="*/ 9451 h 10001"/>
              <a:gd name="connsiteX1" fmla="*/ 5714 w 10000"/>
              <a:gd name="connsiteY1" fmla="*/ 9777 h 10001"/>
              <a:gd name="connsiteX2" fmla="*/ 3287 w 10000"/>
              <a:gd name="connsiteY2" fmla="*/ 8348 h 10001"/>
              <a:gd name="connsiteX3" fmla="*/ 1673 w 10000"/>
              <a:gd name="connsiteY3" fmla="*/ 5485 h 10001"/>
              <a:gd name="connsiteX4" fmla="*/ 0 w 10000"/>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1">
                <a:moveTo>
                  <a:pt x="10000" y="9451"/>
                </a:moveTo>
                <a:cubicBezTo>
                  <a:pt x="9429" y="9451"/>
                  <a:pt x="7143" y="10429"/>
                  <a:pt x="5714" y="9777"/>
                </a:cubicBezTo>
                <a:cubicBezTo>
                  <a:pt x="4583" y="9509"/>
                  <a:pt x="3906" y="9108"/>
                  <a:pt x="3287" y="8348"/>
                </a:cubicBezTo>
                <a:cubicBezTo>
                  <a:pt x="2668" y="7588"/>
                  <a:pt x="2208" y="6792"/>
                  <a:pt x="1673" y="5485"/>
                </a:cubicBezTo>
                <a:cubicBezTo>
                  <a:pt x="816" y="3856"/>
                  <a:pt x="571" y="978"/>
                  <a:pt x="0" y="0"/>
                </a:cubicBezTo>
              </a:path>
            </a:pathLst>
          </a:custGeom>
          <a:noFill/>
          <a:ln w="19050" cap="flat" cmpd="sng">
            <a:solidFill>
              <a:srgbClr val="3366FF"/>
            </a:solidFill>
            <a:prstDash val="solid"/>
            <a:round/>
            <a:headEnd type="none" w="med" len="med"/>
            <a:tailEnd type="triangle" w="med" len="med"/>
          </a:ln>
          <a:extLst>
            <a:ext uri="{909E8E84-426E-40DD-AFC4-6F175D3DCCD1}">
              <a14:hiddenFill xmlns="" xmlns:a14="http://schemas.microsoft.com/office/drawing/2010/main">
                <a:solidFill>
                  <a:srgbClr xmlns:mc="http://schemas.openxmlformats.org/markup-compatibility/2006" val="FF0000" mc:Ignorable="a14" a14:legacySpreadsheetColorIndex="10"/>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12" name="Text Box 26"/>
          <p:cNvSpPr txBox="1">
            <a:spLocks noChangeArrowheads="1"/>
          </p:cNvSpPr>
          <p:nvPr/>
        </p:nvSpPr>
        <p:spPr bwMode="auto">
          <a:xfrm>
            <a:off x="3642698" y="3052008"/>
            <a:ext cx="258340" cy="17056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00" b="1" i="0" u="none" strike="noStrike" baseline="0" dirty="0">
                <a:solidFill>
                  <a:srgbClr val="0000FF"/>
                </a:solidFill>
                <a:latin typeface="Arial"/>
                <a:cs typeface="Arial"/>
              </a:rPr>
              <a:t>CO</a:t>
            </a:r>
            <a:r>
              <a:rPr lang="fr-FR" sz="1000" b="1" i="0" u="none" strike="noStrike" baseline="-25000" dirty="0">
                <a:solidFill>
                  <a:srgbClr val="0000FF"/>
                </a:solidFill>
                <a:latin typeface="Arial"/>
                <a:cs typeface="Arial"/>
              </a:rPr>
              <a:t>2</a:t>
            </a:r>
          </a:p>
        </p:txBody>
      </p:sp>
      <p:sp>
        <p:nvSpPr>
          <p:cNvPr id="13" name="Freeform 27"/>
          <p:cNvSpPr>
            <a:spLocks/>
          </p:cNvSpPr>
          <p:nvPr/>
        </p:nvSpPr>
        <p:spPr bwMode="auto">
          <a:xfrm rot="18408732">
            <a:off x="4631769" y="2653742"/>
            <a:ext cx="182793" cy="421919"/>
          </a:xfrm>
          <a:custGeom>
            <a:avLst/>
            <a:gdLst>
              <a:gd name="T0" fmla="*/ 16193 w 20"/>
              <a:gd name="T1" fmla="*/ 0 h 49"/>
              <a:gd name="T2" fmla="*/ 129540 w 20"/>
              <a:gd name="T3" fmla="*/ 93306 h 49"/>
              <a:gd name="T4" fmla="*/ 137636 w 20"/>
              <a:gd name="T5" fmla="*/ 272143 h 49"/>
              <a:gd name="T6" fmla="*/ 0 w 20"/>
              <a:gd name="T7" fmla="*/ 381000 h 49"/>
              <a:gd name="T8" fmla="*/ 0 60000 65536"/>
              <a:gd name="T9" fmla="*/ 0 60000 65536"/>
              <a:gd name="T10" fmla="*/ 0 60000 65536"/>
              <a:gd name="T11" fmla="*/ 0 60000 65536"/>
              <a:gd name="connsiteX0" fmla="*/ 1000 w 9468"/>
              <a:gd name="connsiteY0" fmla="*/ 0 h 10000"/>
              <a:gd name="connsiteX1" fmla="*/ 8000 w 9468"/>
              <a:gd name="connsiteY1" fmla="*/ 2449 h 10000"/>
              <a:gd name="connsiteX2" fmla="*/ 9221 w 9468"/>
              <a:gd name="connsiteY2" fmla="*/ 4927 h 10000"/>
              <a:gd name="connsiteX3" fmla="*/ 8500 w 9468"/>
              <a:gd name="connsiteY3" fmla="*/ 7143 h 10000"/>
              <a:gd name="connsiteX4" fmla="*/ 0 w 9468"/>
              <a:gd name="connsiteY4" fmla="*/ 10000 h 10000"/>
              <a:gd name="connsiteX0" fmla="*/ 1056 w 10463"/>
              <a:gd name="connsiteY0" fmla="*/ 0 h 10000"/>
              <a:gd name="connsiteX1" fmla="*/ 8450 w 10463"/>
              <a:gd name="connsiteY1" fmla="*/ 2449 h 10000"/>
              <a:gd name="connsiteX2" fmla="*/ 10423 w 10463"/>
              <a:gd name="connsiteY2" fmla="*/ 4877 h 10000"/>
              <a:gd name="connsiteX3" fmla="*/ 8978 w 10463"/>
              <a:gd name="connsiteY3" fmla="*/ 7143 h 10000"/>
              <a:gd name="connsiteX4" fmla="*/ 0 w 10463"/>
              <a:gd name="connsiteY4" fmla="*/ 10000 h 10000"/>
              <a:gd name="connsiteX0" fmla="*/ 1056 w 10463"/>
              <a:gd name="connsiteY0" fmla="*/ 0 h 10000"/>
              <a:gd name="connsiteX1" fmla="*/ 8452 w 10463"/>
              <a:gd name="connsiteY1" fmla="*/ 1824 h 10000"/>
              <a:gd name="connsiteX2" fmla="*/ 10423 w 10463"/>
              <a:gd name="connsiteY2" fmla="*/ 4877 h 10000"/>
              <a:gd name="connsiteX3" fmla="*/ 8978 w 10463"/>
              <a:gd name="connsiteY3" fmla="*/ 7143 h 10000"/>
              <a:gd name="connsiteX4" fmla="*/ 0 w 10463"/>
              <a:gd name="connsiteY4" fmla="*/ 10000 h 10000"/>
              <a:gd name="connsiteX0" fmla="*/ 1056 w 10429"/>
              <a:gd name="connsiteY0" fmla="*/ 0 h 10000"/>
              <a:gd name="connsiteX1" fmla="*/ 8452 w 10429"/>
              <a:gd name="connsiteY1" fmla="*/ 1824 h 10000"/>
              <a:gd name="connsiteX2" fmla="*/ 10423 w 10429"/>
              <a:gd name="connsiteY2" fmla="*/ 4877 h 10000"/>
              <a:gd name="connsiteX3" fmla="*/ 8978 w 10429"/>
              <a:gd name="connsiteY3" fmla="*/ 7143 h 10000"/>
              <a:gd name="connsiteX4" fmla="*/ 6314 w 10429"/>
              <a:gd name="connsiteY4" fmla="*/ 8300 h 10000"/>
              <a:gd name="connsiteX5" fmla="*/ 0 w 10429"/>
              <a:gd name="connsiteY5" fmla="*/ 10000 h 10000"/>
              <a:gd name="connsiteX0" fmla="*/ 2550 w 11923"/>
              <a:gd name="connsiteY0" fmla="*/ 0 h 11074"/>
              <a:gd name="connsiteX1" fmla="*/ 9946 w 11923"/>
              <a:gd name="connsiteY1" fmla="*/ 1824 h 11074"/>
              <a:gd name="connsiteX2" fmla="*/ 11917 w 11923"/>
              <a:gd name="connsiteY2" fmla="*/ 4877 h 11074"/>
              <a:gd name="connsiteX3" fmla="*/ 10472 w 11923"/>
              <a:gd name="connsiteY3" fmla="*/ 7143 h 11074"/>
              <a:gd name="connsiteX4" fmla="*/ 7808 w 11923"/>
              <a:gd name="connsiteY4" fmla="*/ 8300 h 11074"/>
              <a:gd name="connsiteX5" fmla="*/ 0 w 11923"/>
              <a:gd name="connsiteY5" fmla="*/ 11074 h 11074"/>
              <a:gd name="connsiteX0" fmla="*/ 2550 w 11923"/>
              <a:gd name="connsiteY0" fmla="*/ 0 h 11074"/>
              <a:gd name="connsiteX1" fmla="*/ 9946 w 11923"/>
              <a:gd name="connsiteY1" fmla="*/ 1824 h 11074"/>
              <a:gd name="connsiteX2" fmla="*/ 11917 w 11923"/>
              <a:gd name="connsiteY2" fmla="*/ 4877 h 11074"/>
              <a:gd name="connsiteX3" fmla="*/ 10472 w 11923"/>
              <a:gd name="connsiteY3" fmla="*/ 7143 h 11074"/>
              <a:gd name="connsiteX4" fmla="*/ 6813 w 11923"/>
              <a:gd name="connsiteY4" fmla="*/ 8600 h 11074"/>
              <a:gd name="connsiteX5" fmla="*/ 0 w 11923"/>
              <a:gd name="connsiteY5" fmla="*/ 11074 h 11074"/>
              <a:gd name="connsiteX0" fmla="*/ 2550 w 11923"/>
              <a:gd name="connsiteY0" fmla="*/ 0 h 11074"/>
              <a:gd name="connsiteX1" fmla="*/ 6957 w 11923"/>
              <a:gd name="connsiteY1" fmla="*/ 750 h 11074"/>
              <a:gd name="connsiteX2" fmla="*/ 9946 w 11923"/>
              <a:gd name="connsiteY2" fmla="*/ 1824 h 11074"/>
              <a:gd name="connsiteX3" fmla="*/ 11917 w 11923"/>
              <a:gd name="connsiteY3" fmla="*/ 4877 h 11074"/>
              <a:gd name="connsiteX4" fmla="*/ 10472 w 11923"/>
              <a:gd name="connsiteY4" fmla="*/ 7143 h 11074"/>
              <a:gd name="connsiteX5" fmla="*/ 6813 w 11923"/>
              <a:gd name="connsiteY5" fmla="*/ 8600 h 11074"/>
              <a:gd name="connsiteX6" fmla="*/ 0 w 11923"/>
              <a:gd name="connsiteY6" fmla="*/ 11074 h 11074"/>
              <a:gd name="connsiteX0" fmla="*/ 2550 w 11923"/>
              <a:gd name="connsiteY0" fmla="*/ 0 h 11074"/>
              <a:gd name="connsiteX1" fmla="*/ 6957 w 11923"/>
              <a:gd name="connsiteY1" fmla="*/ 750 h 11074"/>
              <a:gd name="connsiteX2" fmla="*/ 11000 w 11923"/>
              <a:gd name="connsiteY2" fmla="*/ 2599 h 11074"/>
              <a:gd name="connsiteX3" fmla="*/ 11917 w 11923"/>
              <a:gd name="connsiteY3" fmla="*/ 4877 h 11074"/>
              <a:gd name="connsiteX4" fmla="*/ 10472 w 11923"/>
              <a:gd name="connsiteY4" fmla="*/ 7143 h 11074"/>
              <a:gd name="connsiteX5" fmla="*/ 6813 w 11923"/>
              <a:gd name="connsiteY5" fmla="*/ 8600 h 11074"/>
              <a:gd name="connsiteX6" fmla="*/ 0 w 11923"/>
              <a:gd name="connsiteY6" fmla="*/ 11074 h 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23" h="11074">
                <a:moveTo>
                  <a:pt x="2550" y="0"/>
                </a:moveTo>
                <a:cubicBezTo>
                  <a:pt x="3285" y="125"/>
                  <a:pt x="5724" y="446"/>
                  <a:pt x="6957" y="750"/>
                </a:cubicBezTo>
                <a:cubicBezTo>
                  <a:pt x="8190" y="1054"/>
                  <a:pt x="10173" y="1911"/>
                  <a:pt x="11000" y="2599"/>
                </a:cubicBezTo>
                <a:cubicBezTo>
                  <a:pt x="11827" y="3287"/>
                  <a:pt x="11829" y="4095"/>
                  <a:pt x="11917" y="4877"/>
                </a:cubicBezTo>
                <a:cubicBezTo>
                  <a:pt x="12005" y="5659"/>
                  <a:pt x="11157" y="6573"/>
                  <a:pt x="10472" y="7143"/>
                </a:cubicBezTo>
                <a:cubicBezTo>
                  <a:pt x="9787" y="7713"/>
                  <a:pt x="8309" y="8124"/>
                  <a:pt x="6813" y="8600"/>
                </a:cubicBezTo>
                <a:cubicBezTo>
                  <a:pt x="5317" y="9076"/>
                  <a:pt x="1052" y="10791"/>
                  <a:pt x="0" y="11074"/>
                </a:cubicBezTo>
              </a:path>
            </a:pathLst>
          </a:custGeom>
          <a:noFill/>
          <a:ln w="19050" cap="flat" cmpd="sng">
            <a:solidFill>
              <a:srgbClr val="FF0000"/>
            </a:solidFill>
            <a:prstDash val="solid"/>
            <a:round/>
            <a:headEnd type="none" w="med" len="med"/>
            <a:tailEnd type="triangle" w="med" len="med"/>
          </a:ln>
          <a:extLst>
            <a:ext uri="{909E8E84-426E-40DD-AFC4-6F175D3DCCD1}">
              <a14:hiddenFill xmlns="" xmlns:a14="http://schemas.microsoft.com/office/drawing/2010/main">
                <a:solidFill>
                  <a:srgbClr xmlns:mc="http://schemas.openxmlformats.org/markup-compatibility/2006" val="FF0000" mc:Ignorable="a14" a14:legacySpreadsheetColorIndex="10"/>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14" name="Text Box 28"/>
          <p:cNvSpPr txBox="1">
            <a:spLocks noChangeArrowheads="1"/>
          </p:cNvSpPr>
          <p:nvPr/>
        </p:nvSpPr>
        <p:spPr bwMode="auto">
          <a:xfrm>
            <a:off x="2675908" y="1842333"/>
            <a:ext cx="652743" cy="17056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00" b="1" i="0" u="none" strike="noStrike" baseline="0" dirty="0">
                <a:solidFill>
                  <a:srgbClr val="000000"/>
                </a:solidFill>
                <a:latin typeface="Arial"/>
                <a:cs typeface="Arial"/>
              </a:rPr>
              <a:t>Air inspiré</a:t>
            </a:r>
          </a:p>
        </p:txBody>
      </p:sp>
      <p:sp>
        <p:nvSpPr>
          <p:cNvPr id="15" name="Text Box 29"/>
          <p:cNvSpPr txBox="1">
            <a:spLocks noChangeArrowheads="1"/>
          </p:cNvSpPr>
          <p:nvPr/>
        </p:nvSpPr>
        <p:spPr bwMode="auto">
          <a:xfrm>
            <a:off x="2541569" y="3623508"/>
            <a:ext cx="1401409" cy="17056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00" b="1" i="0" u="none" strike="noStrike" baseline="0" dirty="0">
                <a:solidFill>
                  <a:srgbClr val="000000"/>
                </a:solidFill>
                <a:latin typeface="Arial"/>
                <a:cs typeface="Arial"/>
              </a:rPr>
              <a:t>Sang carbonaté "bleu"</a:t>
            </a:r>
          </a:p>
        </p:txBody>
      </p:sp>
      <p:sp>
        <p:nvSpPr>
          <p:cNvPr id="16" name="Text Box 30"/>
          <p:cNvSpPr txBox="1">
            <a:spLocks noChangeArrowheads="1"/>
          </p:cNvSpPr>
          <p:nvPr/>
        </p:nvSpPr>
        <p:spPr bwMode="auto">
          <a:xfrm>
            <a:off x="5148064" y="3613983"/>
            <a:ext cx="1401409" cy="17056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00" b="1" i="0" u="none" strike="noStrike" baseline="0" dirty="0">
                <a:solidFill>
                  <a:srgbClr val="000000"/>
                </a:solidFill>
                <a:latin typeface="Arial"/>
                <a:cs typeface="Arial"/>
              </a:rPr>
              <a:t>Sang oxygéné "rouge"</a:t>
            </a:r>
          </a:p>
        </p:txBody>
      </p:sp>
      <p:sp>
        <p:nvSpPr>
          <p:cNvPr id="17" name="Text Box 31"/>
          <p:cNvSpPr txBox="1">
            <a:spLocks noChangeArrowheads="1"/>
          </p:cNvSpPr>
          <p:nvPr/>
        </p:nvSpPr>
        <p:spPr bwMode="auto">
          <a:xfrm>
            <a:off x="4790458" y="3052008"/>
            <a:ext cx="165751" cy="17056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00" b="1" i="0" u="none" strike="noStrike" baseline="0" dirty="0">
                <a:solidFill>
                  <a:srgbClr val="FF0000"/>
                </a:solidFill>
                <a:latin typeface="Arial"/>
                <a:cs typeface="Arial"/>
              </a:rPr>
              <a:t>O</a:t>
            </a:r>
            <a:r>
              <a:rPr lang="fr-FR" sz="1000" b="1" i="0" u="none" strike="noStrike" baseline="-25000" dirty="0">
                <a:solidFill>
                  <a:srgbClr val="FF0000"/>
                </a:solidFill>
                <a:latin typeface="Arial"/>
                <a:cs typeface="Arial"/>
              </a:rPr>
              <a:t>2</a:t>
            </a:r>
          </a:p>
        </p:txBody>
      </p:sp>
      <p:sp>
        <p:nvSpPr>
          <p:cNvPr id="18" name="Text Box 32"/>
          <p:cNvSpPr txBox="1">
            <a:spLocks noChangeArrowheads="1"/>
          </p:cNvSpPr>
          <p:nvPr/>
        </p:nvSpPr>
        <p:spPr bwMode="auto">
          <a:xfrm>
            <a:off x="4141725" y="2528933"/>
            <a:ext cx="476250" cy="18097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00" b="1" i="0" u="none" strike="noStrike" baseline="0" dirty="0">
                <a:solidFill>
                  <a:srgbClr val="000000"/>
                </a:solidFill>
                <a:latin typeface="Arial"/>
                <a:cs typeface="Arial"/>
              </a:rPr>
              <a:t>Alvéole</a:t>
            </a:r>
          </a:p>
        </p:txBody>
      </p:sp>
      <p:sp>
        <p:nvSpPr>
          <p:cNvPr id="21" name="Oval 19"/>
          <p:cNvSpPr>
            <a:spLocks noChangeArrowheads="1"/>
          </p:cNvSpPr>
          <p:nvPr/>
        </p:nvSpPr>
        <p:spPr bwMode="auto">
          <a:xfrm>
            <a:off x="3826610" y="4432214"/>
            <a:ext cx="1190625" cy="438150"/>
          </a:xfrm>
          <a:prstGeom prst="ellipse">
            <a:avLst/>
          </a:prstGeom>
          <a:solidFill>
            <a:srgbClr val="CC99FF">
              <a:alpha val="50195"/>
            </a:srgbClr>
          </a:solid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22" name="AutoShape 16"/>
          <p:cNvSpPr>
            <a:spLocks noChangeArrowheads="1"/>
          </p:cNvSpPr>
          <p:nvPr/>
        </p:nvSpPr>
        <p:spPr bwMode="auto">
          <a:xfrm rot="10837534">
            <a:off x="2559785" y="3813089"/>
            <a:ext cx="3314700" cy="752475"/>
          </a:xfrm>
          <a:prstGeom prst="curvedDownArrow">
            <a:avLst>
              <a:gd name="adj1" fmla="val 22800"/>
              <a:gd name="adj2" fmla="val 103805"/>
              <a:gd name="adj3" fmla="val 33333"/>
            </a:avLst>
          </a:prstGeom>
          <a:gradFill rotWithShape="0">
            <a:gsLst>
              <a:gs pos="0">
                <a:srgbClr val="00CCFF"/>
              </a:gs>
              <a:gs pos="100000">
                <a:srgbClr val="FF3399"/>
              </a:gs>
            </a:gsLst>
            <a:lin ang="2700000" scaled="1"/>
          </a:gra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23" name="Freeform 21"/>
          <p:cNvSpPr>
            <a:spLocks/>
          </p:cNvSpPr>
          <p:nvPr/>
        </p:nvSpPr>
        <p:spPr bwMode="auto">
          <a:xfrm rot="962397">
            <a:off x="4931510" y="4346489"/>
            <a:ext cx="161925" cy="381000"/>
          </a:xfrm>
          <a:custGeom>
            <a:avLst/>
            <a:gdLst>
              <a:gd name="T0" fmla="*/ 16193 w 20"/>
              <a:gd name="T1" fmla="*/ 0 h 49"/>
              <a:gd name="T2" fmla="*/ 129540 w 20"/>
              <a:gd name="T3" fmla="*/ 93306 h 49"/>
              <a:gd name="T4" fmla="*/ 137636 w 20"/>
              <a:gd name="T5" fmla="*/ 272143 h 49"/>
              <a:gd name="T6" fmla="*/ 0 w 20"/>
              <a:gd name="T7" fmla="*/ 3810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49">
                <a:moveTo>
                  <a:pt x="2" y="0"/>
                </a:moveTo>
                <a:cubicBezTo>
                  <a:pt x="4" y="2"/>
                  <a:pt x="14" y="6"/>
                  <a:pt x="16" y="12"/>
                </a:cubicBezTo>
                <a:cubicBezTo>
                  <a:pt x="18" y="18"/>
                  <a:pt x="20" y="29"/>
                  <a:pt x="17" y="35"/>
                </a:cubicBezTo>
                <a:cubicBezTo>
                  <a:pt x="14" y="41"/>
                  <a:pt x="4" y="46"/>
                  <a:pt x="0" y="49"/>
                </a:cubicBezTo>
              </a:path>
            </a:pathLst>
          </a:custGeom>
          <a:noFill/>
          <a:ln w="19050" cap="flat" cmpd="sng">
            <a:solidFill>
              <a:srgbClr val="FF0000"/>
            </a:solidFill>
            <a:prstDash val="solid"/>
            <a:round/>
            <a:headEnd type="none" w="med" len="med"/>
            <a:tailEnd type="triangle" w="med" len="med"/>
          </a:ln>
          <a:extLst>
            <a:ext uri="{909E8E84-426E-40DD-AFC4-6F175D3DCCD1}">
              <a14:hiddenFill xmlns="" xmlns:a14="http://schemas.microsoft.com/office/drawing/2010/main">
                <a:solidFill>
                  <a:srgbClr xmlns:mc="http://schemas.openxmlformats.org/markup-compatibility/2006" val="FF0000" mc:Ignorable="a14" a14:legacySpreadsheetColorIndex="10"/>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24" name="Freeform 22"/>
          <p:cNvSpPr>
            <a:spLocks/>
          </p:cNvSpPr>
          <p:nvPr/>
        </p:nvSpPr>
        <p:spPr bwMode="auto">
          <a:xfrm>
            <a:off x="3731360" y="4384589"/>
            <a:ext cx="333375" cy="304800"/>
          </a:xfrm>
          <a:custGeom>
            <a:avLst/>
            <a:gdLst>
              <a:gd name="T0" fmla="*/ 333375 w 35"/>
              <a:gd name="T1" fmla="*/ 276225 h 32"/>
              <a:gd name="T2" fmla="*/ 190500 w 35"/>
              <a:gd name="T3" fmla="*/ 285750 h 32"/>
              <a:gd name="T4" fmla="*/ 66675 w 35"/>
              <a:gd name="T5" fmla="*/ 152400 h 32"/>
              <a:gd name="T6" fmla="*/ 0 w 35"/>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32">
                <a:moveTo>
                  <a:pt x="35" y="29"/>
                </a:moveTo>
                <a:cubicBezTo>
                  <a:pt x="33" y="29"/>
                  <a:pt x="25" y="32"/>
                  <a:pt x="20" y="30"/>
                </a:cubicBezTo>
                <a:cubicBezTo>
                  <a:pt x="16" y="27"/>
                  <a:pt x="10" y="21"/>
                  <a:pt x="7" y="16"/>
                </a:cubicBezTo>
                <a:cubicBezTo>
                  <a:pt x="4" y="11"/>
                  <a:pt x="2" y="3"/>
                  <a:pt x="0" y="0"/>
                </a:cubicBezTo>
              </a:path>
            </a:pathLst>
          </a:custGeom>
          <a:noFill/>
          <a:ln w="19050" cap="flat" cmpd="sng">
            <a:solidFill>
              <a:srgbClr val="3366FF"/>
            </a:solidFill>
            <a:prstDash val="solid"/>
            <a:round/>
            <a:headEnd type="none" w="med" len="med"/>
            <a:tailEnd type="triangle" w="med" len="med"/>
          </a:ln>
          <a:extLst>
            <a:ext uri="{909E8E84-426E-40DD-AFC4-6F175D3DCCD1}">
              <a14:hiddenFill xmlns="" xmlns:a14="http://schemas.microsoft.com/office/drawing/2010/main">
                <a:solidFill>
                  <a:srgbClr xmlns:mc="http://schemas.openxmlformats.org/markup-compatibility/2006" val="FF0000" mc:Ignorable="a14" a14:legacySpreadsheetColorIndex="10"/>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25" name="Text Box 23"/>
          <p:cNvSpPr txBox="1">
            <a:spLocks noChangeArrowheads="1"/>
          </p:cNvSpPr>
          <p:nvPr/>
        </p:nvSpPr>
        <p:spPr bwMode="auto">
          <a:xfrm>
            <a:off x="5074385" y="4556039"/>
            <a:ext cx="165751" cy="17056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00" b="1" i="0" u="none" strike="noStrike" baseline="0" dirty="0">
                <a:solidFill>
                  <a:srgbClr val="FF0000"/>
                </a:solidFill>
                <a:latin typeface="Arial"/>
                <a:cs typeface="Arial"/>
              </a:rPr>
              <a:t>O</a:t>
            </a:r>
            <a:r>
              <a:rPr lang="fr-FR" sz="1000" b="1" i="0" u="none" strike="noStrike" baseline="-25000" dirty="0">
                <a:solidFill>
                  <a:srgbClr val="FF0000"/>
                </a:solidFill>
                <a:latin typeface="Arial"/>
                <a:cs typeface="Arial"/>
              </a:rPr>
              <a:t>2</a:t>
            </a:r>
          </a:p>
        </p:txBody>
      </p:sp>
      <p:sp>
        <p:nvSpPr>
          <p:cNvPr id="26" name="Text Box 24"/>
          <p:cNvSpPr txBox="1">
            <a:spLocks noChangeArrowheads="1"/>
          </p:cNvSpPr>
          <p:nvPr/>
        </p:nvSpPr>
        <p:spPr bwMode="auto">
          <a:xfrm>
            <a:off x="3445610" y="4536989"/>
            <a:ext cx="258340" cy="17056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00" b="1" i="0" u="none" strike="noStrike" baseline="0" dirty="0">
                <a:solidFill>
                  <a:srgbClr val="0000FF"/>
                </a:solidFill>
                <a:latin typeface="Arial"/>
                <a:cs typeface="Arial"/>
              </a:rPr>
              <a:t>CO</a:t>
            </a:r>
            <a:r>
              <a:rPr lang="fr-FR" sz="1000" b="1" i="0" u="none" strike="noStrike" baseline="-25000" dirty="0">
                <a:solidFill>
                  <a:srgbClr val="0000FF"/>
                </a:solidFill>
                <a:latin typeface="Arial"/>
                <a:cs typeface="Arial"/>
              </a:rPr>
              <a:t>2</a:t>
            </a:r>
          </a:p>
        </p:txBody>
      </p:sp>
      <p:sp>
        <p:nvSpPr>
          <p:cNvPr id="27" name="Text Box 33"/>
          <p:cNvSpPr txBox="1">
            <a:spLocks noChangeArrowheads="1"/>
          </p:cNvSpPr>
          <p:nvPr/>
        </p:nvSpPr>
        <p:spPr bwMode="auto">
          <a:xfrm>
            <a:off x="3940910" y="4879889"/>
            <a:ext cx="1037592" cy="17056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00" b="1" i="0" u="none" strike="noStrike" baseline="0" dirty="0">
                <a:solidFill>
                  <a:srgbClr val="000000"/>
                </a:solidFill>
                <a:latin typeface="Arial"/>
                <a:cs typeface="Arial"/>
              </a:rPr>
              <a:t>Cellules (Tissus)</a:t>
            </a:r>
          </a:p>
        </p:txBody>
      </p:sp>
      <p:graphicFrame>
        <p:nvGraphicFramePr>
          <p:cNvPr id="28" name="Tableau 27"/>
          <p:cNvGraphicFramePr>
            <a:graphicFrameLocks noGrp="1"/>
          </p:cNvGraphicFramePr>
          <p:nvPr>
            <p:extLst>
              <p:ext uri="{D42A27DB-BD31-4B8C-83A1-F6EECF244321}">
                <p14:modId xmlns="" xmlns:p14="http://schemas.microsoft.com/office/powerpoint/2010/main" val="21877309"/>
              </p:ext>
            </p:extLst>
          </p:nvPr>
        </p:nvGraphicFramePr>
        <p:xfrm>
          <a:off x="395536" y="1052736"/>
          <a:ext cx="2736000" cy="809625"/>
        </p:xfrm>
        <a:graphic>
          <a:graphicData uri="http://schemas.openxmlformats.org/drawingml/2006/table">
            <a:tbl>
              <a:tblPr>
                <a:tableStyleId>{5C22544A-7EE6-4342-B048-85BDC9FD1C3A}</a:tableStyleId>
              </a:tblPr>
              <a:tblGrid>
                <a:gridCol w="1008000">
                  <a:extLst>
                    <a:ext uri="{9D8B030D-6E8A-4147-A177-3AD203B41FA5}">
                      <a16:colId xmlns="" xmlns:a16="http://schemas.microsoft.com/office/drawing/2014/main" val="1565382965"/>
                    </a:ext>
                  </a:extLst>
                </a:gridCol>
                <a:gridCol w="576000">
                  <a:extLst>
                    <a:ext uri="{9D8B030D-6E8A-4147-A177-3AD203B41FA5}">
                      <a16:colId xmlns="" xmlns:a16="http://schemas.microsoft.com/office/drawing/2014/main" val="2400767526"/>
                    </a:ext>
                  </a:extLst>
                </a:gridCol>
                <a:gridCol w="576000">
                  <a:extLst>
                    <a:ext uri="{9D8B030D-6E8A-4147-A177-3AD203B41FA5}">
                      <a16:colId xmlns="" xmlns:a16="http://schemas.microsoft.com/office/drawing/2014/main" val="1929520426"/>
                    </a:ext>
                  </a:extLst>
                </a:gridCol>
                <a:gridCol w="576000">
                  <a:extLst>
                    <a:ext uri="{9D8B030D-6E8A-4147-A177-3AD203B41FA5}">
                      <a16:colId xmlns="" xmlns:a16="http://schemas.microsoft.com/office/drawing/2014/main" val="469546856"/>
                    </a:ext>
                  </a:extLst>
                </a:gridCol>
              </a:tblGrid>
              <a:tr h="161925">
                <a:tc gridSpan="2">
                  <a:txBody>
                    <a:bodyPr/>
                    <a:lstStyle/>
                    <a:p>
                      <a:pPr algn="l" fontAlgn="ctr"/>
                      <a:r>
                        <a:rPr lang="fr-FR" sz="1000" u="none" strike="noStrike" dirty="0">
                          <a:effectLst/>
                        </a:rPr>
                        <a:t>Composition de l’air (sec) :</a:t>
                      </a:r>
                      <a:endParaRPr lang="fr-FR" sz="1000" b="1" i="1" u="none" strike="noStrike" dirty="0">
                        <a:effectLst/>
                        <a:latin typeface="Arial" panose="020B0604020202020204" pitchFamily="34" charset="0"/>
                      </a:endParaRPr>
                    </a:p>
                  </a:txBody>
                  <a:tcPr marL="9525" marR="9525" marT="9525" marB="0" anchor="ctr"/>
                </a:tc>
                <a:tc hMerge="1">
                  <a:txBody>
                    <a:bodyPr/>
                    <a:lstStyle/>
                    <a:p>
                      <a:endParaRPr lang="fr-FR"/>
                    </a:p>
                  </a:txBody>
                  <a:tcPr/>
                </a:tc>
                <a:tc>
                  <a:txBody>
                    <a:bodyPr/>
                    <a:lstStyle/>
                    <a:p>
                      <a:pPr algn="ctr" fontAlgn="ctr"/>
                      <a:r>
                        <a:rPr lang="fr-FR" sz="1000" b="0" i="0" u="none" strike="noStrike" dirty="0">
                          <a:effectLst/>
                          <a:latin typeface="Arial" panose="020B0604020202020204" pitchFamily="34" charset="0"/>
                        </a:rPr>
                        <a:t>mm Hg</a:t>
                      </a:r>
                    </a:p>
                  </a:txBody>
                  <a:tcPr marL="9525" marR="9525" marT="9525" marB="0" anchor="ctr"/>
                </a:tc>
                <a:tc>
                  <a:txBody>
                    <a:bodyPr/>
                    <a:lstStyle/>
                    <a:p>
                      <a:pPr algn="ctr" fontAlgn="ctr"/>
                      <a:r>
                        <a:rPr lang="fr-FR" sz="1000" b="0" i="0" u="none" strike="noStrike" dirty="0">
                          <a:effectLst/>
                          <a:latin typeface="Arial" panose="020B0604020202020204" pitchFamily="34" charset="0"/>
                        </a:rPr>
                        <a:t>bar</a:t>
                      </a:r>
                    </a:p>
                  </a:txBody>
                  <a:tcPr marL="9525" marR="9525" marT="9525" marB="0" anchor="ctr"/>
                </a:tc>
                <a:extLst>
                  <a:ext uri="{0D108BD9-81ED-4DB2-BD59-A6C34878D82A}">
                    <a16:rowId xmlns="" xmlns:a16="http://schemas.microsoft.com/office/drawing/2014/main" val="1374129393"/>
                  </a:ext>
                </a:extLst>
              </a:tr>
              <a:tr h="161925">
                <a:tc>
                  <a:txBody>
                    <a:bodyPr/>
                    <a:lstStyle/>
                    <a:p>
                      <a:pPr algn="ctr" fontAlgn="ctr"/>
                      <a:r>
                        <a:rPr lang="fr-FR" sz="1000" u="none" strike="noStrike" dirty="0">
                          <a:effectLst/>
                        </a:rPr>
                        <a:t>O2</a:t>
                      </a:r>
                      <a:endParaRPr lang="fr-FR" sz="1000" b="0" i="0" u="none" strike="noStrike" dirty="0">
                        <a:effectLst/>
                        <a:latin typeface="Times New Roman" panose="02020603050405020304" pitchFamily="18" charset="0"/>
                      </a:endParaRPr>
                    </a:p>
                  </a:txBody>
                  <a:tcPr marL="228600" marR="9525" marT="9525" marB="0" anchor="ctr"/>
                </a:tc>
                <a:tc>
                  <a:txBody>
                    <a:bodyPr/>
                    <a:lstStyle/>
                    <a:p>
                      <a:pPr algn="r" fontAlgn="ctr"/>
                      <a:r>
                        <a:rPr lang="fr-FR" sz="1000" u="none" strike="noStrike" dirty="0">
                          <a:effectLst/>
                        </a:rPr>
                        <a:t>20,93%</a:t>
                      </a:r>
                      <a:endParaRPr lang="fr-FR" sz="1000" b="1" i="0" u="none" strike="noStrike" dirty="0">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159</a:t>
                      </a:r>
                      <a:endParaRPr lang="fr-FR" sz="1000" b="0" i="0" u="none" strike="noStrike" dirty="0">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0,21 </a:t>
                      </a:r>
                      <a:endParaRPr lang="fr-FR" sz="1000" b="0" i="0" u="none" strike="noStrike" dirty="0">
                        <a:effectLst/>
                        <a:latin typeface="Arial" panose="020B0604020202020204" pitchFamily="34" charset="0"/>
                      </a:endParaRPr>
                    </a:p>
                  </a:txBody>
                  <a:tcPr marL="9525" marR="9525" marT="9525" marB="0" anchor="ctr"/>
                </a:tc>
                <a:extLst>
                  <a:ext uri="{0D108BD9-81ED-4DB2-BD59-A6C34878D82A}">
                    <a16:rowId xmlns="" xmlns:a16="http://schemas.microsoft.com/office/drawing/2014/main" val="3969657360"/>
                  </a:ext>
                </a:extLst>
              </a:tr>
              <a:tr h="161925">
                <a:tc>
                  <a:txBody>
                    <a:bodyPr/>
                    <a:lstStyle/>
                    <a:p>
                      <a:pPr algn="ctr" fontAlgn="ctr"/>
                      <a:r>
                        <a:rPr lang="fr-FR" sz="1000" u="none" strike="noStrike" dirty="0">
                          <a:effectLst/>
                        </a:rPr>
                        <a:t>CO2</a:t>
                      </a:r>
                      <a:endParaRPr lang="fr-FR" sz="1000" b="0" i="0" u="none" strike="noStrike" dirty="0">
                        <a:effectLst/>
                        <a:latin typeface="Times New Roman" panose="02020603050405020304" pitchFamily="18" charset="0"/>
                      </a:endParaRPr>
                    </a:p>
                  </a:txBody>
                  <a:tcPr marL="228600" marR="9525" marT="9525" marB="0" anchor="ctr"/>
                </a:tc>
                <a:tc>
                  <a:txBody>
                    <a:bodyPr/>
                    <a:lstStyle/>
                    <a:p>
                      <a:pPr algn="r" fontAlgn="ctr"/>
                      <a:r>
                        <a:rPr lang="fr-FR" sz="1000" u="none" strike="noStrike" dirty="0">
                          <a:effectLst/>
                        </a:rPr>
                        <a:t>0,03%</a:t>
                      </a:r>
                      <a:endParaRPr lang="fr-FR" sz="1000" b="1" i="0" u="none" strike="noStrike" dirty="0">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0</a:t>
                      </a:r>
                      <a:endParaRPr lang="fr-FR" sz="1000" b="0" i="0" u="none" strike="noStrike" dirty="0">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0,00 </a:t>
                      </a:r>
                      <a:endParaRPr lang="fr-FR" sz="1000" b="0" i="0" u="none" strike="noStrike" dirty="0">
                        <a:effectLst/>
                        <a:latin typeface="Arial" panose="020B0604020202020204" pitchFamily="34" charset="0"/>
                      </a:endParaRPr>
                    </a:p>
                  </a:txBody>
                  <a:tcPr marL="9525" marR="9525" marT="9525" marB="0" anchor="ctr"/>
                </a:tc>
                <a:extLst>
                  <a:ext uri="{0D108BD9-81ED-4DB2-BD59-A6C34878D82A}">
                    <a16:rowId xmlns="" xmlns:a16="http://schemas.microsoft.com/office/drawing/2014/main" val="2824714046"/>
                  </a:ext>
                </a:extLst>
              </a:tr>
              <a:tr h="161925">
                <a:tc>
                  <a:txBody>
                    <a:bodyPr/>
                    <a:lstStyle/>
                    <a:p>
                      <a:pPr algn="ctr" fontAlgn="ctr"/>
                      <a:r>
                        <a:rPr lang="fr-FR" sz="1000" u="none" strike="noStrike" dirty="0">
                          <a:effectLst/>
                        </a:rPr>
                        <a:t>N2</a:t>
                      </a:r>
                      <a:endParaRPr lang="fr-FR" sz="1000" b="0" i="0" u="none" strike="noStrike" dirty="0">
                        <a:effectLst/>
                        <a:latin typeface="Times New Roman" panose="02020603050405020304" pitchFamily="18" charset="0"/>
                      </a:endParaRPr>
                    </a:p>
                  </a:txBody>
                  <a:tcPr marL="228600" marR="9525" marT="9525" marB="0" anchor="ctr"/>
                </a:tc>
                <a:tc>
                  <a:txBody>
                    <a:bodyPr/>
                    <a:lstStyle/>
                    <a:p>
                      <a:pPr algn="r" fontAlgn="ctr"/>
                      <a:r>
                        <a:rPr lang="fr-FR" sz="1000" u="none" strike="noStrike" dirty="0">
                          <a:effectLst/>
                        </a:rPr>
                        <a:t>79,03%</a:t>
                      </a:r>
                      <a:endParaRPr lang="fr-FR" sz="1000" b="1" i="0" u="none" strike="noStrike" dirty="0">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601</a:t>
                      </a:r>
                      <a:endParaRPr lang="fr-FR" sz="1000" b="0" i="0" u="none" strike="noStrike" dirty="0">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0,79 </a:t>
                      </a:r>
                      <a:endParaRPr lang="fr-FR" sz="1000" b="0" i="0" u="none" strike="noStrike" dirty="0">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243373515"/>
                  </a:ext>
                </a:extLst>
              </a:tr>
              <a:tr h="161925">
                <a:tc>
                  <a:txBody>
                    <a:bodyPr/>
                    <a:lstStyle/>
                    <a:p>
                      <a:pPr algn="r" fontAlgn="ctr"/>
                      <a:r>
                        <a:rPr lang="fr-FR" sz="1000" u="none" strike="noStrike" dirty="0">
                          <a:effectLst/>
                        </a:rPr>
                        <a:t>Vapeur d'eau</a:t>
                      </a:r>
                      <a:endParaRPr lang="fr-FR" sz="1000" b="0" i="0" u="none" strike="noStrike" dirty="0">
                        <a:effectLst/>
                        <a:latin typeface="Arial" panose="020B0604020202020204" pitchFamily="34" charset="0"/>
                      </a:endParaRPr>
                    </a:p>
                  </a:txBody>
                  <a:tcPr marL="9525" marR="9525" marT="9525" marB="0" anchor="ctr"/>
                </a:tc>
                <a:tc>
                  <a:txBody>
                    <a:bodyPr/>
                    <a:lstStyle/>
                    <a:p>
                      <a:pPr algn="r" fontAlgn="ctr"/>
                      <a:r>
                        <a:rPr lang="fr-FR" sz="1000" u="none" strike="noStrike" dirty="0">
                          <a:effectLst/>
                        </a:rPr>
                        <a:t>0,00%</a:t>
                      </a:r>
                      <a:endParaRPr lang="fr-FR" sz="1000" b="0" i="0" u="none" strike="noStrike" dirty="0">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0</a:t>
                      </a:r>
                      <a:endParaRPr lang="fr-FR" sz="1000" b="0" i="0" u="none" strike="noStrike" dirty="0">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0</a:t>
                      </a:r>
                      <a:endParaRPr lang="fr-FR" sz="1000" b="0" i="0" u="none" strike="noStrike" dirty="0">
                        <a:effectLst/>
                        <a:latin typeface="Arial" panose="020B0604020202020204" pitchFamily="34" charset="0"/>
                      </a:endParaRPr>
                    </a:p>
                  </a:txBody>
                  <a:tcPr marL="9525" marR="9525" marT="9525" marB="0" anchor="ctr"/>
                </a:tc>
                <a:extLst>
                  <a:ext uri="{0D108BD9-81ED-4DB2-BD59-A6C34878D82A}">
                    <a16:rowId xmlns="" xmlns:a16="http://schemas.microsoft.com/office/drawing/2014/main" val="2819065372"/>
                  </a:ext>
                </a:extLst>
              </a:tr>
            </a:tbl>
          </a:graphicData>
        </a:graphic>
      </p:graphicFrame>
      <p:graphicFrame>
        <p:nvGraphicFramePr>
          <p:cNvPr id="29" name="Tableau 28"/>
          <p:cNvGraphicFramePr>
            <a:graphicFrameLocks noGrp="1"/>
          </p:cNvGraphicFramePr>
          <p:nvPr>
            <p:extLst>
              <p:ext uri="{D42A27DB-BD31-4B8C-83A1-F6EECF244321}">
                <p14:modId xmlns="" xmlns:p14="http://schemas.microsoft.com/office/powerpoint/2010/main" val="1774393318"/>
              </p:ext>
            </p:extLst>
          </p:nvPr>
        </p:nvGraphicFramePr>
        <p:xfrm>
          <a:off x="6436597" y="2241426"/>
          <a:ext cx="2526915" cy="971550"/>
        </p:xfrm>
        <a:graphic>
          <a:graphicData uri="http://schemas.openxmlformats.org/drawingml/2006/table">
            <a:tbl>
              <a:tblPr>
                <a:tableStyleId>{5C22544A-7EE6-4342-B048-85BDC9FD1C3A}</a:tableStyleId>
              </a:tblPr>
              <a:tblGrid>
                <a:gridCol w="978915">
                  <a:extLst>
                    <a:ext uri="{9D8B030D-6E8A-4147-A177-3AD203B41FA5}">
                      <a16:colId xmlns="" xmlns:a16="http://schemas.microsoft.com/office/drawing/2014/main" val="2196305487"/>
                    </a:ext>
                  </a:extLst>
                </a:gridCol>
                <a:gridCol w="576000">
                  <a:extLst>
                    <a:ext uri="{9D8B030D-6E8A-4147-A177-3AD203B41FA5}">
                      <a16:colId xmlns="" xmlns:a16="http://schemas.microsoft.com/office/drawing/2014/main" val="1985073330"/>
                    </a:ext>
                  </a:extLst>
                </a:gridCol>
                <a:gridCol w="504000">
                  <a:extLst>
                    <a:ext uri="{9D8B030D-6E8A-4147-A177-3AD203B41FA5}">
                      <a16:colId xmlns="" xmlns:a16="http://schemas.microsoft.com/office/drawing/2014/main" val="1914964378"/>
                    </a:ext>
                  </a:extLst>
                </a:gridCol>
                <a:gridCol w="468000">
                  <a:extLst>
                    <a:ext uri="{9D8B030D-6E8A-4147-A177-3AD203B41FA5}">
                      <a16:colId xmlns="" xmlns:a16="http://schemas.microsoft.com/office/drawing/2014/main" val="880391486"/>
                    </a:ext>
                  </a:extLst>
                </a:gridCol>
              </a:tblGrid>
              <a:tr h="161925">
                <a:tc gridSpan="2">
                  <a:txBody>
                    <a:bodyPr/>
                    <a:lstStyle/>
                    <a:p>
                      <a:pPr algn="l" fontAlgn="ctr"/>
                      <a:r>
                        <a:rPr lang="fr-FR" sz="1000" b="1" u="none" strike="noStrike" dirty="0">
                          <a:effectLst/>
                        </a:rPr>
                        <a:t>Air au niveau Alvéolaire </a:t>
                      </a:r>
                      <a:r>
                        <a:rPr lang="fr-FR" sz="1000" u="none" strike="noStrike" dirty="0">
                          <a:effectLst/>
                        </a:rPr>
                        <a:t>:</a:t>
                      </a:r>
                      <a:endParaRPr lang="fr-FR" sz="1000" b="1" i="1" u="none" strike="noStrike" dirty="0">
                        <a:effectLst/>
                        <a:latin typeface="Arial" panose="020B0604020202020204" pitchFamily="34" charset="0"/>
                      </a:endParaRPr>
                    </a:p>
                  </a:txBody>
                  <a:tcPr marL="0" marR="0" marT="0" marB="0" anchor="ctr"/>
                </a:tc>
                <a:tc hMerge="1">
                  <a:txBody>
                    <a:bodyPr/>
                    <a:lstStyle/>
                    <a:p>
                      <a:endParaRPr lang="fr-FR"/>
                    </a:p>
                  </a:txBody>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mm Hg</a:t>
                      </a:r>
                    </a:p>
                  </a:txBody>
                  <a:tcPr marL="0" marR="0" marT="0" marB="0" anchor="ctr"/>
                </a:tc>
                <a:tc>
                  <a:txBody>
                    <a:bodyPr/>
                    <a:lstStyle/>
                    <a:p>
                      <a:pPr algn="ctr"/>
                      <a:r>
                        <a:rPr kumimoji="0" lang="fr-FR"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bar</a:t>
                      </a:r>
                      <a:endParaRPr lang="fr-FR" dirty="0"/>
                    </a:p>
                  </a:txBody>
                  <a:tcPr marL="0" marR="0" marT="0" marB="0" anchor="ctr"/>
                </a:tc>
                <a:extLst>
                  <a:ext uri="{0D108BD9-81ED-4DB2-BD59-A6C34878D82A}">
                    <a16:rowId xmlns="" xmlns:a16="http://schemas.microsoft.com/office/drawing/2014/main" val="3134256896"/>
                  </a:ext>
                </a:extLst>
              </a:tr>
              <a:tr h="161925">
                <a:tc>
                  <a:txBody>
                    <a:bodyPr/>
                    <a:lstStyle/>
                    <a:p>
                      <a:pPr algn="r" fontAlgn="ctr"/>
                      <a:r>
                        <a:rPr lang="fr-FR" sz="1000" u="none" strike="noStrike" dirty="0">
                          <a:effectLst/>
                        </a:rPr>
                        <a:t>O2</a:t>
                      </a:r>
                      <a:endParaRPr lang="fr-FR" sz="1000" b="0" i="0" u="none" strike="noStrike" dirty="0">
                        <a:effectLst/>
                        <a:latin typeface="Times New Roman" panose="02020603050405020304" pitchFamily="18" charset="0"/>
                      </a:endParaRPr>
                    </a:p>
                  </a:txBody>
                  <a:tcPr marL="228600" marR="0" marT="0" marB="0" anchor="ctr"/>
                </a:tc>
                <a:tc>
                  <a:txBody>
                    <a:bodyPr/>
                    <a:lstStyle/>
                    <a:p>
                      <a:pPr algn="r" fontAlgn="ctr"/>
                      <a:r>
                        <a:rPr lang="fr-FR" sz="1000" u="none" strike="noStrike" dirty="0">
                          <a:effectLst/>
                        </a:rPr>
                        <a:t>13,55%</a:t>
                      </a:r>
                      <a:endParaRPr lang="fr-FR" sz="1000" b="0" i="0" u="none" strike="noStrike" dirty="0">
                        <a:effectLst/>
                        <a:latin typeface="Arial" panose="020B0604020202020204" pitchFamily="34" charset="0"/>
                      </a:endParaRPr>
                    </a:p>
                  </a:txBody>
                  <a:tcPr marL="0" marR="0" marT="0" marB="0" anchor="ctr"/>
                </a:tc>
                <a:tc>
                  <a:txBody>
                    <a:bodyPr/>
                    <a:lstStyle/>
                    <a:p>
                      <a:pPr algn="r" fontAlgn="ctr"/>
                      <a:r>
                        <a:rPr lang="fr-FR" sz="1000" u="none" strike="noStrike" dirty="0">
                          <a:effectLst/>
                        </a:rPr>
                        <a:t>103</a:t>
                      </a:r>
                      <a:endParaRPr lang="fr-FR" sz="1000" b="0" i="0" u="none" strike="noStrike" dirty="0">
                        <a:effectLst/>
                        <a:latin typeface="Arial" panose="020B0604020202020204" pitchFamily="34" charset="0"/>
                      </a:endParaRPr>
                    </a:p>
                  </a:txBody>
                  <a:tcPr marL="0" marR="0" marT="0" marB="0" anchor="ctr"/>
                </a:tc>
                <a:tc>
                  <a:txBody>
                    <a:bodyPr/>
                    <a:lstStyle/>
                    <a:p>
                      <a:pPr algn="r" fontAlgn="ctr"/>
                      <a:r>
                        <a:rPr lang="fr-FR" sz="1000" u="none" strike="noStrike" dirty="0">
                          <a:effectLst/>
                        </a:rPr>
                        <a:t>0,14 </a:t>
                      </a:r>
                      <a:endParaRPr lang="fr-FR" sz="1000" b="0" i="0" u="none" strike="noStrike" dirty="0">
                        <a:effectLst/>
                        <a:latin typeface="Arial" panose="020B0604020202020204" pitchFamily="34" charset="0"/>
                      </a:endParaRPr>
                    </a:p>
                  </a:txBody>
                  <a:tcPr marL="0" marR="0" marT="0" marB="0" anchor="ctr"/>
                </a:tc>
                <a:extLst>
                  <a:ext uri="{0D108BD9-81ED-4DB2-BD59-A6C34878D82A}">
                    <a16:rowId xmlns="" xmlns:a16="http://schemas.microsoft.com/office/drawing/2014/main" val="79594627"/>
                  </a:ext>
                </a:extLst>
              </a:tr>
              <a:tr h="161925">
                <a:tc>
                  <a:txBody>
                    <a:bodyPr/>
                    <a:lstStyle/>
                    <a:p>
                      <a:pPr algn="r" fontAlgn="ctr"/>
                      <a:r>
                        <a:rPr lang="fr-FR" sz="1000" b="0" u="none" strike="noStrike" dirty="0">
                          <a:effectLst/>
                        </a:rPr>
                        <a:t>CO2</a:t>
                      </a:r>
                      <a:endParaRPr lang="fr-FR" sz="1000" b="0" i="0" u="none" strike="noStrike" dirty="0">
                        <a:effectLst/>
                        <a:latin typeface="Times New Roman" panose="02020603050405020304" pitchFamily="18" charset="0"/>
                      </a:endParaRPr>
                    </a:p>
                  </a:txBody>
                  <a:tcPr marL="228600" marR="0" marT="0" marB="0" anchor="ctr"/>
                </a:tc>
                <a:tc>
                  <a:txBody>
                    <a:bodyPr/>
                    <a:lstStyle/>
                    <a:p>
                      <a:pPr algn="r" fontAlgn="ctr"/>
                      <a:r>
                        <a:rPr lang="fr-FR" sz="1000" u="none" strike="noStrike" dirty="0">
                          <a:effectLst/>
                        </a:rPr>
                        <a:t>5,26%</a:t>
                      </a:r>
                      <a:endParaRPr lang="fr-FR" sz="1000" b="0" i="0" u="none" strike="noStrike" dirty="0">
                        <a:effectLst/>
                        <a:latin typeface="Arial" panose="020B0604020202020204" pitchFamily="34" charset="0"/>
                      </a:endParaRPr>
                    </a:p>
                  </a:txBody>
                  <a:tcPr marL="0" marR="0" marT="0" marB="0" anchor="ctr"/>
                </a:tc>
                <a:tc>
                  <a:txBody>
                    <a:bodyPr/>
                    <a:lstStyle/>
                    <a:p>
                      <a:pPr algn="r" fontAlgn="ctr"/>
                      <a:r>
                        <a:rPr lang="fr-FR" sz="1000" u="none" strike="noStrike" dirty="0">
                          <a:effectLst/>
                        </a:rPr>
                        <a:t>40</a:t>
                      </a:r>
                      <a:endParaRPr lang="fr-FR" sz="1000" b="0" i="0" u="none" strike="noStrike" dirty="0">
                        <a:effectLst/>
                        <a:latin typeface="Arial" panose="020B0604020202020204" pitchFamily="34" charset="0"/>
                      </a:endParaRPr>
                    </a:p>
                  </a:txBody>
                  <a:tcPr marL="0" marR="0" marT="0" marB="0" anchor="ctr"/>
                </a:tc>
                <a:tc>
                  <a:txBody>
                    <a:bodyPr/>
                    <a:lstStyle/>
                    <a:p>
                      <a:pPr algn="r" fontAlgn="ctr"/>
                      <a:r>
                        <a:rPr lang="fr-FR" sz="1000" u="none" strike="noStrike" dirty="0">
                          <a:effectLst/>
                        </a:rPr>
                        <a:t>0,05 </a:t>
                      </a:r>
                      <a:endParaRPr lang="fr-FR" sz="1000" b="0" i="0" u="none" strike="noStrike" dirty="0">
                        <a:effectLst/>
                        <a:latin typeface="Arial" panose="020B0604020202020204" pitchFamily="34" charset="0"/>
                      </a:endParaRPr>
                    </a:p>
                  </a:txBody>
                  <a:tcPr marL="0" marR="0" marT="0" marB="0" anchor="ctr"/>
                </a:tc>
                <a:extLst>
                  <a:ext uri="{0D108BD9-81ED-4DB2-BD59-A6C34878D82A}">
                    <a16:rowId xmlns="" xmlns:a16="http://schemas.microsoft.com/office/drawing/2014/main" val="2499814224"/>
                  </a:ext>
                </a:extLst>
              </a:tr>
              <a:tr h="161925">
                <a:tc>
                  <a:txBody>
                    <a:bodyPr/>
                    <a:lstStyle/>
                    <a:p>
                      <a:pPr algn="r" fontAlgn="ctr"/>
                      <a:r>
                        <a:rPr lang="fr-FR" sz="1000" b="1" u="none" strike="noStrike" dirty="0">
                          <a:effectLst/>
                        </a:rPr>
                        <a:t>N2</a:t>
                      </a:r>
                      <a:endParaRPr lang="fr-FR" sz="1000" b="1" i="0" u="none" strike="noStrike" dirty="0">
                        <a:effectLst/>
                        <a:latin typeface="Times New Roman" panose="02020603050405020304" pitchFamily="18" charset="0"/>
                      </a:endParaRPr>
                    </a:p>
                  </a:txBody>
                  <a:tcPr marL="228600" marR="0" marT="0" marB="0" anchor="ctr"/>
                </a:tc>
                <a:tc>
                  <a:txBody>
                    <a:bodyPr/>
                    <a:lstStyle/>
                    <a:p>
                      <a:pPr algn="r" fontAlgn="ctr"/>
                      <a:r>
                        <a:rPr lang="fr-FR" sz="1000" u="none" strike="noStrike" dirty="0">
                          <a:effectLst/>
                        </a:rPr>
                        <a:t>75,00%</a:t>
                      </a:r>
                      <a:endParaRPr lang="fr-FR" sz="1000" b="0" i="0" u="none" strike="noStrike" dirty="0">
                        <a:effectLst/>
                        <a:latin typeface="Arial" panose="020B0604020202020204" pitchFamily="34" charset="0"/>
                      </a:endParaRPr>
                    </a:p>
                  </a:txBody>
                  <a:tcPr marL="0" marR="0" marT="0" marB="0" anchor="ctr"/>
                </a:tc>
                <a:tc>
                  <a:txBody>
                    <a:bodyPr/>
                    <a:lstStyle/>
                    <a:p>
                      <a:pPr algn="r" fontAlgn="ctr"/>
                      <a:r>
                        <a:rPr lang="fr-FR" sz="1000" u="none" strike="noStrike" dirty="0">
                          <a:effectLst/>
                        </a:rPr>
                        <a:t>570 </a:t>
                      </a:r>
                      <a:endParaRPr lang="fr-FR" sz="1000" b="0" i="0" u="none" strike="noStrike" dirty="0">
                        <a:effectLst/>
                        <a:latin typeface="Arial" panose="020B0604020202020204" pitchFamily="34" charset="0"/>
                      </a:endParaRPr>
                    </a:p>
                  </a:txBody>
                  <a:tcPr marL="0" marR="0" marT="0" marB="0" anchor="ctr"/>
                </a:tc>
                <a:tc>
                  <a:txBody>
                    <a:bodyPr/>
                    <a:lstStyle/>
                    <a:p>
                      <a:pPr algn="r" fontAlgn="ctr"/>
                      <a:r>
                        <a:rPr lang="fr-FR" sz="1000" b="1" u="none" strike="noStrike" dirty="0">
                          <a:effectLst/>
                        </a:rPr>
                        <a:t>0,75</a:t>
                      </a:r>
                      <a:r>
                        <a:rPr lang="fr-FR" sz="1000" u="none" strike="noStrike" dirty="0">
                          <a:effectLst/>
                        </a:rPr>
                        <a:t> </a:t>
                      </a:r>
                      <a:endParaRPr lang="fr-FR" sz="1000" b="0" i="0" u="none" strike="noStrike" dirty="0">
                        <a:effectLst/>
                        <a:latin typeface="Arial" panose="020B0604020202020204" pitchFamily="34" charset="0"/>
                      </a:endParaRPr>
                    </a:p>
                  </a:txBody>
                  <a:tcPr marL="0" marR="0" marT="0" marB="0" anchor="ctr"/>
                </a:tc>
                <a:extLst>
                  <a:ext uri="{0D108BD9-81ED-4DB2-BD59-A6C34878D82A}">
                    <a16:rowId xmlns="" xmlns:a16="http://schemas.microsoft.com/office/drawing/2014/main" val="3061412842"/>
                  </a:ext>
                </a:extLst>
              </a:tr>
              <a:tr h="161925">
                <a:tc>
                  <a:txBody>
                    <a:bodyPr/>
                    <a:lstStyle/>
                    <a:p>
                      <a:pPr algn="r" fontAlgn="ctr"/>
                      <a:r>
                        <a:rPr lang="fr-FR" sz="1000" b="0" u="none" strike="noStrike" dirty="0">
                          <a:effectLst/>
                        </a:rPr>
                        <a:t>Vapeur d'eau</a:t>
                      </a:r>
                      <a:endParaRPr lang="fr-FR" sz="1000" b="0" i="0" u="none" strike="noStrike" dirty="0">
                        <a:effectLst/>
                        <a:latin typeface="Arial" panose="020B0604020202020204" pitchFamily="34" charset="0"/>
                      </a:endParaRPr>
                    </a:p>
                  </a:txBody>
                  <a:tcPr marL="0" marR="0" marT="0" marB="0" anchor="ctr"/>
                </a:tc>
                <a:tc>
                  <a:txBody>
                    <a:bodyPr/>
                    <a:lstStyle/>
                    <a:p>
                      <a:pPr algn="r" fontAlgn="ctr"/>
                      <a:r>
                        <a:rPr lang="fr-FR" sz="1000" u="none" strike="noStrike" dirty="0">
                          <a:effectLst/>
                        </a:rPr>
                        <a:t>6,18%</a:t>
                      </a:r>
                      <a:endParaRPr lang="fr-FR" sz="1000" b="0" i="0" u="none" strike="noStrike" dirty="0">
                        <a:effectLst/>
                        <a:latin typeface="Arial" panose="020B0604020202020204" pitchFamily="34" charset="0"/>
                      </a:endParaRPr>
                    </a:p>
                  </a:txBody>
                  <a:tcPr marL="0" marR="0" marT="0" marB="0" anchor="ctr"/>
                </a:tc>
                <a:tc>
                  <a:txBody>
                    <a:bodyPr/>
                    <a:lstStyle/>
                    <a:p>
                      <a:pPr algn="r" fontAlgn="ctr"/>
                      <a:r>
                        <a:rPr lang="fr-FR" sz="1000" u="none" strike="noStrike" dirty="0">
                          <a:effectLst/>
                        </a:rPr>
                        <a:t>47 </a:t>
                      </a:r>
                      <a:endParaRPr lang="fr-FR" sz="1000" b="0" i="0" u="none" strike="noStrike" dirty="0">
                        <a:effectLst/>
                        <a:latin typeface="Arial" panose="020B0604020202020204" pitchFamily="34" charset="0"/>
                      </a:endParaRPr>
                    </a:p>
                  </a:txBody>
                  <a:tcPr marL="0" marR="0" marT="0" marB="0" anchor="ctr"/>
                </a:tc>
                <a:tc>
                  <a:txBody>
                    <a:bodyPr/>
                    <a:lstStyle/>
                    <a:p>
                      <a:pPr algn="r" fontAlgn="ctr"/>
                      <a:r>
                        <a:rPr lang="fr-FR" sz="1000" u="none" strike="noStrike" dirty="0">
                          <a:effectLst/>
                        </a:rPr>
                        <a:t>0,063 </a:t>
                      </a:r>
                      <a:endParaRPr lang="fr-FR" sz="1000" b="0" i="0" u="none" strike="noStrike" dirty="0">
                        <a:effectLst/>
                        <a:latin typeface="Arial" panose="020B0604020202020204" pitchFamily="34" charset="0"/>
                      </a:endParaRPr>
                    </a:p>
                  </a:txBody>
                  <a:tcPr marL="0" marR="0" marT="0" marB="0" anchor="ctr"/>
                </a:tc>
                <a:extLst>
                  <a:ext uri="{0D108BD9-81ED-4DB2-BD59-A6C34878D82A}">
                    <a16:rowId xmlns="" xmlns:a16="http://schemas.microsoft.com/office/drawing/2014/main" val="1342075102"/>
                  </a:ext>
                </a:extLst>
              </a:tr>
              <a:tr h="161925">
                <a:tc>
                  <a:txBody>
                    <a:bodyPr/>
                    <a:lstStyle/>
                    <a:p>
                      <a:pPr algn="r" fontAlgn="ctr"/>
                      <a:r>
                        <a:rPr lang="fr-FR" sz="1000" b="0" i="0" u="none" strike="noStrike" dirty="0">
                          <a:effectLst/>
                          <a:latin typeface="Arial" panose="020B0604020202020204" pitchFamily="34" charset="0"/>
                        </a:rPr>
                        <a:t>Total</a:t>
                      </a:r>
                    </a:p>
                  </a:txBody>
                  <a:tcPr marL="0" marR="0" marT="0" marB="0" anchor="ctr">
                    <a:solidFill>
                      <a:srgbClr val="FFFF00"/>
                    </a:solidFill>
                  </a:tcPr>
                </a:tc>
                <a:tc>
                  <a:txBody>
                    <a:bodyPr/>
                    <a:lstStyle/>
                    <a:p>
                      <a:pPr algn="r" fontAlgn="ctr"/>
                      <a:r>
                        <a:rPr lang="fr-FR" sz="1000" b="0" i="0" u="none" strike="noStrike" dirty="0">
                          <a:effectLst/>
                          <a:latin typeface="Arial" panose="020B0604020202020204" pitchFamily="34" charset="0"/>
                        </a:rPr>
                        <a:t>100% </a:t>
                      </a:r>
                    </a:p>
                  </a:txBody>
                  <a:tcPr marL="0" marR="0" marT="0" marB="0" anchor="ctr">
                    <a:solidFill>
                      <a:srgbClr val="FFFF00"/>
                    </a:solidFill>
                  </a:tcPr>
                </a:tc>
                <a:tc>
                  <a:txBody>
                    <a:bodyPr/>
                    <a:lstStyle/>
                    <a:p>
                      <a:pPr algn="r" fontAlgn="ctr"/>
                      <a:r>
                        <a:rPr lang="fr-FR" sz="1000" b="1" i="0" u="none" strike="noStrike" dirty="0">
                          <a:effectLst/>
                          <a:latin typeface="Arial" panose="020B0604020202020204" pitchFamily="34" charset="0"/>
                        </a:rPr>
                        <a:t>760</a:t>
                      </a:r>
                    </a:p>
                  </a:txBody>
                  <a:tcPr marL="0" marR="0" marT="0" marB="0" anchor="ctr">
                    <a:solidFill>
                      <a:srgbClr val="FFFF00"/>
                    </a:solidFill>
                  </a:tcPr>
                </a:tc>
                <a:tc>
                  <a:txBody>
                    <a:bodyPr/>
                    <a:lstStyle/>
                    <a:p>
                      <a:pPr algn="ctr" fontAlgn="ctr"/>
                      <a:r>
                        <a:rPr lang="fr-FR" sz="1000" b="0" i="0" u="none" strike="noStrike" dirty="0">
                          <a:effectLst/>
                          <a:latin typeface="Arial" panose="020B0604020202020204" pitchFamily="34" charset="0"/>
                        </a:rPr>
                        <a:t>1</a:t>
                      </a:r>
                    </a:p>
                  </a:txBody>
                  <a:tcPr marL="0" marR="0" marT="0" marB="0" anchor="ctr">
                    <a:solidFill>
                      <a:srgbClr val="FFFF00"/>
                    </a:solidFill>
                  </a:tcPr>
                </a:tc>
                <a:extLst>
                  <a:ext uri="{0D108BD9-81ED-4DB2-BD59-A6C34878D82A}">
                    <a16:rowId xmlns="" xmlns:a16="http://schemas.microsoft.com/office/drawing/2014/main" val="2453641568"/>
                  </a:ext>
                </a:extLst>
              </a:tr>
            </a:tbl>
          </a:graphicData>
        </a:graphic>
      </p:graphicFrame>
      <p:sp>
        <p:nvSpPr>
          <p:cNvPr id="34" name="Text Box 29"/>
          <p:cNvSpPr txBox="1">
            <a:spLocks noChangeArrowheads="1"/>
          </p:cNvSpPr>
          <p:nvPr/>
        </p:nvSpPr>
        <p:spPr bwMode="auto">
          <a:xfrm>
            <a:off x="4511675" y="29243338"/>
            <a:ext cx="1401763" cy="169862"/>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00" b="1" i="0" u="none" strike="noStrike" baseline="0" dirty="0">
                <a:solidFill>
                  <a:srgbClr val="000000"/>
                </a:solidFill>
                <a:latin typeface="Arial"/>
                <a:cs typeface="Arial"/>
              </a:rPr>
              <a:t>Sang carbonaté "bleu"</a:t>
            </a:r>
          </a:p>
        </p:txBody>
      </p:sp>
      <p:sp>
        <p:nvSpPr>
          <p:cNvPr id="3" name="ZoneTexte 2"/>
          <p:cNvSpPr txBox="1"/>
          <p:nvPr/>
        </p:nvSpPr>
        <p:spPr>
          <a:xfrm>
            <a:off x="395536" y="2204864"/>
            <a:ext cx="2448000" cy="1052596"/>
          </a:xfrm>
          <a:prstGeom prst="rect">
            <a:avLst/>
          </a:prstGeom>
          <a:noFill/>
          <a:ln>
            <a:solidFill>
              <a:srgbClr val="C00000"/>
            </a:solidFill>
          </a:ln>
        </p:spPr>
        <p:txBody>
          <a:bodyPr wrap="square" rIns="36000" rtlCol="0">
            <a:spAutoFit/>
          </a:bodyPr>
          <a:lstStyle/>
          <a:p>
            <a:pPr>
              <a:lnSpc>
                <a:spcPct val="120000"/>
              </a:lnSpc>
            </a:pPr>
            <a:r>
              <a:rPr lang="fr-FR" b="1" dirty="0" smtClean="0">
                <a:solidFill>
                  <a:srgbClr val="0000FF"/>
                </a:solidFill>
              </a:rPr>
              <a:t>PpN</a:t>
            </a:r>
            <a:r>
              <a:rPr lang="fr-FR" b="1" baseline="-25000" dirty="0" smtClean="0">
                <a:solidFill>
                  <a:srgbClr val="0000FF"/>
                </a:solidFill>
              </a:rPr>
              <a:t>2</a:t>
            </a:r>
            <a:r>
              <a:rPr lang="fr-FR" b="1" dirty="0" smtClean="0">
                <a:solidFill>
                  <a:srgbClr val="0000FF"/>
                </a:solidFill>
              </a:rPr>
              <a:t> inspirée</a:t>
            </a:r>
            <a:r>
              <a:rPr lang="fr-FR" dirty="0" smtClean="0">
                <a:solidFill>
                  <a:srgbClr val="0000FF"/>
                </a:solidFill>
              </a:rPr>
              <a:t>:</a:t>
            </a:r>
            <a:endParaRPr lang="fr-FR" dirty="0">
              <a:solidFill>
                <a:srgbClr val="0000FF"/>
              </a:solidFill>
            </a:endParaRPr>
          </a:p>
          <a:p>
            <a:pPr defTabSz="360000">
              <a:lnSpc>
                <a:spcPct val="120000"/>
              </a:lnSpc>
            </a:pPr>
            <a:r>
              <a:rPr lang="fr-FR" sz="1400" dirty="0" smtClean="0"/>
              <a:t>Surface:	</a:t>
            </a:r>
            <a:r>
              <a:rPr lang="fr-FR" sz="1600" dirty="0" smtClean="0">
                <a:solidFill>
                  <a:srgbClr val="0000FF"/>
                </a:solidFill>
              </a:rPr>
              <a:t>PpN</a:t>
            </a:r>
            <a:r>
              <a:rPr lang="fr-FR" sz="1600" baseline="-25000" dirty="0" smtClean="0">
                <a:solidFill>
                  <a:srgbClr val="0000FF"/>
                </a:solidFill>
              </a:rPr>
              <a:t>2</a:t>
            </a:r>
            <a:r>
              <a:rPr lang="fr-FR" sz="1600" baseline="-25000" dirty="0" smtClean="0">
                <a:solidFill>
                  <a:srgbClr val="760000"/>
                </a:solidFill>
              </a:rPr>
              <a:t> </a:t>
            </a:r>
            <a:r>
              <a:rPr lang="fr-FR" sz="1600" dirty="0"/>
              <a:t>= </a:t>
            </a:r>
            <a:r>
              <a:rPr lang="fr-FR" sz="1400" dirty="0"/>
              <a:t>0,8 x 1 = 0,8 </a:t>
            </a:r>
            <a:r>
              <a:rPr lang="fr-FR" sz="1400" dirty="0" smtClean="0"/>
              <a:t>b</a:t>
            </a:r>
            <a:r>
              <a:rPr lang="fr-FR" sz="1400" b="1" dirty="0" smtClean="0"/>
              <a:t> </a:t>
            </a:r>
            <a:endParaRPr lang="fr-FR" sz="1600" b="1" dirty="0" smtClean="0"/>
          </a:p>
          <a:p>
            <a:pPr defTabSz="360000">
              <a:lnSpc>
                <a:spcPct val="120000"/>
              </a:lnSpc>
            </a:pPr>
            <a:r>
              <a:rPr lang="fr-FR" sz="1400" dirty="0" smtClean="0"/>
              <a:t>Fond:</a:t>
            </a:r>
            <a:r>
              <a:rPr lang="fr-FR" dirty="0" smtClean="0">
                <a:solidFill>
                  <a:srgbClr val="760000"/>
                </a:solidFill>
              </a:rPr>
              <a:t>	</a:t>
            </a:r>
            <a:r>
              <a:rPr lang="fr-FR" sz="1600" dirty="0" smtClean="0">
                <a:solidFill>
                  <a:srgbClr val="0000FF"/>
                </a:solidFill>
              </a:rPr>
              <a:t>PpN</a:t>
            </a:r>
            <a:r>
              <a:rPr lang="fr-FR" sz="1600" baseline="-25000" dirty="0" smtClean="0">
                <a:solidFill>
                  <a:srgbClr val="0000FF"/>
                </a:solidFill>
              </a:rPr>
              <a:t>2</a:t>
            </a:r>
            <a:r>
              <a:rPr lang="fr-FR" sz="1600" baseline="-25000" dirty="0" smtClean="0">
                <a:solidFill>
                  <a:srgbClr val="760000"/>
                </a:solidFill>
              </a:rPr>
              <a:t> </a:t>
            </a:r>
            <a:r>
              <a:rPr lang="fr-FR" sz="1400" dirty="0" smtClean="0"/>
              <a:t>= 0,8 x Pabs</a:t>
            </a:r>
            <a:endParaRPr lang="fr-FR" sz="1400" dirty="0"/>
          </a:p>
        </p:txBody>
      </p:sp>
      <p:sp>
        <p:nvSpPr>
          <p:cNvPr id="36" name="Freeform 27">
            <a:extLst>
              <a:ext uri="{FF2B5EF4-FFF2-40B4-BE49-F238E27FC236}">
                <a16:creationId xmlns="" xmlns:a16="http://schemas.microsoft.com/office/drawing/2014/main" id="{9A3F6326-8720-4159-A090-3C9F0AA846D0}"/>
              </a:ext>
            </a:extLst>
          </p:cNvPr>
          <p:cNvSpPr>
            <a:spLocks/>
          </p:cNvSpPr>
          <p:nvPr/>
        </p:nvSpPr>
        <p:spPr bwMode="auto">
          <a:xfrm rot="18408732">
            <a:off x="4416231" y="2658422"/>
            <a:ext cx="182793" cy="421919"/>
          </a:xfrm>
          <a:custGeom>
            <a:avLst/>
            <a:gdLst>
              <a:gd name="T0" fmla="*/ 16193 w 20"/>
              <a:gd name="T1" fmla="*/ 0 h 49"/>
              <a:gd name="T2" fmla="*/ 129540 w 20"/>
              <a:gd name="T3" fmla="*/ 93306 h 49"/>
              <a:gd name="T4" fmla="*/ 137636 w 20"/>
              <a:gd name="T5" fmla="*/ 272143 h 49"/>
              <a:gd name="T6" fmla="*/ 0 w 20"/>
              <a:gd name="T7" fmla="*/ 381000 h 49"/>
              <a:gd name="T8" fmla="*/ 0 60000 65536"/>
              <a:gd name="T9" fmla="*/ 0 60000 65536"/>
              <a:gd name="T10" fmla="*/ 0 60000 65536"/>
              <a:gd name="T11" fmla="*/ 0 60000 65536"/>
              <a:gd name="connsiteX0" fmla="*/ 1000 w 9468"/>
              <a:gd name="connsiteY0" fmla="*/ 0 h 10000"/>
              <a:gd name="connsiteX1" fmla="*/ 8000 w 9468"/>
              <a:gd name="connsiteY1" fmla="*/ 2449 h 10000"/>
              <a:gd name="connsiteX2" fmla="*/ 9221 w 9468"/>
              <a:gd name="connsiteY2" fmla="*/ 4927 h 10000"/>
              <a:gd name="connsiteX3" fmla="*/ 8500 w 9468"/>
              <a:gd name="connsiteY3" fmla="*/ 7143 h 10000"/>
              <a:gd name="connsiteX4" fmla="*/ 0 w 9468"/>
              <a:gd name="connsiteY4" fmla="*/ 10000 h 10000"/>
              <a:gd name="connsiteX0" fmla="*/ 1056 w 10463"/>
              <a:gd name="connsiteY0" fmla="*/ 0 h 10000"/>
              <a:gd name="connsiteX1" fmla="*/ 8450 w 10463"/>
              <a:gd name="connsiteY1" fmla="*/ 2449 h 10000"/>
              <a:gd name="connsiteX2" fmla="*/ 10423 w 10463"/>
              <a:gd name="connsiteY2" fmla="*/ 4877 h 10000"/>
              <a:gd name="connsiteX3" fmla="*/ 8978 w 10463"/>
              <a:gd name="connsiteY3" fmla="*/ 7143 h 10000"/>
              <a:gd name="connsiteX4" fmla="*/ 0 w 10463"/>
              <a:gd name="connsiteY4" fmla="*/ 10000 h 10000"/>
              <a:gd name="connsiteX0" fmla="*/ 1056 w 10463"/>
              <a:gd name="connsiteY0" fmla="*/ 0 h 10000"/>
              <a:gd name="connsiteX1" fmla="*/ 8452 w 10463"/>
              <a:gd name="connsiteY1" fmla="*/ 1824 h 10000"/>
              <a:gd name="connsiteX2" fmla="*/ 10423 w 10463"/>
              <a:gd name="connsiteY2" fmla="*/ 4877 h 10000"/>
              <a:gd name="connsiteX3" fmla="*/ 8978 w 10463"/>
              <a:gd name="connsiteY3" fmla="*/ 7143 h 10000"/>
              <a:gd name="connsiteX4" fmla="*/ 0 w 10463"/>
              <a:gd name="connsiteY4" fmla="*/ 10000 h 10000"/>
              <a:gd name="connsiteX0" fmla="*/ 1056 w 10429"/>
              <a:gd name="connsiteY0" fmla="*/ 0 h 10000"/>
              <a:gd name="connsiteX1" fmla="*/ 8452 w 10429"/>
              <a:gd name="connsiteY1" fmla="*/ 1824 h 10000"/>
              <a:gd name="connsiteX2" fmla="*/ 10423 w 10429"/>
              <a:gd name="connsiteY2" fmla="*/ 4877 h 10000"/>
              <a:gd name="connsiteX3" fmla="*/ 8978 w 10429"/>
              <a:gd name="connsiteY3" fmla="*/ 7143 h 10000"/>
              <a:gd name="connsiteX4" fmla="*/ 6314 w 10429"/>
              <a:gd name="connsiteY4" fmla="*/ 8300 h 10000"/>
              <a:gd name="connsiteX5" fmla="*/ 0 w 10429"/>
              <a:gd name="connsiteY5" fmla="*/ 10000 h 10000"/>
              <a:gd name="connsiteX0" fmla="*/ 2550 w 11923"/>
              <a:gd name="connsiteY0" fmla="*/ 0 h 11074"/>
              <a:gd name="connsiteX1" fmla="*/ 9946 w 11923"/>
              <a:gd name="connsiteY1" fmla="*/ 1824 h 11074"/>
              <a:gd name="connsiteX2" fmla="*/ 11917 w 11923"/>
              <a:gd name="connsiteY2" fmla="*/ 4877 h 11074"/>
              <a:gd name="connsiteX3" fmla="*/ 10472 w 11923"/>
              <a:gd name="connsiteY3" fmla="*/ 7143 h 11074"/>
              <a:gd name="connsiteX4" fmla="*/ 7808 w 11923"/>
              <a:gd name="connsiteY4" fmla="*/ 8300 h 11074"/>
              <a:gd name="connsiteX5" fmla="*/ 0 w 11923"/>
              <a:gd name="connsiteY5" fmla="*/ 11074 h 11074"/>
              <a:gd name="connsiteX0" fmla="*/ 2550 w 11923"/>
              <a:gd name="connsiteY0" fmla="*/ 0 h 11074"/>
              <a:gd name="connsiteX1" fmla="*/ 9946 w 11923"/>
              <a:gd name="connsiteY1" fmla="*/ 1824 h 11074"/>
              <a:gd name="connsiteX2" fmla="*/ 11917 w 11923"/>
              <a:gd name="connsiteY2" fmla="*/ 4877 h 11074"/>
              <a:gd name="connsiteX3" fmla="*/ 10472 w 11923"/>
              <a:gd name="connsiteY3" fmla="*/ 7143 h 11074"/>
              <a:gd name="connsiteX4" fmla="*/ 6813 w 11923"/>
              <a:gd name="connsiteY4" fmla="*/ 8600 h 11074"/>
              <a:gd name="connsiteX5" fmla="*/ 0 w 11923"/>
              <a:gd name="connsiteY5" fmla="*/ 11074 h 11074"/>
              <a:gd name="connsiteX0" fmla="*/ 2550 w 11923"/>
              <a:gd name="connsiteY0" fmla="*/ 0 h 11074"/>
              <a:gd name="connsiteX1" fmla="*/ 6957 w 11923"/>
              <a:gd name="connsiteY1" fmla="*/ 750 h 11074"/>
              <a:gd name="connsiteX2" fmla="*/ 9946 w 11923"/>
              <a:gd name="connsiteY2" fmla="*/ 1824 h 11074"/>
              <a:gd name="connsiteX3" fmla="*/ 11917 w 11923"/>
              <a:gd name="connsiteY3" fmla="*/ 4877 h 11074"/>
              <a:gd name="connsiteX4" fmla="*/ 10472 w 11923"/>
              <a:gd name="connsiteY4" fmla="*/ 7143 h 11074"/>
              <a:gd name="connsiteX5" fmla="*/ 6813 w 11923"/>
              <a:gd name="connsiteY5" fmla="*/ 8600 h 11074"/>
              <a:gd name="connsiteX6" fmla="*/ 0 w 11923"/>
              <a:gd name="connsiteY6" fmla="*/ 11074 h 11074"/>
              <a:gd name="connsiteX0" fmla="*/ 2550 w 11923"/>
              <a:gd name="connsiteY0" fmla="*/ 0 h 11074"/>
              <a:gd name="connsiteX1" fmla="*/ 6957 w 11923"/>
              <a:gd name="connsiteY1" fmla="*/ 750 h 11074"/>
              <a:gd name="connsiteX2" fmla="*/ 11000 w 11923"/>
              <a:gd name="connsiteY2" fmla="*/ 2599 h 11074"/>
              <a:gd name="connsiteX3" fmla="*/ 11917 w 11923"/>
              <a:gd name="connsiteY3" fmla="*/ 4877 h 11074"/>
              <a:gd name="connsiteX4" fmla="*/ 10472 w 11923"/>
              <a:gd name="connsiteY4" fmla="*/ 7143 h 11074"/>
              <a:gd name="connsiteX5" fmla="*/ 6813 w 11923"/>
              <a:gd name="connsiteY5" fmla="*/ 8600 h 11074"/>
              <a:gd name="connsiteX6" fmla="*/ 0 w 11923"/>
              <a:gd name="connsiteY6" fmla="*/ 11074 h 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23" h="11074">
                <a:moveTo>
                  <a:pt x="2550" y="0"/>
                </a:moveTo>
                <a:cubicBezTo>
                  <a:pt x="3285" y="125"/>
                  <a:pt x="5724" y="446"/>
                  <a:pt x="6957" y="750"/>
                </a:cubicBezTo>
                <a:cubicBezTo>
                  <a:pt x="8190" y="1054"/>
                  <a:pt x="10173" y="1911"/>
                  <a:pt x="11000" y="2599"/>
                </a:cubicBezTo>
                <a:cubicBezTo>
                  <a:pt x="11827" y="3287"/>
                  <a:pt x="11829" y="4095"/>
                  <a:pt x="11917" y="4877"/>
                </a:cubicBezTo>
                <a:cubicBezTo>
                  <a:pt x="12005" y="5659"/>
                  <a:pt x="11157" y="6573"/>
                  <a:pt x="10472" y="7143"/>
                </a:cubicBezTo>
                <a:cubicBezTo>
                  <a:pt x="9787" y="7713"/>
                  <a:pt x="8309" y="8124"/>
                  <a:pt x="6813" y="8600"/>
                </a:cubicBezTo>
                <a:cubicBezTo>
                  <a:pt x="5317" y="9076"/>
                  <a:pt x="1052" y="10791"/>
                  <a:pt x="0" y="11074"/>
                </a:cubicBezTo>
              </a:path>
            </a:pathLst>
          </a:custGeom>
          <a:noFill/>
          <a:ln w="19050" cap="flat" cmpd="sng">
            <a:solidFill>
              <a:srgbClr val="760000"/>
            </a:solidFill>
            <a:prstDash val="solid"/>
            <a:round/>
            <a:headEnd type="none" w="med" len="med"/>
            <a:tailEnd type="triangle" w="med" len="med"/>
          </a:ln>
          <a:extLst>
            <a:ext uri="{909E8E84-426E-40DD-AFC4-6F175D3DCCD1}">
              <a14:hiddenFill xmlns="" xmlns:a14="http://schemas.microsoft.com/office/drawing/2010/main">
                <a:solidFill>
                  <a:srgbClr xmlns:mc="http://schemas.openxmlformats.org/markup-compatibility/2006" val="FF0000" mc:Ignorable="a14" a14:legacySpreadsheetColorIndex="10"/>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38" name="Text Box 31">
            <a:extLst>
              <a:ext uri="{FF2B5EF4-FFF2-40B4-BE49-F238E27FC236}">
                <a16:creationId xmlns="" xmlns:a16="http://schemas.microsoft.com/office/drawing/2014/main" id="{A23BFDDD-C0FB-4B0D-A057-D41B78CF1BD1}"/>
              </a:ext>
            </a:extLst>
          </p:cNvPr>
          <p:cNvSpPr txBox="1">
            <a:spLocks noChangeArrowheads="1"/>
          </p:cNvSpPr>
          <p:nvPr/>
        </p:nvSpPr>
        <p:spPr bwMode="auto">
          <a:xfrm>
            <a:off x="4562474" y="3104898"/>
            <a:ext cx="159531" cy="176972"/>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00" b="1" i="0" u="none" strike="noStrike" baseline="0" dirty="0">
                <a:solidFill>
                  <a:srgbClr val="760000"/>
                </a:solidFill>
                <a:latin typeface="Arial"/>
                <a:cs typeface="Arial"/>
              </a:rPr>
              <a:t>N</a:t>
            </a:r>
            <a:r>
              <a:rPr lang="fr-FR" sz="1000" b="1" i="0" u="none" strike="noStrike" baseline="-25000" dirty="0">
                <a:solidFill>
                  <a:srgbClr val="760000"/>
                </a:solidFill>
                <a:latin typeface="Arial"/>
                <a:cs typeface="Arial"/>
              </a:rPr>
              <a:t>2</a:t>
            </a:r>
          </a:p>
        </p:txBody>
      </p:sp>
      <p:sp>
        <p:nvSpPr>
          <p:cNvPr id="40" name="Freeform 25">
            <a:extLst>
              <a:ext uri="{FF2B5EF4-FFF2-40B4-BE49-F238E27FC236}">
                <a16:creationId xmlns="" xmlns:a16="http://schemas.microsoft.com/office/drawing/2014/main" id="{2A8F017A-87FB-47BF-8D7A-5AB02A725964}"/>
              </a:ext>
            </a:extLst>
          </p:cNvPr>
          <p:cNvSpPr>
            <a:spLocks/>
          </p:cNvSpPr>
          <p:nvPr/>
        </p:nvSpPr>
        <p:spPr bwMode="auto">
          <a:xfrm rot="4861456">
            <a:off x="3982243" y="2783559"/>
            <a:ext cx="333375" cy="292302"/>
          </a:xfrm>
          <a:custGeom>
            <a:avLst/>
            <a:gdLst>
              <a:gd name="T0" fmla="*/ 333375 w 35"/>
              <a:gd name="T1" fmla="*/ 276225 h 32"/>
              <a:gd name="T2" fmla="*/ 190500 w 35"/>
              <a:gd name="T3" fmla="*/ 285750 h 32"/>
              <a:gd name="T4" fmla="*/ 66675 w 35"/>
              <a:gd name="T5" fmla="*/ 152400 h 32"/>
              <a:gd name="T6" fmla="*/ 0 w 35"/>
              <a:gd name="T7" fmla="*/ 0 h 32"/>
              <a:gd name="T8" fmla="*/ 0 60000 65536"/>
              <a:gd name="T9" fmla="*/ 0 60000 65536"/>
              <a:gd name="T10" fmla="*/ 0 60000 65536"/>
              <a:gd name="T11" fmla="*/ 0 60000 65536"/>
              <a:gd name="connsiteX0" fmla="*/ 10000 w 10000"/>
              <a:gd name="connsiteY0" fmla="*/ 9063 h 9589"/>
              <a:gd name="connsiteX1" fmla="*/ 5714 w 10000"/>
              <a:gd name="connsiteY1" fmla="*/ 9375 h 9589"/>
              <a:gd name="connsiteX2" fmla="*/ 3213 w 10000"/>
              <a:gd name="connsiteY2" fmla="*/ 7518 h 9589"/>
              <a:gd name="connsiteX3" fmla="*/ 2000 w 10000"/>
              <a:gd name="connsiteY3" fmla="*/ 5000 h 9589"/>
              <a:gd name="connsiteX4" fmla="*/ 0 w 10000"/>
              <a:gd name="connsiteY4" fmla="*/ 0 h 9589"/>
              <a:gd name="connsiteX0" fmla="*/ 10000 w 10000"/>
              <a:gd name="connsiteY0" fmla="*/ 9451 h 10001"/>
              <a:gd name="connsiteX1" fmla="*/ 5714 w 10000"/>
              <a:gd name="connsiteY1" fmla="*/ 9777 h 10001"/>
              <a:gd name="connsiteX2" fmla="*/ 3213 w 10000"/>
              <a:gd name="connsiteY2" fmla="*/ 7840 h 10001"/>
              <a:gd name="connsiteX3" fmla="*/ 1673 w 10000"/>
              <a:gd name="connsiteY3" fmla="*/ 5485 h 10001"/>
              <a:gd name="connsiteX4" fmla="*/ 0 w 10000"/>
              <a:gd name="connsiteY4" fmla="*/ 0 h 10001"/>
              <a:gd name="connsiteX0" fmla="*/ 10000 w 10000"/>
              <a:gd name="connsiteY0" fmla="*/ 9451 h 10001"/>
              <a:gd name="connsiteX1" fmla="*/ 5714 w 10000"/>
              <a:gd name="connsiteY1" fmla="*/ 9777 h 10001"/>
              <a:gd name="connsiteX2" fmla="*/ 3287 w 10000"/>
              <a:gd name="connsiteY2" fmla="*/ 8348 h 10001"/>
              <a:gd name="connsiteX3" fmla="*/ 1673 w 10000"/>
              <a:gd name="connsiteY3" fmla="*/ 5485 h 10001"/>
              <a:gd name="connsiteX4" fmla="*/ 0 w 10000"/>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1">
                <a:moveTo>
                  <a:pt x="10000" y="9451"/>
                </a:moveTo>
                <a:cubicBezTo>
                  <a:pt x="9429" y="9451"/>
                  <a:pt x="7143" y="10429"/>
                  <a:pt x="5714" y="9777"/>
                </a:cubicBezTo>
                <a:cubicBezTo>
                  <a:pt x="4583" y="9509"/>
                  <a:pt x="3906" y="9108"/>
                  <a:pt x="3287" y="8348"/>
                </a:cubicBezTo>
                <a:cubicBezTo>
                  <a:pt x="2668" y="7588"/>
                  <a:pt x="2208" y="6792"/>
                  <a:pt x="1673" y="5485"/>
                </a:cubicBezTo>
                <a:cubicBezTo>
                  <a:pt x="816" y="3856"/>
                  <a:pt x="571" y="978"/>
                  <a:pt x="0" y="0"/>
                </a:cubicBezTo>
              </a:path>
            </a:pathLst>
          </a:custGeom>
          <a:noFill/>
          <a:ln w="19050" cap="flat" cmpd="sng">
            <a:solidFill>
              <a:srgbClr val="760000"/>
            </a:solidFill>
            <a:prstDash val="solid"/>
            <a:round/>
            <a:headEnd type="none" w="med" len="med"/>
            <a:tailEnd type="triangle" w="med" len="med"/>
          </a:ln>
          <a:extLst>
            <a:ext uri="{909E8E84-426E-40DD-AFC4-6F175D3DCCD1}">
              <a14:hiddenFill xmlns="" xmlns:a14="http://schemas.microsoft.com/office/drawing/2010/main">
                <a:solidFill>
                  <a:srgbClr xmlns:mc="http://schemas.openxmlformats.org/markup-compatibility/2006" val="FF0000" mc:Ignorable="a14" a14:legacySpreadsheetColorIndex="10"/>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42" name="Text Box 31">
            <a:extLst>
              <a:ext uri="{FF2B5EF4-FFF2-40B4-BE49-F238E27FC236}">
                <a16:creationId xmlns="" xmlns:a16="http://schemas.microsoft.com/office/drawing/2014/main" id="{A732D21B-D4EF-48A8-A82C-145698D9F444}"/>
              </a:ext>
            </a:extLst>
          </p:cNvPr>
          <p:cNvSpPr txBox="1">
            <a:spLocks noChangeArrowheads="1"/>
          </p:cNvSpPr>
          <p:nvPr/>
        </p:nvSpPr>
        <p:spPr bwMode="auto">
          <a:xfrm>
            <a:off x="3980421" y="3104898"/>
            <a:ext cx="159531" cy="176972"/>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00" b="1" i="0" u="none" strike="noStrike" baseline="0" dirty="0">
                <a:solidFill>
                  <a:srgbClr val="760000"/>
                </a:solidFill>
                <a:latin typeface="Arial"/>
                <a:cs typeface="Arial"/>
              </a:rPr>
              <a:t>N</a:t>
            </a:r>
            <a:r>
              <a:rPr lang="fr-FR" sz="1000" b="1" i="0" u="none" strike="noStrike" baseline="-25000" dirty="0">
                <a:solidFill>
                  <a:srgbClr val="760000"/>
                </a:solidFill>
                <a:latin typeface="Arial"/>
                <a:cs typeface="Arial"/>
              </a:rPr>
              <a:t>2</a:t>
            </a:r>
          </a:p>
        </p:txBody>
      </p:sp>
      <p:sp>
        <p:nvSpPr>
          <p:cNvPr id="43" name="Freeform 21">
            <a:extLst>
              <a:ext uri="{FF2B5EF4-FFF2-40B4-BE49-F238E27FC236}">
                <a16:creationId xmlns="" xmlns:a16="http://schemas.microsoft.com/office/drawing/2014/main" id="{A4B10759-4638-455C-A268-02B4B32908F9}"/>
              </a:ext>
            </a:extLst>
          </p:cNvPr>
          <p:cNvSpPr>
            <a:spLocks/>
          </p:cNvSpPr>
          <p:nvPr/>
        </p:nvSpPr>
        <p:spPr bwMode="auto">
          <a:xfrm rot="962397">
            <a:off x="4693493" y="4353567"/>
            <a:ext cx="161925" cy="381000"/>
          </a:xfrm>
          <a:custGeom>
            <a:avLst/>
            <a:gdLst>
              <a:gd name="T0" fmla="*/ 16193 w 20"/>
              <a:gd name="T1" fmla="*/ 0 h 49"/>
              <a:gd name="T2" fmla="*/ 129540 w 20"/>
              <a:gd name="T3" fmla="*/ 93306 h 49"/>
              <a:gd name="T4" fmla="*/ 137636 w 20"/>
              <a:gd name="T5" fmla="*/ 272143 h 49"/>
              <a:gd name="T6" fmla="*/ 0 w 20"/>
              <a:gd name="T7" fmla="*/ 3810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49">
                <a:moveTo>
                  <a:pt x="2" y="0"/>
                </a:moveTo>
                <a:cubicBezTo>
                  <a:pt x="4" y="2"/>
                  <a:pt x="14" y="6"/>
                  <a:pt x="16" y="12"/>
                </a:cubicBezTo>
                <a:cubicBezTo>
                  <a:pt x="18" y="18"/>
                  <a:pt x="20" y="29"/>
                  <a:pt x="17" y="35"/>
                </a:cubicBezTo>
                <a:cubicBezTo>
                  <a:pt x="14" y="41"/>
                  <a:pt x="4" y="46"/>
                  <a:pt x="0" y="49"/>
                </a:cubicBezTo>
              </a:path>
            </a:pathLst>
          </a:custGeom>
          <a:noFill/>
          <a:ln w="19050" cap="flat" cmpd="sng">
            <a:solidFill>
              <a:srgbClr val="760000"/>
            </a:solidFill>
            <a:prstDash val="solid"/>
            <a:round/>
            <a:headEnd type="none" w="med" len="med"/>
            <a:tailEnd type="triangle" w="med" len="med"/>
          </a:ln>
          <a:extLst>
            <a:ext uri="{909E8E84-426E-40DD-AFC4-6F175D3DCCD1}">
              <a14:hiddenFill xmlns="" xmlns:a14="http://schemas.microsoft.com/office/drawing/2010/main">
                <a:solidFill>
                  <a:srgbClr xmlns:mc="http://schemas.openxmlformats.org/markup-compatibility/2006" val="FF0000" mc:Ignorable="a14" a14:legacySpreadsheetColorIndex="10"/>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44" name="Text Box 31">
            <a:extLst>
              <a:ext uri="{FF2B5EF4-FFF2-40B4-BE49-F238E27FC236}">
                <a16:creationId xmlns="" xmlns:a16="http://schemas.microsoft.com/office/drawing/2014/main" id="{36674F1B-782A-4E22-B1C9-E319AF83719D}"/>
              </a:ext>
            </a:extLst>
          </p:cNvPr>
          <p:cNvSpPr txBox="1">
            <a:spLocks noChangeArrowheads="1"/>
          </p:cNvSpPr>
          <p:nvPr/>
        </p:nvSpPr>
        <p:spPr bwMode="auto">
          <a:xfrm>
            <a:off x="4567233" y="4186542"/>
            <a:ext cx="159531" cy="176972"/>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00" b="1" i="0" u="none" strike="noStrike" baseline="0" dirty="0">
                <a:solidFill>
                  <a:srgbClr val="760000"/>
                </a:solidFill>
                <a:latin typeface="Arial"/>
                <a:cs typeface="Arial"/>
              </a:rPr>
              <a:t>N</a:t>
            </a:r>
            <a:r>
              <a:rPr lang="fr-FR" sz="1000" b="1" i="0" u="none" strike="noStrike" baseline="-25000" dirty="0">
                <a:solidFill>
                  <a:srgbClr val="760000"/>
                </a:solidFill>
                <a:latin typeface="Arial"/>
                <a:cs typeface="Arial"/>
              </a:rPr>
              <a:t>2</a:t>
            </a:r>
          </a:p>
        </p:txBody>
      </p:sp>
      <p:sp>
        <p:nvSpPr>
          <p:cNvPr id="45" name="Freeform 22">
            <a:extLst>
              <a:ext uri="{FF2B5EF4-FFF2-40B4-BE49-F238E27FC236}">
                <a16:creationId xmlns="" xmlns:a16="http://schemas.microsoft.com/office/drawing/2014/main" id="{76FE5A25-8301-4DB6-82B8-12FD6B5166DD}"/>
              </a:ext>
            </a:extLst>
          </p:cNvPr>
          <p:cNvSpPr>
            <a:spLocks/>
          </p:cNvSpPr>
          <p:nvPr/>
        </p:nvSpPr>
        <p:spPr bwMode="auto">
          <a:xfrm>
            <a:off x="3950593" y="4384719"/>
            <a:ext cx="333375" cy="304800"/>
          </a:xfrm>
          <a:custGeom>
            <a:avLst/>
            <a:gdLst>
              <a:gd name="T0" fmla="*/ 333375 w 35"/>
              <a:gd name="T1" fmla="*/ 276225 h 32"/>
              <a:gd name="T2" fmla="*/ 190500 w 35"/>
              <a:gd name="T3" fmla="*/ 285750 h 32"/>
              <a:gd name="T4" fmla="*/ 66675 w 35"/>
              <a:gd name="T5" fmla="*/ 152400 h 32"/>
              <a:gd name="T6" fmla="*/ 0 w 35"/>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32">
                <a:moveTo>
                  <a:pt x="35" y="29"/>
                </a:moveTo>
                <a:cubicBezTo>
                  <a:pt x="33" y="29"/>
                  <a:pt x="25" y="32"/>
                  <a:pt x="20" y="30"/>
                </a:cubicBezTo>
                <a:cubicBezTo>
                  <a:pt x="16" y="27"/>
                  <a:pt x="10" y="21"/>
                  <a:pt x="7" y="16"/>
                </a:cubicBezTo>
                <a:cubicBezTo>
                  <a:pt x="4" y="11"/>
                  <a:pt x="2" y="3"/>
                  <a:pt x="0" y="0"/>
                </a:cubicBezTo>
              </a:path>
            </a:pathLst>
          </a:custGeom>
          <a:noFill/>
          <a:ln w="19050" cap="flat" cmpd="sng">
            <a:solidFill>
              <a:srgbClr val="760000"/>
            </a:solidFill>
            <a:prstDash val="solid"/>
            <a:round/>
            <a:headEnd type="none" w="med" len="med"/>
            <a:tailEnd type="triangle" w="med" len="med"/>
          </a:ln>
          <a:extLst>
            <a:ext uri="{909E8E84-426E-40DD-AFC4-6F175D3DCCD1}">
              <a14:hiddenFill xmlns="" xmlns:a14="http://schemas.microsoft.com/office/drawing/2010/main">
                <a:solidFill>
                  <a:srgbClr xmlns:mc="http://schemas.openxmlformats.org/markup-compatibility/2006" val="FF0000" mc:Ignorable="a14" a14:legacySpreadsheetColorIndex="10"/>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46" name="Text Box 31">
            <a:extLst>
              <a:ext uri="{FF2B5EF4-FFF2-40B4-BE49-F238E27FC236}">
                <a16:creationId xmlns="" xmlns:a16="http://schemas.microsoft.com/office/drawing/2014/main" id="{507CEB26-B3D8-4040-8056-38107B1A3260}"/>
              </a:ext>
            </a:extLst>
          </p:cNvPr>
          <p:cNvSpPr txBox="1">
            <a:spLocks noChangeArrowheads="1"/>
          </p:cNvSpPr>
          <p:nvPr/>
        </p:nvSpPr>
        <p:spPr bwMode="auto">
          <a:xfrm>
            <a:off x="3890020" y="4186542"/>
            <a:ext cx="159531" cy="176972"/>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000" b="1" i="0" u="none" strike="noStrike" baseline="0" dirty="0">
                <a:solidFill>
                  <a:srgbClr val="760000"/>
                </a:solidFill>
                <a:latin typeface="Arial"/>
                <a:cs typeface="Arial"/>
              </a:rPr>
              <a:t>N</a:t>
            </a:r>
            <a:r>
              <a:rPr lang="fr-FR" sz="1000" b="1" i="0" u="none" strike="noStrike" baseline="-25000" dirty="0">
                <a:solidFill>
                  <a:srgbClr val="760000"/>
                </a:solidFill>
                <a:latin typeface="Arial"/>
                <a:cs typeface="Arial"/>
              </a:rPr>
              <a:t>2</a:t>
            </a:r>
          </a:p>
        </p:txBody>
      </p:sp>
      <p:sp>
        <p:nvSpPr>
          <p:cNvPr id="48" name="ZoneTexte 47"/>
          <p:cNvSpPr txBox="1"/>
          <p:nvPr/>
        </p:nvSpPr>
        <p:spPr>
          <a:xfrm>
            <a:off x="3654946" y="1484784"/>
            <a:ext cx="1458091" cy="369332"/>
          </a:xfrm>
          <a:prstGeom prst="rect">
            <a:avLst/>
          </a:prstGeom>
          <a:noFill/>
          <a:ln>
            <a:solidFill>
              <a:srgbClr val="0000FF"/>
            </a:solidFill>
          </a:ln>
        </p:spPr>
        <p:txBody>
          <a:bodyPr wrap="none" rtlCol="0">
            <a:spAutoFit/>
          </a:bodyPr>
          <a:lstStyle/>
          <a:p>
            <a:r>
              <a:rPr lang="fr-FR" b="1" dirty="0" smtClean="0">
                <a:solidFill>
                  <a:srgbClr val="0000FF"/>
                </a:solidFill>
              </a:rPr>
              <a:t>PpN</a:t>
            </a:r>
            <a:r>
              <a:rPr lang="fr-FR" b="1" baseline="-25000" dirty="0" smtClean="0">
                <a:solidFill>
                  <a:srgbClr val="0000FF"/>
                </a:solidFill>
              </a:rPr>
              <a:t>2 </a:t>
            </a:r>
            <a:r>
              <a:rPr lang="fr-FR" b="1" dirty="0" smtClean="0">
                <a:solidFill>
                  <a:srgbClr val="0000FF"/>
                </a:solidFill>
              </a:rPr>
              <a:t>inspirée</a:t>
            </a:r>
          </a:p>
        </p:txBody>
      </p:sp>
      <p:sp>
        <p:nvSpPr>
          <p:cNvPr id="49" name="ZoneTexte 48"/>
          <p:cNvSpPr txBox="1"/>
          <p:nvPr/>
        </p:nvSpPr>
        <p:spPr>
          <a:xfrm>
            <a:off x="4121740" y="3789040"/>
            <a:ext cx="524503" cy="369332"/>
          </a:xfrm>
          <a:prstGeom prst="rect">
            <a:avLst/>
          </a:prstGeom>
          <a:noFill/>
          <a:ln>
            <a:solidFill>
              <a:srgbClr val="C00000"/>
            </a:solidFill>
          </a:ln>
        </p:spPr>
        <p:txBody>
          <a:bodyPr wrap="none" rtlCol="0">
            <a:spAutoFit/>
          </a:bodyPr>
          <a:lstStyle/>
          <a:p>
            <a:r>
              <a:rPr lang="fr-FR" b="1" dirty="0" smtClean="0">
                <a:solidFill>
                  <a:srgbClr val="760000"/>
                </a:solidFill>
              </a:rPr>
              <a:t>TN</a:t>
            </a:r>
            <a:r>
              <a:rPr lang="fr-FR" b="1" baseline="-25000" dirty="0" smtClean="0">
                <a:solidFill>
                  <a:srgbClr val="760000"/>
                </a:solidFill>
              </a:rPr>
              <a:t>2</a:t>
            </a:r>
            <a:endParaRPr lang="fr-FR" b="1" baseline="-25000" dirty="0">
              <a:solidFill>
                <a:srgbClr val="760000"/>
              </a:solidFill>
            </a:endParaRPr>
          </a:p>
        </p:txBody>
      </p:sp>
      <p:sp>
        <p:nvSpPr>
          <p:cNvPr id="52" name="ZoneTexte 51"/>
          <p:cNvSpPr txBox="1"/>
          <p:nvPr/>
        </p:nvSpPr>
        <p:spPr>
          <a:xfrm>
            <a:off x="6444209" y="1124744"/>
            <a:ext cx="2448272" cy="646331"/>
          </a:xfrm>
          <a:prstGeom prst="rect">
            <a:avLst/>
          </a:prstGeom>
          <a:noFill/>
        </p:spPr>
        <p:txBody>
          <a:bodyPr wrap="square" rtlCol="0">
            <a:normAutofit fontScale="85000" lnSpcReduction="20000"/>
          </a:bodyPr>
          <a:lstStyle/>
          <a:p>
            <a:r>
              <a:rPr lang="fr-FR" b="1" i="1" dirty="0" smtClean="0"/>
              <a:t>Nb</a:t>
            </a:r>
            <a:r>
              <a:rPr lang="fr-FR" i="1" dirty="0" smtClean="0"/>
              <a:t> : les valeurs des tableaux</a:t>
            </a:r>
          </a:p>
          <a:p>
            <a:r>
              <a:rPr lang="fr-FR" i="1" dirty="0" smtClean="0"/>
              <a:t>Illustrent des échanges en surface</a:t>
            </a:r>
            <a:endParaRPr lang="fr-FR" i="1" dirty="0"/>
          </a:p>
        </p:txBody>
      </p:sp>
      <p:sp>
        <p:nvSpPr>
          <p:cNvPr id="47" name="ZoneTexte 46"/>
          <p:cNvSpPr txBox="1"/>
          <p:nvPr/>
        </p:nvSpPr>
        <p:spPr>
          <a:xfrm>
            <a:off x="6947512" y="3393064"/>
            <a:ext cx="2016000" cy="612000"/>
          </a:xfrm>
          <a:prstGeom prst="rect">
            <a:avLst/>
          </a:prstGeom>
          <a:noFill/>
          <a:ln>
            <a:solidFill>
              <a:srgbClr val="C00000"/>
            </a:solidFill>
          </a:ln>
        </p:spPr>
        <p:txBody>
          <a:bodyPr wrap="square" rtlCol="0">
            <a:normAutofit fontScale="85000" lnSpcReduction="20000"/>
          </a:bodyPr>
          <a:lstStyle/>
          <a:p>
            <a:pPr>
              <a:lnSpc>
                <a:spcPct val="120000"/>
              </a:lnSpc>
            </a:pPr>
            <a:r>
              <a:rPr lang="fr-FR" sz="2100" b="1" dirty="0" smtClean="0">
                <a:solidFill>
                  <a:srgbClr val="0000FF"/>
                </a:solidFill>
              </a:rPr>
              <a:t>PpN</a:t>
            </a:r>
            <a:r>
              <a:rPr lang="fr-FR" sz="2100" b="1" baseline="-25000" dirty="0" smtClean="0">
                <a:solidFill>
                  <a:srgbClr val="0000FF"/>
                </a:solidFill>
              </a:rPr>
              <a:t>2</a:t>
            </a:r>
            <a:r>
              <a:rPr lang="fr-FR" sz="2100" b="1" dirty="0" smtClean="0">
                <a:solidFill>
                  <a:srgbClr val="0000FF"/>
                </a:solidFill>
              </a:rPr>
              <a:t> Alvéolaire</a:t>
            </a:r>
            <a:r>
              <a:rPr lang="fr-FR" sz="2100" dirty="0" smtClean="0">
                <a:solidFill>
                  <a:srgbClr val="0000FF"/>
                </a:solidFill>
              </a:rPr>
              <a:t>:</a:t>
            </a:r>
            <a:endParaRPr lang="fr-FR" sz="2100" dirty="0">
              <a:solidFill>
                <a:srgbClr val="0000FF"/>
              </a:solidFill>
            </a:endParaRPr>
          </a:p>
          <a:p>
            <a:pPr defTabSz="360000">
              <a:lnSpc>
                <a:spcPct val="120000"/>
              </a:lnSpc>
            </a:pPr>
            <a:r>
              <a:rPr lang="fr-FR" dirty="0" smtClean="0"/>
              <a:t>Surface:</a:t>
            </a:r>
            <a:r>
              <a:rPr lang="fr-FR" dirty="0" smtClean="0">
                <a:solidFill>
                  <a:srgbClr val="760000"/>
                </a:solidFill>
              </a:rPr>
              <a:t>	</a:t>
            </a:r>
            <a:r>
              <a:rPr lang="fr-FR" dirty="0" smtClean="0">
                <a:solidFill>
                  <a:srgbClr val="0000FF"/>
                </a:solidFill>
              </a:rPr>
              <a:t>PpN</a:t>
            </a:r>
            <a:r>
              <a:rPr lang="fr-FR" baseline="-25000" dirty="0" smtClean="0">
                <a:solidFill>
                  <a:srgbClr val="0000FF"/>
                </a:solidFill>
              </a:rPr>
              <a:t>2</a:t>
            </a:r>
            <a:r>
              <a:rPr lang="fr-FR" dirty="0" smtClean="0">
                <a:solidFill>
                  <a:srgbClr val="760000"/>
                </a:solidFill>
              </a:rPr>
              <a:t> </a:t>
            </a:r>
            <a:r>
              <a:rPr lang="fr-FR" dirty="0"/>
              <a:t>= </a:t>
            </a:r>
            <a:r>
              <a:rPr lang="fr-FR" dirty="0" smtClean="0"/>
              <a:t>0,75 b </a:t>
            </a:r>
            <a:endParaRPr lang="fr-FR" dirty="0"/>
          </a:p>
        </p:txBody>
      </p:sp>
      <p:sp>
        <p:nvSpPr>
          <p:cNvPr id="50" name="ZoneTexte 49"/>
          <p:cNvSpPr txBox="1"/>
          <p:nvPr/>
        </p:nvSpPr>
        <p:spPr>
          <a:xfrm>
            <a:off x="6263512" y="4149080"/>
            <a:ext cx="2700000" cy="892552"/>
          </a:xfrm>
          <a:prstGeom prst="rect">
            <a:avLst/>
          </a:prstGeom>
          <a:noFill/>
          <a:ln>
            <a:solidFill>
              <a:srgbClr val="C00000"/>
            </a:solidFill>
          </a:ln>
        </p:spPr>
        <p:txBody>
          <a:bodyPr wrap="square" rtlCol="0">
            <a:spAutoFit/>
          </a:bodyPr>
          <a:lstStyle/>
          <a:p>
            <a:r>
              <a:rPr lang="fr-FR" b="1" dirty="0" smtClean="0">
                <a:solidFill>
                  <a:srgbClr val="0000FF"/>
                </a:solidFill>
              </a:rPr>
              <a:t>PpN</a:t>
            </a:r>
            <a:r>
              <a:rPr lang="fr-FR" b="1" baseline="-25000" dirty="0" smtClean="0">
                <a:solidFill>
                  <a:srgbClr val="0000FF"/>
                </a:solidFill>
              </a:rPr>
              <a:t>2</a:t>
            </a:r>
            <a:r>
              <a:rPr lang="fr-FR" b="1" dirty="0" smtClean="0">
                <a:solidFill>
                  <a:srgbClr val="333399"/>
                </a:solidFill>
              </a:rPr>
              <a:t> </a:t>
            </a:r>
            <a:r>
              <a:rPr lang="fr-FR" b="1" dirty="0" smtClean="0"/>
              <a:t>–</a:t>
            </a:r>
            <a:r>
              <a:rPr lang="fr-FR" b="1" dirty="0" smtClean="0">
                <a:solidFill>
                  <a:srgbClr val="333399"/>
                </a:solidFill>
              </a:rPr>
              <a:t> </a:t>
            </a:r>
            <a:r>
              <a:rPr lang="fr-FR" b="1" dirty="0" smtClean="0">
                <a:solidFill>
                  <a:srgbClr val="760000"/>
                </a:solidFill>
              </a:rPr>
              <a:t>TN</a:t>
            </a:r>
            <a:r>
              <a:rPr lang="fr-FR" b="1" baseline="-25000" dirty="0" smtClean="0">
                <a:solidFill>
                  <a:srgbClr val="760000"/>
                </a:solidFill>
              </a:rPr>
              <a:t>2</a:t>
            </a:r>
            <a:r>
              <a:rPr lang="fr-FR" b="1" dirty="0" smtClean="0">
                <a:solidFill>
                  <a:srgbClr val="333399"/>
                </a:solidFill>
              </a:rPr>
              <a:t> </a:t>
            </a:r>
            <a:r>
              <a:rPr lang="fr-FR" dirty="0" smtClean="0"/>
              <a:t>: </a:t>
            </a:r>
            <a:r>
              <a:rPr lang="fr-FR" b="1" dirty="0" smtClean="0">
                <a:solidFill>
                  <a:srgbClr val="C00000"/>
                </a:solidFill>
                <a:cs typeface="Calibri" pitchFamily="34" charset="0"/>
              </a:rPr>
              <a:t>gradient (G) </a:t>
            </a:r>
            <a:r>
              <a:rPr lang="fr-FR" sz="1600" dirty="0" smtClean="0"/>
              <a:t>significatif des échanges gazeux par </a:t>
            </a:r>
            <a:r>
              <a:rPr lang="fr-FR" sz="1600" b="1" dirty="0" smtClean="0">
                <a:solidFill>
                  <a:srgbClr val="C00000"/>
                </a:solidFill>
              </a:rPr>
              <a:t>diffusion</a:t>
            </a:r>
            <a:endParaRPr lang="fr-FR" b="1" dirty="0" smtClean="0">
              <a:solidFill>
                <a:srgbClr val="C00000"/>
              </a:solidFill>
            </a:endParaRPr>
          </a:p>
        </p:txBody>
      </p:sp>
      <p:sp>
        <p:nvSpPr>
          <p:cNvPr id="53" name="ZoneTexte 52"/>
          <p:cNvSpPr txBox="1"/>
          <p:nvPr/>
        </p:nvSpPr>
        <p:spPr>
          <a:xfrm>
            <a:off x="179512" y="4149080"/>
            <a:ext cx="2700000" cy="861774"/>
          </a:xfrm>
          <a:prstGeom prst="rect">
            <a:avLst/>
          </a:prstGeom>
          <a:noFill/>
          <a:ln>
            <a:solidFill>
              <a:srgbClr val="C00000"/>
            </a:solidFill>
          </a:ln>
        </p:spPr>
        <p:txBody>
          <a:bodyPr wrap="square" rtlCol="0">
            <a:spAutoFit/>
          </a:bodyPr>
          <a:lstStyle/>
          <a:p>
            <a:r>
              <a:rPr lang="fr-FR" sz="1600" dirty="0" smtClean="0"/>
              <a:t>Différence de pression entre phase gazeuse et phase dissoute </a:t>
            </a:r>
            <a:r>
              <a:rPr lang="fr-FR" dirty="0" smtClean="0">
                <a:solidFill>
                  <a:srgbClr val="C00000"/>
                </a:solidFill>
              </a:rPr>
              <a:t>=</a:t>
            </a:r>
            <a:r>
              <a:rPr lang="fr-FR" b="1" dirty="0" smtClean="0">
                <a:solidFill>
                  <a:srgbClr val="0000FF"/>
                </a:solidFill>
              </a:rPr>
              <a:t> </a:t>
            </a:r>
            <a:r>
              <a:rPr lang="fr-FR" b="1" dirty="0" smtClean="0">
                <a:solidFill>
                  <a:srgbClr val="C00000"/>
                </a:solidFill>
              </a:rPr>
              <a:t>Gradient</a:t>
            </a:r>
            <a:endParaRPr lang="fr-FR" dirty="0" smtClean="0"/>
          </a:p>
        </p:txBody>
      </p:sp>
    </p:spTree>
    <p:extLst>
      <p:ext uri="{BB962C8B-B14F-4D97-AF65-F5344CB8AC3E}">
        <p14:creationId xmlns="" xmlns:p14="http://schemas.microsoft.com/office/powerpoint/2010/main" val="146820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ppt_x"/>
                                          </p:val>
                                        </p:tav>
                                        <p:tav tm="100000">
                                          <p:val>
                                            <p:strVal val="#ppt_x"/>
                                          </p:val>
                                        </p:tav>
                                      </p:tavLst>
                                    </p:anim>
                                    <p:anim calcmode="lin" valueType="num">
                                      <p:cBhvr additive="base">
                                        <p:cTn id="2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animBg="1"/>
      <p:bldP spid="50"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Loi de Henry – compléments</a:t>
            </a:r>
            <a:br>
              <a:rPr lang="fr-FR" dirty="0"/>
            </a:br>
            <a:r>
              <a:rPr lang="fr-FR" sz="2400" dirty="0"/>
              <a:t>Solubilité &amp; capacité d’absorption</a:t>
            </a:r>
            <a:endParaRPr lang="fr-FR" dirty="0"/>
          </a:p>
        </p:txBody>
      </p:sp>
      <p:sp>
        <p:nvSpPr>
          <p:cNvPr id="4" name="Espace réservé de la date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smtClean="0">
                <a:ln>
                  <a:noFill/>
                </a:ln>
                <a:solidFill>
                  <a:srgbClr val="000000">
                    <a:lumMod val="50000"/>
                    <a:lumOff val="50000"/>
                  </a:srgbClr>
                </a:solidFill>
                <a:effectLst/>
                <a:uLnTx/>
                <a:uFillTx/>
                <a:latin typeface="Arial" pitchFamily="34" charset="0"/>
                <a:ea typeface="+mn-ea"/>
                <a:cs typeface="Arial" pitchFamily="34" charset="0"/>
              </a:rPr>
              <a:t>22/01/2022</a:t>
            </a:r>
            <a:endParaRPr kumimoji="0" lang="fr-FR" sz="1200" b="0" i="0" u="none" strike="noStrike" kern="1200" cap="none" spc="0" normalizeH="0" baseline="0" noProof="0" dirty="0">
              <a:ln>
                <a:noFill/>
              </a:ln>
              <a:solidFill>
                <a:srgbClr val="000000">
                  <a:lumMod val="50000"/>
                  <a:lumOff val="50000"/>
                </a:srgbClr>
              </a:solidFill>
              <a:effectLst/>
              <a:uLnTx/>
              <a:uFillTx/>
              <a:latin typeface="Arial" pitchFamily="34" charset="0"/>
              <a:ea typeface="+mn-ea"/>
              <a:cs typeface="Arial" pitchFamily="34" charset="0"/>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lumMod val="50000"/>
                    <a:lumOff val="50000"/>
                  </a:srgbClr>
                </a:solidFill>
                <a:effectLst/>
                <a:uLnTx/>
                <a:uFillTx/>
                <a:latin typeface="Arial" pitchFamily="34" charset="0"/>
                <a:ea typeface="+mn-ea"/>
                <a:cs typeface="Arial" pitchFamily="34" charset="0"/>
              </a:rPr>
              <a:t>Alain BERTRAND - Formation GP Codep01</a:t>
            </a:r>
            <a:endParaRPr kumimoji="0" lang="fr-FR" sz="1200" b="0" i="0" u="none" strike="noStrike" kern="1200" cap="none" spc="0" normalizeH="0" baseline="0" noProof="0" dirty="0">
              <a:ln>
                <a:noFill/>
              </a:ln>
              <a:solidFill>
                <a:srgbClr val="000000">
                  <a:lumMod val="50000"/>
                  <a:lumOff val="50000"/>
                </a:srgbClr>
              </a:solidFill>
              <a:effectLst/>
              <a:uLnTx/>
              <a:uFillTx/>
              <a:latin typeface="Arial" pitchFamily="34" charset="0"/>
              <a:ea typeface="+mn-ea"/>
              <a:cs typeface="Arial" pitchFamily="34" charset="0"/>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33187F-F30B-4AE4-93E0-2496F9DB8006}" type="slidenum">
              <a:rPr kumimoji="0" lang="fr-FR" sz="1200" b="0" i="0" u="none" strike="noStrike" kern="1200" cap="none" spc="0" normalizeH="0" baseline="0" noProof="0" smtClean="0">
                <a:ln>
                  <a:noFill/>
                </a:ln>
                <a:solidFill>
                  <a:srgbClr val="000000">
                    <a:lumMod val="75000"/>
                    <a:lumOff val="25000"/>
                  </a:srgbClr>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FR" sz="1200" b="0" i="0" u="none" strike="noStrike" kern="1200" cap="none" spc="0" normalizeH="0" baseline="0" noProof="0" dirty="0">
              <a:ln>
                <a:noFill/>
              </a:ln>
              <a:solidFill>
                <a:srgbClr val="000000">
                  <a:lumMod val="75000"/>
                  <a:lumOff val="25000"/>
                </a:srgbClr>
              </a:solidFill>
              <a:effectLst/>
              <a:uLnTx/>
              <a:uFillTx/>
              <a:latin typeface="Arial" pitchFamily="34" charset="0"/>
              <a:ea typeface="+mn-ea"/>
              <a:cs typeface="Arial" pitchFamily="34" charset="0"/>
            </a:endParaRPr>
          </a:p>
        </p:txBody>
      </p:sp>
      <p:sp>
        <p:nvSpPr>
          <p:cNvPr id="13" name="ZoneTexte 12"/>
          <p:cNvSpPr txBox="1"/>
          <p:nvPr/>
        </p:nvSpPr>
        <p:spPr>
          <a:xfrm>
            <a:off x="761932" y="1627749"/>
            <a:ext cx="7812000" cy="3600000"/>
          </a:xfrm>
          <a:prstGeom prst="rect">
            <a:avLst/>
          </a:prstGeom>
          <a:noFill/>
          <a:ln>
            <a:noFill/>
          </a:ln>
        </p:spPr>
        <p:txBody>
          <a:bodyPr wrap="square" rtlCol="0" anchor="ctr">
            <a:normAutofit fontScale="70000" lnSpcReduction="20000"/>
          </a:bodyPr>
          <a:lstStyle/>
          <a:p>
            <a:pPr defTabSz="360000">
              <a:defRPr/>
            </a:pPr>
            <a:r>
              <a:rPr lang="fr-FR" altLang="fr-FR" sz="2300" dirty="0" smtClean="0"/>
              <a:t>Exemples</a:t>
            </a:r>
            <a:r>
              <a:rPr lang="fr-FR" altLang="fr-FR" sz="2600" dirty="0" smtClean="0"/>
              <a:t>: </a:t>
            </a:r>
            <a:r>
              <a:rPr lang="fr-FR" sz="2000" dirty="0" smtClean="0"/>
              <a:t>[3]</a:t>
            </a:r>
            <a:endParaRPr lang="fr-FR" altLang="fr-FR" sz="2600" dirty="0" smtClean="0"/>
          </a:p>
          <a:p>
            <a:pPr marL="0" indent="0" defTabSz="360000" eaLnBrk="1" hangingPunct="1">
              <a:buFontTx/>
              <a:buNone/>
              <a:defRPr/>
            </a:pPr>
            <a:endParaRPr lang="fr-FR" altLang="fr-FR" sz="1400" dirty="0" smtClean="0"/>
          </a:p>
          <a:p>
            <a:pPr marL="0" indent="0" defTabSz="360000" eaLnBrk="1" hangingPunct="1">
              <a:spcBef>
                <a:spcPts val="300"/>
              </a:spcBef>
              <a:buFontTx/>
              <a:buNone/>
              <a:defRPr/>
            </a:pPr>
            <a:r>
              <a:rPr lang="fr-FR" altLang="fr-FR" sz="2300" dirty="0" smtClean="0"/>
              <a:t>1 litre de plasma (à 37°C) peut dissoudre 	13,4 ml d’Azote</a:t>
            </a:r>
          </a:p>
          <a:p>
            <a:pPr marL="0" indent="0" defTabSz="360000" eaLnBrk="1" hangingPunct="1">
              <a:spcBef>
                <a:spcPts val="300"/>
              </a:spcBef>
              <a:buFontTx/>
              <a:buNone/>
              <a:defRPr/>
            </a:pPr>
            <a:r>
              <a:rPr lang="fr-FR" altLang="fr-FR" sz="2300" dirty="0" smtClean="0"/>
              <a:t>1 litre de plasma (à 37°C) peut dissoudre 	  8,7 ml d’Hélium</a:t>
            </a:r>
          </a:p>
          <a:p>
            <a:pPr marL="0" indent="0" defTabSz="360000" eaLnBrk="1" hangingPunct="1">
              <a:spcBef>
                <a:spcPts val="300"/>
              </a:spcBef>
              <a:buFontTx/>
              <a:buNone/>
              <a:defRPr/>
            </a:pPr>
            <a:r>
              <a:rPr lang="fr-FR" sz="2300" dirty="0" smtClean="0"/>
              <a:t>1 litre d’huile </a:t>
            </a:r>
            <a:r>
              <a:rPr lang="fr-FR" altLang="fr-FR" sz="2300" dirty="0" smtClean="0"/>
              <a:t>(à 37°C) peut dissoudre 		67 	ml d’Azote  (5 x plus que le plasma)</a:t>
            </a:r>
            <a:endParaRPr lang="fr-FR" sz="2300" dirty="0" smtClean="0"/>
          </a:p>
          <a:p>
            <a:pPr algn="just"/>
            <a:endParaRPr lang="fr-FR" sz="2400" dirty="0" smtClean="0"/>
          </a:p>
          <a:p>
            <a:pPr>
              <a:lnSpc>
                <a:spcPct val="120000"/>
              </a:lnSpc>
            </a:pPr>
            <a:r>
              <a:rPr lang="fr-FR" sz="2400" b="1" dirty="0" smtClean="0">
                <a:solidFill>
                  <a:schemeClr val="accent2"/>
                </a:solidFill>
              </a:rPr>
              <a:t>Capacité d’absorption = </a:t>
            </a:r>
            <a:r>
              <a:rPr lang="fr-FR" sz="2300" dirty="0" smtClean="0"/>
              <a:t>volume maxi de gaz que l’on peut dissoudre par litre de liquide</a:t>
            </a:r>
            <a:r>
              <a:rPr lang="fr-FR" sz="2400" dirty="0" smtClean="0"/>
              <a:t> </a:t>
            </a:r>
          </a:p>
          <a:p>
            <a:pPr>
              <a:lnSpc>
                <a:spcPct val="120000"/>
              </a:lnSpc>
            </a:pPr>
            <a:r>
              <a:rPr lang="fr-FR" sz="2100" b="1" dirty="0" smtClean="0"/>
              <a:t>à </a:t>
            </a:r>
            <a:r>
              <a:rPr lang="fr-FR" sz="2100" b="1" dirty="0"/>
              <a:t>température donnée et à </a:t>
            </a:r>
            <a:r>
              <a:rPr lang="fr-FR" sz="2100" b="1" dirty="0" smtClean="0"/>
              <a:t>P</a:t>
            </a:r>
            <a:r>
              <a:rPr lang="fr-FR" sz="2100" b="1" baseline="-25000" dirty="0" smtClean="0"/>
              <a:t>ambiante </a:t>
            </a:r>
            <a:r>
              <a:rPr lang="fr-FR" sz="2100" b="1" dirty="0" smtClean="0"/>
              <a:t> </a:t>
            </a:r>
            <a:r>
              <a:rPr lang="fr-FR" dirty="0" smtClean="0">
                <a:latin typeface="Wingdings" panose="05000000000000000000" pitchFamily="2" charset="2"/>
              </a:rPr>
              <a:t>ð</a:t>
            </a:r>
            <a:r>
              <a:rPr lang="fr-FR" dirty="0" smtClean="0"/>
              <a:t> symbolisé par verre – </a:t>
            </a:r>
            <a:r>
              <a:rPr lang="fr-FR" b="1" dirty="0" smtClean="0">
                <a:solidFill>
                  <a:srgbClr val="CC6600"/>
                </a:solidFill>
              </a:rPr>
              <a:t>contenu = N</a:t>
            </a:r>
            <a:r>
              <a:rPr lang="fr-FR" b="1" baseline="-25000" dirty="0" smtClean="0">
                <a:solidFill>
                  <a:srgbClr val="CC6600"/>
                </a:solidFill>
              </a:rPr>
              <a:t>2</a:t>
            </a:r>
            <a:r>
              <a:rPr lang="fr-FR" b="1" dirty="0" smtClean="0">
                <a:solidFill>
                  <a:srgbClr val="CC6600"/>
                </a:solidFill>
              </a:rPr>
              <a:t> dissous</a:t>
            </a:r>
          </a:p>
          <a:p>
            <a:pPr marL="0" indent="0" eaLnBrk="1" hangingPunct="1">
              <a:lnSpc>
                <a:spcPct val="80000"/>
              </a:lnSpc>
              <a:buFontTx/>
              <a:buNone/>
              <a:defRPr/>
            </a:pPr>
            <a:endParaRPr lang="fr-FR" altLang="fr-FR" dirty="0" smtClean="0"/>
          </a:p>
          <a:p>
            <a:pPr marL="0" indent="0" eaLnBrk="1" hangingPunct="1">
              <a:lnSpc>
                <a:spcPct val="80000"/>
              </a:lnSpc>
              <a:buFontTx/>
              <a:buNone/>
              <a:defRPr/>
            </a:pPr>
            <a:endParaRPr lang="fr-FR" altLang="fr-FR" dirty="0" smtClean="0"/>
          </a:p>
          <a:p>
            <a:pPr>
              <a:lnSpc>
                <a:spcPct val="120000"/>
              </a:lnSpc>
              <a:spcBef>
                <a:spcPts val="0"/>
              </a:spcBef>
              <a:spcAft>
                <a:spcPts val="300"/>
              </a:spcAft>
            </a:pPr>
            <a:r>
              <a:rPr lang="fr-FR" sz="2300" b="1" dirty="0" smtClean="0"/>
              <a:t>Azote seul au contact d’un liquide</a:t>
            </a:r>
            <a:r>
              <a:rPr lang="fr-FR" sz="2300" dirty="0" smtClean="0"/>
              <a:t> : Pression N</a:t>
            </a:r>
            <a:r>
              <a:rPr lang="fr-FR" sz="2300" baseline="-25000" dirty="0" smtClean="0"/>
              <a:t>2</a:t>
            </a:r>
            <a:r>
              <a:rPr lang="fr-FR" sz="2300" dirty="0" smtClean="0"/>
              <a:t> = Pabs</a:t>
            </a:r>
            <a:endParaRPr lang="fr-FR" sz="2300" dirty="0" smtClean="0">
              <a:cs typeface="Calibri" pitchFamily="34" charset="0"/>
            </a:endParaRPr>
          </a:p>
          <a:p>
            <a:pPr defTabSz="360000"/>
            <a:r>
              <a:rPr lang="fr-FR" dirty="0" smtClean="0"/>
              <a:t>À l’</a:t>
            </a:r>
            <a:r>
              <a:rPr lang="fr-FR" sz="2000" b="1" dirty="0" smtClean="0">
                <a:solidFill>
                  <a:schemeClr val="accent2"/>
                </a:solidFill>
              </a:rPr>
              <a:t>équilibre</a:t>
            </a:r>
            <a:r>
              <a:rPr lang="fr-FR" sz="1600" dirty="0" smtClean="0"/>
              <a:t> : 		</a:t>
            </a:r>
            <a:r>
              <a:rPr lang="fr-FR" sz="2000" b="1" dirty="0" smtClean="0">
                <a:solidFill>
                  <a:schemeClr val="accent2"/>
                </a:solidFill>
              </a:rPr>
              <a:t>TN</a:t>
            </a:r>
            <a:r>
              <a:rPr lang="fr-FR" sz="2000" b="1" baseline="-25000" dirty="0" smtClean="0">
                <a:solidFill>
                  <a:schemeClr val="accent2"/>
                </a:solidFill>
              </a:rPr>
              <a:t>2</a:t>
            </a:r>
            <a:r>
              <a:rPr lang="fr-FR" sz="2000" b="1" dirty="0" smtClean="0">
                <a:solidFill>
                  <a:schemeClr val="accent2"/>
                </a:solidFill>
              </a:rPr>
              <a:t> </a:t>
            </a:r>
            <a:r>
              <a:rPr lang="fr-FR" sz="2000" b="1" dirty="0">
                <a:solidFill>
                  <a:schemeClr val="accent2"/>
                </a:solidFill>
              </a:rPr>
              <a:t>= </a:t>
            </a:r>
            <a:r>
              <a:rPr lang="fr-FR" sz="2000" b="1" dirty="0" smtClean="0">
                <a:solidFill>
                  <a:schemeClr val="accent2"/>
                </a:solidFill>
              </a:rPr>
              <a:t>Pabs </a:t>
            </a:r>
            <a:r>
              <a:rPr lang="fr-FR" dirty="0" smtClean="0"/>
              <a:t>: N</a:t>
            </a:r>
            <a:r>
              <a:rPr lang="fr-FR" baseline="-25000" dirty="0" smtClean="0"/>
              <a:t>2</a:t>
            </a:r>
            <a:r>
              <a:rPr lang="fr-FR" dirty="0" smtClean="0"/>
              <a:t> dissous = verre plein </a:t>
            </a:r>
            <a:r>
              <a:rPr lang="fr-FR" dirty="0" smtClean="0">
                <a:latin typeface="Wingdings" pitchFamily="2" charset="2"/>
              </a:rPr>
              <a:t>ó</a:t>
            </a:r>
            <a:r>
              <a:rPr lang="fr-FR" dirty="0" smtClean="0"/>
              <a:t> </a:t>
            </a:r>
            <a:r>
              <a:rPr lang="fr-FR" sz="2100" b="1" dirty="0" smtClean="0">
                <a:solidFill>
                  <a:schemeClr val="accent2"/>
                </a:solidFill>
              </a:rPr>
              <a:t>saturation </a:t>
            </a:r>
            <a:endParaRPr lang="fr-FR" dirty="0"/>
          </a:p>
          <a:p>
            <a:endParaRPr lang="fr-FR" dirty="0"/>
          </a:p>
          <a:p>
            <a:pPr>
              <a:lnSpc>
                <a:spcPct val="120000"/>
              </a:lnSpc>
            </a:pPr>
            <a:r>
              <a:rPr lang="fr-FR" sz="2300" b="1" dirty="0" smtClean="0"/>
              <a:t>Air (mélange gazeux) au contact d’un liquide</a:t>
            </a:r>
            <a:r>
              <a:rPr lang="fr-FR" sz="2300" dirty="0" smtClean="0"/>
              <a:t> : Pression N</a:t>
            </a:r>
            <a:r>
              <a:rPr lang="fr-FR" sz="2300" baseline="-25000" dirty="0" smtClean="0"/>
              <a:t>2</a:t>
            </a:r>
            <a:r>
              <a:rPr lang="fr-FR" sz="2300" dirty="0" smtClean="0"/>
              <a:t> = PpN</a:t>
            </a:r>
            <a:r>
              <a:rPr lang="fr-FR" sz="2300" baseline="-25000" dirty="0" smtClean="0"/>
              <a:t>2</a:t>
            </a:r>
            <a:r>
              <a:rPr lang="fr-FR" sz="2300" dirty="0" smtClean="0"/>
              <a:t> </a:t>
            </a:r>
          </a:p>
          <a:p>
            <a:pPr defTabSz="360000">
              <a:lnSpc>
                <a:spcPct val="120000"/>
              </a:lnSpc>
            </a:pPr>
            <a:r>
              <a:rPr lang="fr-FR" dirty="0" smtClean="0"/>
              <a:t>À l’</a:t>
            </a:r>
            <a:r>
              <a:rPr lang="fr-FR" sz="2000" b="1" dirty="0" smtClean="0">
                <a:solidFill>
                  <a:schemeClr val="accent2"/>
                </a:solidFill>
              </a:rPr>
              <a:t>équilibre</a:t>
            </a:r>
            <a:r>
              <a:rPr lang="fr-FR" dirty="0" smtClean="0"/>
              <a:t> :		</a:t>
            </a:r>
            <a:r>
              <a:rPr lang="fr-FR" sz="2000" b="1" dirty="0" smtClean="0">
                <a:solidFill>
                  <a:schemeClr val="accent2"/>
                </a:solidFill>
              </a:rPr>
              <a:t>TN</a:t>
            </a:r>
            <a:r>
              <a:rPr lang="fr-FR" sz="2000" b="1" baseline="-25000" dirty="0" smtClean="0">
                <a:solidFill>
                  <a:schemeClr val="accent2"/>
                </a:solidFill>
              </a:rPr>
              <a:t>2</a:t>
            </a:r>
            <a:r>
              <a:rPr lang="fr-FR" sz="2000" b="1" dirty="0" smtClean="0">
                <a:solidFill>
                  <a:schemeClr val="accent2"/>
                </a:solidFill>
              </a:rPr>
              <a:t> = PpN</a:t>
            </a:r>
            <a:r>
              <a:rPr lang="fr-FR" sz="2000" b="1" baseline="-25000" dirty="0" smtClean="0">
                <a:solidFill>
                  <a:schemeClr val="accent2"/>
                </a:solidFill>
              </a:rPr>
              <a:t>2</a:t>
            </a:r>
            <a:r>
              <a:rPr lang="fr-FR" sz="2000" b="1" dirty="0" smtClean="0">
                <a:solidFill>
                  <a:schemeClr val="accent2"/>
                </a:solidFill>
              </a:rPr>
              <a:t> </a:t>
            </a:r>
            <a:r>
              <a:rPr lang="fr-FR" dirty="0" smtClean="0"/>
              <a:t>: N</a:t>
            </a:r>
            <a:r>
              <a:rPr lang="fr-FR" baseline="-25000" dirty="0" smtClean="0"/>
              <a:t>2</a:t>
            </a:r>
            <a:r>
              <a:rPr lang="fr-FR" dirty="0" smtClean="0"/>
              <a:t> dissous = verre rempli à 80% </a:t>
            </a:r>
          </a:p>
          <a:p>
            <a:pPr>
              <a:lnSpc>
                <a:spcPct val="120000"/>
              </a:lnSpc>
            </a:pPr>
            <a:endParaRPr lang="fr-FR" dirty="0" smtClean="0"/>
          </a:p>
          <a:p>
            <a:pPr algn="ctr">
              <a:lnSpc>
                <a:spcPct val="120000"/>
              </a:lnSpc>
            </a:pPr>
            <a:r>
              <a:rPr lang="fr-FR" sz="2300" b="1" dirty="0" smtClean="0">
                <a:solidFill>
                  <a:srgbClr val="C00000"/>
                </a:solidFill>
              </a:rPr>
              <a:t>Capacité d’absorption (taille </a:t>
            </a:r>
            <a:r>
              <a:rPr lang="fr-FR" sz="2300" b="1" dirty="0">
                <a:solidFill>
                  <a:srgbClr val="C00000"/>
                </a:solidFill>
              </a:rPr>
              <a:t>du </a:t>
            </a:r>
            <a:r>
              <a:rPr lang="fr-FR" sz="2300" b="1" dirty="0" smtClean="0">
                <a:solidFill>
                  <a:srgbClr val="C00000"/>
                </a:solidFill>
              </a:rPr>
              <a:t>verre) proportionnelle à P</a:t>
            </a:r>
            <a:r>
              <a:rPr lang="fr-FR" sz="2300" b="1" baseline="-25000" dirty="0" smtClean="0">
                <a:solidFill>
                  <a:srgbClr val="C00000"/>
                </a:solidFill>
              </a:rPr>
              <a:t>ambiante</a:t>
            </a:r>
            <a:r>
              <a:rPr lang="fr-FR" sz="2300" b="1" dirty="0" smtClean="0">
                <a:solidFill>
                  <a:srgbClr val="C00000"/>
                </a:solidFill>
              </a:rPr>
              <a:t> </a:t>
            </a:r>
            <a:r>
              <a:rPr lang="fr-FR" sz="2300" b="1" dirty="0">
                <a:solidFill>
                  <a:srgbClr val="C00000"/>
                </a:solidFill>
              </a:rPr>
              <a:t>subie !</a:t>
            </a:r>
          </a:p>
          <a:p>
            <a:endParaRPr lang="fr-FR" dirty="0"/>
          </a:p>
        </p:txBody>
      </p:sp>
      <p:pic>
        <p:nvPicPr>
          <p:cNvPr id="15" name="Picture 18" descr="D:\Données utilisateurs\svgde\Mes documents\FFESSM\Clé_ABE1\N4\06 Dissolution des gaz dans les liquides\images\verre plein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38854" y="3635499"/>
            <a:ext cx="344416" cy="5107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5" descr="D:\Données utilisateurs\svgde\Mes documents\FFESSM\Clé_ABE1\N4\06 Dissolution des gaz dans les liquides\images\Verre280.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81167" y="4185486"/>
            <a:ext cx="342627" cy="511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Image 1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246658" y="3179068"/>
            <a:ext cx="343204" cy="510742"/>
          </a:xfrm>
          <a:prstGeom prst="rect">
            <a:avLst/>
          </a:prstGeom>
        </p:spPr>
      </p:pic>
      <p:sp>
        <p:nvSpPr>
          <p:cNvPr id="11" name="Rectangle : coins arrondis 10">
            <a:extLst>
              <a:ext uri="{FF2B5EF4-FFF2-40B4-BE49-F238E27FC236}">
                <a16:creationId xmlns="" xmlns:a16="http://schemas.microsoft.com/office/drawing/2014/main" id="{E4347708-D2B9-4244-9567-7131B1F10E18}"/>
              </a:ext>
            </a:extLst>
          </p:cNvPr>
          <p:cNvSpPr/>
          <p:nvPr/>
        </p:nvSpPr>
        <p:spPr>
          <a:xfrm>
            <a:off x="472877" y="1556792"/>
            <a:ext cx="8280000" cy="3653319"/>
          </a:xfrm>
          <a:prstGeom prst="round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p:cNvSpPr txBox="1"/>
          <p:nvPr/>
        </p:nvSpPr>
        <p:spPr>
          <a:xfrm>
            <a:off x="501452" y="5968563"/>
            <a:ext cx="8280000" cy="369332"/>
          </a:xfrm>
          <a:prstGeom prst="rect">
            <a:avLst/>
          </a:prstGeom>
          <a:noFill/>
        </p:spPr>
        <p:txBody>
          <a:bodyPr wrap="none" rtlCol="0">
            <a:spAutoFit/>
          </a:bodyPr>
          <a:lstStyle/>
          <a:p>
            <a:pPr algn="ctr"/>
            <a:r>
              <a:rPr lang="fr-FR" b="1" dirty="0" smtClean="0">
                <a:solidFill>
                  <a:srgbClr val="333399"/>
                </a:solidFill>
              </a:rPr>
              <a:t>TN</a:t>
            </a:r>
            <a:r>
              <a:rPr lang="fr-FR" b="1" baseline="-25000" dirty="0" smtClean="0">
                <a:solidFill>
                  <a:srgbClr val="333399"/>
                </a:solidFill>
              </a:rPr>
              <a:t>2</a:t>
            </a:r>
            <a:r>
              <a:rPr lang="fr-FR" b="1" dirty="0" smtClean="0">
                <a:solidFill>
                  <a:srgbClr val="333399"/>
                </a:solidFill>
              </a:rPr>
              <a:t> / Pabs </a:t>
            </a:r>
            <a:r>
              <a:rPr lang="fr-FR" dirty="0" smtClean="0"/>
              <a:t>: est  appelé </a:t>
            </a:r>
            <a:r>
              <a:rPr lang="fr-FR" b="1" dirty="0" smtClean="0">
                <a:solidFill>
                  <a:srgbClr val="333399"/>
                </a:solidFill>
                <a:latin typeface="Arial"/>
                <a:cs typeface="Arial"/>
              </a:rPr>
              <a:t>rapport (ou ratio) de sursaturation (S</a:t>
            </a:r>
            <a:r>
              <a:rPr lang="fr-FR" dirty="0" smtClean="0"/>
              <a:t>)</a:t>
            </a:r>
          </a:p>
        </p:txBody>
      </p:sp>
      <p:sp>
        <p:nvSpPr>
          <p:cNvPr id="17" name="ZoneTexte 16"/>
          <p:cNvSpPr txBox="1"/>
          <p:nvPr/>
        </p:nvSpPr>
        <p:spPr>
          <a:xfrm>
            <a:off x="501452" y="5301208"/>
            <a:ext cx="8280000" cy="684000"/>
          </a:xfrm>
          <a:prstGeom prst="rect">
            <a:avLst/>
          </a:prstGeom>
          <a:noFill/>
        </p:spPr>
        <p:txBody>
          <a:bodyPr wrap="square" rtlCol="0">
            <a:normAutofit lnSpcReduction="10000"/>
          </a:bodyPr>
          <a:lstStyle/>
          <a:p>
            <a:pPr defTabSz="360000"/>
            <a:r>
              <a:rPr lang="fr-FR" altLang="fr-FR" sz="1400" b="1" dirty="0" smtClean="0"/>
              <a:t>Saturation</a:t>
            </a:r>
            <a:r>
              <a:rPr lang="fr-FR" altLang="fr-FR" sz="1400" dirty="0" smtClean="0"/>
              <a:t>  (d’un liquide par un gaz) = 	état d'un liquide ayant dissous la quantité maximale de gaz possible 									dans des conditions déterminées de température et de pression. 									</a:t>
            </a:r>
            <a:r>
              <a:rPr lang="fr-FR" altLang="fr-FR" sz="1400" b="1" dirty="0" smtClean="0">
                <a:solidFill>
                  <a:srgbClr val="C00000"/>
                </a:solidFill>
              </a:rPr>
              <a:t>À saturation:  TN</a:t>
            </a:r>
            <a:r>
              <a:rPr lang="fr-FR" altLang="fr-FR" sz="1400" b="1" baseline="-25000" dirty="0" smtClean="0">
                <a:solidFill>
                  <a:srgbClr val="C00000"/>
                </a:solidFill>
              </a:rPr>
              <a:t>2</a:t>
            </a:r>
            <a:r>
              <a:rPr lang="fr-FR" altLang="fr-FR" sz="1400" b="1" dirty="0" smtClean="0">
                <a:solidFill>
                  <a:srgbClr val="C00000"/>
                </a:solidFill>
              </a:rPr>
              <a:t> = Pabs</a:t>
            </a:r>
          </a:p>
        </p:txBody>
      </p:sp>
    </p:spTree>
    <p:extLst>
      <p:ext uri="{BB962C8B-B14F-4D97-AF65-F5344CB8AC3E}">
        <p14:creationId xmlns="" xmlns:p14="http://schemas.microsoft.com/office/powerpoint/2010/main" val="372261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
          <p:cNvPicPr preferRelativeResize="0">
            <a:picLocks noChangeArrowheads="1"/>
          </p:cNvPicPr>
          <p:nvPr/>
        </p:nvPicPr>
        <p:blipFill>
          <a:blip r:embed="rId3" cstate="print"/>
          <a:srcRect/>
          <a:stretch>
            <a:fillRect/>
          </a:stretch>
        </p:blipFill>
        <p:spPr bwMode="auto">
          <a:xfrm>
            <a:off x="1280966" y="1380009"/>
            <a:ext cx="7016400" cy="3207600"/>
          </a:xfrm>
          <a:prstGeom prst="rect">
            <a:avLst/>
          </a:prstGeom>
          <a:noFill/>
          <a:ln w="1">
            <a:noFill/>
            <a:miter lim="800000"/>
            <a:headEnd/>
            <a:tailEnd type="none" w="med" len="med"/>
          </a:ln>
          <a:effectLst/>
        </p:spPr>
      </p:pic>
      <p:grpSp>
        <p:nvGrpSpPr>
          <p:cNvPr id="2" name="Group 18"/>
          <p:cNvGrpSpPr>
            <a:grpSpLocks/>
          </p:cNvGrpSpPr>
          <p:nvPr/>
        </p:nvGrpSpPr>
        <p:grpSpPr bwMode="auto">
          <a:xfrm>
            <a:off x="1763713" y="3925888"/>
            <a:ext cx="7062787" cy="2552700"/>
            <a:chOff x="1111" y="2474"/>
            <a:chExt cx="4449" cy="1608"/>
          </a:xfrm>
        </p:grpSpPr>
        <p:sp>
          <p:nvSpPr>
            <p:cNvPr id="31772" name="Rectangle 4"/>
            <p:cNvSpPr>
              <a:spLocks noChangeArrowheads="1"/>
            </p:cNvSpPr>
            <p:nvPr/>
          </p:nvSpPr>
          <p:spPr bwMode="auto">
            <a:xfrm>
              <a:off x="1111" y="2704"/>
              <a:ext cx="4354" cy="1134"/>
            </a:xfrm>
            <a:prstGeom prst="rect">
              <a:avLst/>
            </a:prstGeom>
            <a:gradFill rotWithShape="1">
              <a:gsLst>
                <a:gs pos="0">
                  <a:schemeClr val="accent1"/>
                </a:gs>
                <a:gs pos="100000">
                  <a:srgbClr val="3366F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fr-FR" altLang="fr-FR" sz="1800" dirty="0"/>
            </a:p>
          </p:txBody>
        </p:sp>
        <p:sp>
          <p:nvSpPr>
            <p:cNvPr id="31773" name="Line 9"/>
            <p:cNvSpPr>
              <a:spLocks noChangeShapeType="1"/>
            </p:cNvSpPr>
            <p:nvPr/>
          </p:nvSpPr>
          <p:spPr bwMode="auto">
            <a:xfrm>
              <a:off x="1111" y="2704"/>
              <a:ext cx="4354"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dirty="0"/>
            </a:p>
          </p:txBody>
        </p:sp>
        <p:sp>
          <p:nvSpPr>
            <p:cNvPr id="31774" name="Line 11"/>
            <p:cNvSpPr>
              <a:spLocks noChangeShapeType="1"/>
            </p:cNvSpPr>
            <p:nvPr/>
          </p:nvSpPr>
          <p:spPr bwMode="auto">
            <a:xfrm>
              <a:off x="1111" y="2704"/>
              <a:ext cx="4354"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dirty="0"/>
            </a:p>
          </p:txBody>
        </p:sp>
        <p:sp>
          <p:nvSpPr>
            <p:cNvPr id="31775" name="Rectangle 12"/>
            <p:cNvSpPr>
              <a:spLocks noChangeArrowheads="1"/>
            </p:cNvSpPr>
            <p:nvPr/>
          </p:nvSpPr>
          <p:spPr bwMode="auto">
            <a:xfrm>
              <a:off x="1156" y="2704"/>
              <a:ext cx="4354" cy="1134"/>
            </a:xfrm>
            <a:prstGeom prst="rect">
              <a:avLst/>
            </a:prstGeom>
            <a:gradFill rotWithShape="1">
              <a:gsLst>
                <a:gs pos="0">
                  <a:schemeClr val="accent1"/>
                </a:gs>
                <a:gs pos="100000">
                  <a:srgbClr val="3366F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fr-FR" altLang="fr-FR" sz="1800" dirty="0"/>
            </a:p>
          </p:txBody>
        </p:sp>
        <p:sp>
          <p:nvSpPr>
            <p:cNvPr id="31776" name="Line 13"/>
            <p:cNvSpPr>
              <a:spLocks noChangeShapeType="1"/>
            </p:cNvSpPr>
            <p:nvPr/>
          </p:nvSpPr>
          <p:spPr bwMode="auto">
            <a:xfrm>
              <a:off x="1111" y="2704"/>
              <a:ext cx="0" cy="131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dirty="0"/>
            </a:p>
          </p:txBody>
        </p:sp>
        <p:sp>
          <p:nvSpPr>
            <p:cNvPr id="31777" name="Line 14"/>
            <p:cNvSpPr>
              <a:spLocks noChangeShapeType="1"/>
            </p:cNvSpPr>
            <p:nvPr/>
          </p:nvSpPr>
          <p:spPr bwMode="auto">
            <a:xfrm>
              <a:off x="1111" y="2704"/>
              <a:ext cx="4354"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dirty="0"/>
            </a:p>
          </p:txBody>
        </p:sp>
        <p:sp>
          <p:nvSpPr>
            <p:cNvPr id="31778" name="Text Box 16"/>
            <p:cNvSpPr txBox="1">
              <a:spLocks noChangeArrowheads="1"/>
            </p:cNvSpPr>
            <p:nvPr/>
          </p:nvSpPr>
          <p:spPr bwMode="auto">
            <a:xfrm>
              <a:off x="5012" y="2474"/>
              <a:ext cx="54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fr-FR" altLang="fr-FR" sz="1800" dirty="0"/>
                <a:t>Durée </a:t>
              </a:r>
            </a:p>
          </p:txBody>
        </p:sp>
        <p:sp>
          <p:nvSpPr>
            <p:cNvPr id="31779" name="Text Box 17"/>
            <p:cNvSpPr txBox="1">
              <a:spLocks noChangeArrowheads="1"/>
            </p:cNvSpPr>
            <p:nvPr/>
          </p:nvSpPr>
          <p:spPr bwMode="auto">
            <a:xfrm>
              <a:off x="1189" y="3851"/>
              <a:ext cx="82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fr-FR" altLang="fr-FR" sz="1800" dirty="0"/>
                <a:t>Profondeur</a:t>
              </a:r>
            </a:p>
          </p:txBody>
        </p:sp>
      </p:grpSp>
      <p:sp>
        <p:nvSpPr>
          <p:cNvPr id="31748" name="Rectangle 2"/>
          <p:cNvSpPr>
            <a:spLocks noGrp="1" noChangeArrowheads="1"/>
          </p:cNvSpPr>
          <p:nvPr>
            <p:ph type="title"/>
          </p:nvPr>
        </p:nvSpPr>
        <p:spPr>
          <a:xfrm>
            <a:off x="468313" y="260350"/>
            <a:ext cx="8229600" cy="1143000"/>
          </a:xfrm>
        </p:spPr>
        <p:txBody>
          <a:bodyPr anchor="t"/>
          <a:lstStyle/>
          <a:p>
            <a:pPr eaLnBrk="1" hangingPunct="1"/>
            <a:r>
              <a:rPr lang="fr-FR" altLang="fr-FR" dirty="0" smtClean="0"/>
              <a:t>Courbes: Dissolution</a:t>
            </a:r>
          </a:p>
        </p:txBody>
      </p:sp>
      <p:sp>
        <p:nvSpPr>
          <p:cNvPr id="31770" name="Line 21"/>
          <p:cNvSpPr>
            <a:spLocks noChangeShapeType="1"/>
          </p:cNvSpPr>
          <p:nvPr/>
        </p:nvSpPr>
        <p:spPr bwMode="auto">
          <a:xfrm>
            <a:off x="1763688" y="1576388"/>
            <a:ext cx="0" cy="2698750"/>
          </a:xfrm>
          <a:prstGeom prst="line">
            <a:avLst/>
          </a:prstGeom>
          <a:noFill/>
          <a:ln w="1905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fr-FR" dirty="0"/>
          </a:p>
        </p:txBody>
      </p:sp>
      <p:sp>
        <p:nvSpPr>
          <p:cNvPr id="31771" name="Line 22"/>
          <p:cNvSpPr>
            <a:spLocks noChangeShapeType="1"/>
          </p:cNvSpPr>
          <p:nvPr/>
        </p:nvSpPr>
        <p:spPr bwMode="auto">
          <a:xfrm>
            <a:off x="1768361" y="1576388"/>
            <a:ext cx="6907327" cy="0"/>
          </a:xfrm>
          <a:prstGeom prst="line">
            <a:avLst/>
          </a:prstGeom>
          <a:noFill/>
          <a:ln w="1905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fr-FR" dirty="0"/>
          </a:p>
        </p:txBody>
      </p:sp>
      <p:sp>
        <p:nvSpPr>
          <p:cNvPr id="28692" name="Line 20"/>
          <p:cNvSpPr>
            <a:spLocks noChangeShapeType="1"/>
          </p:cNvSpPr>
          <p:nvPr/>
        </p:nvSpPr>
        <p:spPr bwMode="auto">
          <a:xfrm>
            <a:off x="539750" y="4292600"/>
            <a:ext cx="1209675" cy="0"/>
          </a:xfrm>
          <a:prstGeom prst="line">
            <a:avLst/>
          </a:prstGeom>
          <a:noFill/>
          <a:ln w="1905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fr-FR" dirty="0"/>
          </a:p>
        </p:txBody>
      </p:sp>
      <p:sp>
        <p:nvSpPr>
          <p:cNvPr id="28678" name="Line 6"/>
          <p:cNvSpPr>
            <a:spLocks noChangeShapeType="1"/>
          </p:cNvSpPr>
          <p:nvPr/>
        </p:nvSpPr>
        <p:spPr bwMode="auto">
          <a:xfrm>
            <a:off x="7956550" y="1590675"/>
            <a:ext cx="64770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fr-FR" dirty="0"/>
          </a:p>
        </p:txBody>
      </p:sp>
      <p:sp>
        <p:nvSpPr>
          <p:cNvPr id="28679" name="Line 7"/>
          <p:cNvSpPr>
            <a:spLocks noChangeShapeType="1"/>
          </p:cNvSpPr>
          <p:nvPr/>
        </p:nvSpPr>
        <p:spPr bwMode="auto">
          <a:xfrm>
            <a:off x="1116013" y="4292600"/>
            <a:ext cx="64770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fr-FR" dirty="0"/>
          </a:p>
        </p:txBody>
      </p:sp>
      <p:sp>
        <p:nvSpPr>
          <p:cNvPr id="28712" name="Text Box 40"/>
          <p:cNvSpPr txBox="1">
            <a:spLocks noChangeArrowheads="1"/>
          </p:cNvSpPr>
          <p:nvPr/>
        </p:nvSpPr>
        <p:spPr bwMode="auto">
          <a:xfrm>
            <a:off x="323850" y="4357688"/>
            <a:ext cx="57308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fr-FR" altLang="fr-FR" sz="1800" dirty="0">
                <a:solidFill>
                  <a:srgbClr val="FF6600"/>
                </a:solidFill>
              </a:rPr>
              <a:t>TN</a:t>
            </a:r>
            <a:r>
              <a:rPr lang="fr-FR" altLang="fr-FR" sz="1800" baseline="-10000" dirty="0">
                <a:solidFill>
                  <a:srgbClr val="FF6600"/>
                </a:solidFill>
              </a:rPr>
              <a:t>2</a:t>
            </a:r>
          </a:p>
        </p:txBody>
      </p:sp>
      <p:sp>
        <p:nvSpPr>
          <p:cNvPr id="28717" name="Text Box 45"/>
          <p:cNvSpPr txBox="1">
            <a:spLocks noChangeArrowheads="1"/>
          </p:cNvSpPr>
          <p:nvPr/>
        </p:nvSpPr>
        <p:spPr bwMode="auto">
          <a:xfrm>
            <a:off x="7670800" y="1196975"/>
            <a:ext cx="129381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fr-FR" altLang="fr-FR" sz="1800" dirty="0">
                <a:solidFill>
                  <a:srgbClr val="3366FF"/>
                </a:solidFill>
              </a:rPr>
              <a:t>PpN</a:t>
            </a:r>
            <a:r>
              <a:rPr lang="fr-FR" altLang="fr-FR" sz="1800" baseline="-10000" dirty="0">
                <a:solidFill>
                  <a:srgbClr val="3366FF"/>
                </a:solidFill>
              </a:rPr>
              <a:t>2 inspirée</a:t>
            </a:r>
          </a:p>
        </p:txBody>
      </p:sp>
      <p:sp>
        <p:nvSpPr>
          <p:cNvPr id="28718" name="Text Box 46"/>
          <p:cNvSpPr txBox="1">
            <a:spLocks noChangeArrowheads="1"/>
          </p:cNvSpPr>
          <p:nvPr/>
        </p:nvSpPr>
        <p:spPr bwMode="auto">
          <a:xfrm>
            <a:off x="7670800" y="1628775"/>
            <a:ext cx="57308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fr-FR" altLang="fr-FR" sz="1800" dirty="0">
                <a:solidFill>
                  <a:srgbClr val="FF6600"/>
                </a:solidFill>
              </a:rPr>
              <a:t>TN</a:t>
            </a:r>
            <a:r>
              <a:rPr lang="fr-FR" altLang="fr-FR" sz="1800" baseline="-10000" dirty="0">
                <a:solidFill>
                  <a:srgbClr val="FF6600"/>
                </a:solidFill>
              </a:rPr>
              <a:t>2</a:t>
            </a:r>
          </a:p>
        </p:txBody>
      </p:sp>
      <p:sp>
        <p:nvSpPr>
          <p:cNvPr id="28719" name="Text Box 47"/>
          <p:cNvSpPr txBox="1">
            <a:spLocks noChangeArrowheads="1"/>
          </p:cNvSpPr>
          <p:nvPr/>
        </p:nvSpPr>
        <p:spPr bwMode="auto">
          <a:xfrm>
            <a:off x="1763713" y="4292600"/>
            <a:ext cx="374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fr-FR" altLang="fr-FR" sz="1800" dirty="0"/>
              <a:t>t0</a:t>
            </a:r>
          </a:p>
        </p:txBody>
      </p:sp>
      <p:sp>
        <p:nvSpPr>
          <p:cNvPr id="28720" name="Text Box 48"/>
          <p:cNvSpPr txBox="1">
            <a:spLocks noChangeArrowheads="1"/>
          </p:cNvSpPr>
          <p:nvPr/>
        </p:nvSpPr>
        <p:spPr bwMode="auto">
          <a:xfrm>
            <a:off x="107950" y="3494088"/>
            <a:ext cx="971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fr-FR" altLang="fr-FR" sz="1800" dirty="0"/>
              <a:t>Surface</a:t>
            </a:r>
          </a:p>
        </p:txBody>
      </p:sp>
      <p:sp>
        <p:nvSpPr>
          <p:cNvPr id="28727" name="Text Box 55"/>
          <p:cNvSpPr txBox="1">
            <a:spLocks noChangeArrowheads="1"/>
          </p:cNvSpPr>
          <p:nvPr/>
        </p:nvSpPr>
        <p:spPr bwMode="auto">
          <a:xfrm>
            <a:off x="468313" y="1412875"/>
            <a:ext cx="962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fr-FR" altLang="fr-FR" sz="1600" dirty="0">
                <a:solidFill>
                  <a:srgbClr val="FF6600"/>
                </a:solidFill>
              </a:rPr>
              <a:t>Charge en %</a:t>
            </a:r>
          </a:p>
        </p:txBody>
      </p:sp>
      <p:sp>
        <p:nvSpPr>
          <p:cNvPr id="28728" name="Freeform 56"/>
          <p:cNvSpPr>
            <a:spLocks/>
          </p:cNvSpPr>
          <p:nvPr/>
        </p:nvSpPr>
        <p:spPr bwMode="auto">
          <a:xfrm>
            <a:off x="1835150" y="4652963"/>
            <a:ext cx="6553200" cy="1081087"/>
          </a:xfrm>
          <a:custGeom>
            <a:avLst/>
            <a:gdLst>
              <a:gd name="T0" fmla="*/ 0 w 4333"/>
              <a:gd name="T1" fmla="*/ 0 h 576"/>
              <a:gd name="T2" fmla="*/ 2147483647 w 4333"/>
              <a:gd name="T3" fmla="*/ 2147483647 h 576"/>
              <a:gd name="T4" fmla="*/ 2147483647 w 4333"/>
              <a:gd name="T5" fmla="*/ 2147483647 h 576"/>
              <a:gd name="T6" fmla="*/ 0 60000 65536"/>
              <a:gd name="T7" fmla="*/ 0 60000 65536"/>
              <a:gd name="T8" fmla="*/ 0 60000 65536"/>
              <a:gd name="T9" fmla="*/ 0 w 4333"/>
              <a:gd name="T10" fmla="*/ 0 h 576"/>
              <a:gd name="T11" fmla="*/ 4333 w 4333"/>
              <a:gd name="T12" fmla="*/ 576 h 576"/>
            </a:gdLst>
            <a:ahLst/>
            <a:cxnLst>
              <a:cxn ang="T6">
                <a:pos x="T0" y="T1"/>
              </a:cxn>
              <a:cxn ang="T7">
                <a:pos x="T2" y="T3"/>
              </a:cxn>
              <a:cxn ang="T8">
                <a:pos x="T4" y="T5"/>
              </a:cxn>
            </a:cxnLst>
            <a:rect l="T9" t="T10" r="T11" b="T12"/>
            <a:pathLst>
              <a:path w="4333" h="576">
                <a:moveTo>
                  <a:pt x="0" y="0"/>
                </a:moveTo>
                <a:lnTo>
                  <a:pt x="1" y="576"/>
                </a:lnTo>
                <a:lnTo>
                  <a:pt x="4333" y="564"/>
                </a:lnTo>
              </a:path>
            </a:pathLst>
          </a:custGeom>
          <a:noFill/>
          <a:ln w="50800">
            <a:solidFill>
              <a:srgbClr val="0066FF">
                <a:alpha val="89803"/>
              </a:srgbClr>
            </a:solidFill>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fr-FR" dirty="0"/>
          </a:p>
        </p:txBody>
      </p:sp>
      <p:pic>
        <p:nvPicPr>
          <p:cNvPr id="28726" name="Picture 54"/>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rot="1200000">
            <a:off x="3779838" y="4868863"/>
            <a:ext cx="1685925" cy="120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35" name="Picture 3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87450" y="4797425"/>
            <a:ext cx="420688"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36" name="Text Box 32"/>
          <p:cNvSpPr txBox="1">
            <a:spLocks noChangeArrowheads="1"/>
          </p:cNvSpPr>
          <p:nvPr/>
        </p:nvSpPr>
        <p:spPr bwMode="auto">
          <a:xfrm>
            <a:off x="231775" y="5249863"/>
            <a:ext cx="15748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fr-FR" altLang="fr-FR" sz="1200" b="1" dirty="0">
                <a:solidFill>
                  <a:schemeClr val="accent2"/>
                </a:solidFill>
                <a:latin typeface="Arial Narrow" pitchFamily="34" charset="0"/>
              </a:rPr>
              <a:t>Simplification</a:t>
            </a:r>
          </a:p>
          <a:p>
            <a:pPr eaLnBrk="1" hangingPunct="1">
              <a:spcBef>
                <a:spcPct val="0"/>
              </a:spcBef>
              <a:buFontTx/>
              <a:buNone/>
            </a:pPr>
            <a:r>
              <a:rPr lang="fr-FR" altLang="fr-FR" sz="1200" dirty="0">
                <a:solidFill>
                  <a:srgbClr val="FF0066"/>
                </a:solidFill>
                <a:latin typeface="Arial Narrow" pitchFamily="34" charset="0"/>
              </a:rPr>
              <a:t>Temps de descente</a:t>
            </a:r>
          </a:p>
          <a:p>
            <a:pPr eaLnBrk="1" hangingPunct="1">
              <a:spcBef>
                <a:spcPct val="0"/>
              </a:spcBef>
              <a:buFontTx/>
              <a:buNone/>
            </a:pPr>
            <a:r>
              <a:rPr lang="fr-FR" altLang="fr-FR" sz="1200" dirty="0">
                <a:solidFill>
                  <a:srgbClr val="FF0066"/>
                </a:solidFill>
                <a:latin typeface="Arial Narrow" pitchFamily="34" charset="0"/>
              </a:rPr>
              <a:t>négligé </a:t>
            </a:r>
            <a:r>
              <a:rPr lang="fr-FR" altLang="fr-FR" sz="1200" dirty="0">
                <a:solidFill>
                  <a:srgbClr val="FF0066"/>
                </a:solidFill>
                <a:latin typeface="Arial Narrow" pitchFamily="34" charset="0"/>
                <a:sym typeface="Wingdings" pitchFamily="2" charset="2"/>
              </a:rPr>
              <a:t> </a:t>
            </a:r>
          </a:p>
          <a:p>
            <a:pPr eaLnBrk="1" hangingPunct="1">
              <a:spcBef>
                <a:spcPct val="0"/>
              </a:spcBef>
              <a:buFontTx/>
              <a:buNone/>
            </a:pPr>
            <a:r>
              <a:rPr lang="fr-FR" altLang="fr-FR" sz="1200" dirty="0">
                <a:solidFill>
                  <a:srgbClr val="FF0066"/>
                </a:solidFill>
                <a:latin typeface="Arial Narrow" pitchFamily="34" charset="0"/>
                <a:sym typeface="Wingdings" pitchFamily="2" charset="2"/>
              </a:rPr>
              <a:t>compression instantanée</a:t>
            </a:r>
            <a:endParaRPr lang="fr-FR" altLang="fr-FR" sz="1200" dirty="0">
              <a:solidFill>
                <a:srgbClr val="FF0066"/>
              </a:solidFill>
              <a:latin typeface="Arial Narrow" pitchFamily="34" charset="0"/>
            </a:endParaRPr>
          </a:p>
        </p:txBody>
      </p:sp>
      <p:sp>
        <p:nvSpPr>
          <p:cNvPr id="21537" name="AutoShape 33"/>
          <p:cNvSpPr>
            <a:spLocks noChangeArrowheads="1"/>
          </p:cNvSpPr>
          <p:nvPr/>
        </p:nvSpPr>
        <p:spPr bwMode="auto">
          <a:xfrm>
            <a:off x="6227761" y="4652963"/>
            <a:ext cx="1620000" cy="863600"/>
          </a:xfrm>
          <a:prstGeom prst="wedgeEllipseCallout">
            <a:avLst>
              <a:gd name="adj1" fmla="val 21597"/>
              <a:gd name="adj2" fmla="val 73528"/>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fr-FR" altLang="fr-FR" sz="1200" dirty="0">
                <a:solidFill>
                  <a:srgbClr val="FF0066"/>
                </a:solidFill>
                <a:latin typeface="Arial Narrow" pitchFamily="34" charset="0"/>
              </a:rPr>
              <a:t>Évolution à pression </a:t>
            </a:r>
            <a:r>
              <a:rPr lang="fr-FR" altLang="fr-FR" sz="1200" dirty="0" smtClean="0">
                <a:solidFill>
                  <a:srgbClr val="FF0066"/>
                </a:solidFill>
                <a:latin typeface="Arial Narrow" pitchFamily="34" charset="0"/>
              </a:rPr>
              <a:t>constante: </a:t>
            </a:r>
            <a:r>
              <a:rPr lang="fr-FR" altLang="fr-FR" sz="1200" b="1" dirty="0" smtClean="0">
                <a:solidFill>
                  <a:schemeClr val="tx1">
                    <a:lumMod val="65000"/>
                    <a:lumOff val="35000"/>
                  </a:schemeClr>
                </a:solidFill>
                <a:latin typeface="Arial Narrow" pitchFamily="34" charset="0"/>
              </a:rPr>
              <a:t>Pabs</a:t>
            </a:r>
            <a:r>
              <a:rPr lang="fr-FR" altLang="fr-FR" sz="1200" dirty="0" smtClean="0">
                <a:solidFill>
                  <a:schemeClr val="tx1">
                    <a:lumMod val="65000"/>
                    <a:lumOff val="35000"/>
                  </a:schemeClr>
                </a:solidFill>
                <a:latin typeface="Arial Narrow" pitchFamily="34" charset="0"/>
              </a:rPr>
              <a:t> </a:t>
            </a:r>
            <a:endParaRPr lang="fr-FR" altLang="fr-FR" sz="1200" dirty="0">
              <a:solidFill>
                <a:schemeClr val="tx1">
                  <a:lumMod val="65000"/>
                  <a:lumOff val="35000"/>
                </a:schemeClr>
              </a:solidFill>
              <a:latin typeface="Arial Narrow" pitchFamily="34" charset="0"/>
            </a:endParaRPr>
          </a:p>
        </p:txBody>
      </p:sp>
      <p:sp>
        <p:nvSpPr>
          <p:cNvPr id="21538" name="AutoShape 34"/>
          <p:cNvSpPr>
            <a:spLocks noChangeArrowheads="1"/>
          </p:cNvSpPr>
          <p:nvPr/>
        </p:nvSpPr>
        <p:spPr bwMode="auto">
          <a:xfrm rot="16200000">
            <a:off x="7362291" y="2618891"/>
            <a:ext cx="2016622" cy="1331788"/>
          </a:xfrm>
          <a:prstGeom prst="wedgeEllipseCallout">
            <a:avLst>
              <a:gd name="adj1" fmla="val 82546"/>
              <a:gd name="adj2" fmla="val 1251"/>
            </a:avLst>
          </a:prstGeom>
          <a:noFill/>
          <a:ln w="9525">
            <a:solidFill>
              <a:schemeClr val="tx1">
                <a:lumMod val="65000"/>
                <a:lumOff val="35000"/>
              </a:schemeClr>
            </a:solidFill>
            <a:miter lim="800000"/>
            <a:headEnd/>
            <a:tailEnd/>
          </a:ln>
          <a:effectLst/>
          <a:extLst/>
        </p:spPr>
        <p:txBody>
          <a:bodyPr vert="vert"/>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fr-FR" altLang="fr-FR" sz="1200" dirty="0" smtClean="0">
                <a:solidFill>
                  <a:srgbClr val="FF0066"/>
                </a:solidFill>
                <a:latin typeface="Arial Narrow" pitchFamily="34" charset="0"/>
              </a:rPr>
              <a:t>Suffisamment longue pour arriver à un nouvel état d’équilibre </a:t>
            </a:r>
          </a:p>
          <a:p>
            <a:pPr algn="ctr" eaLnBrk="1" hangingPunct="1">
              <a:defRPr/>
            </a:pPr>
            <a:r>
              <a:rPr lang="fr-FR" altLang="fr-FR" sz="1200" dirty="0" smtClean="0">
                <a:solidFill>
                  <a:srgbClr val="FF0066"/>
                </a:solidFill>
                <a:latin typeface="Arial Narrow" pitchFamily="34" charset="0"/>
              </a:rPr>
              <a:t>TN</a:t>
            </a:r>
            <a:r>
              <a:rPr lang="fr-FR" altLang="fr-FR" sz="1200" baseline="-25000" dirty="0" smtClean="0">
                <a:solidFill>
                  <a:srgbClr val="FF0066"/>
                </a:solidFill>
                <a:latin typeface="Arial Narrow" pitchFamily="34" charset="0"/>
              </a:rPr>
              <a:t>2</a:t>
            </a:r>
            <a:r>
              <a:rPr lang="fr-FR" altLang="fr-FR" sz="1200" dirty="0" smtClean="0">
                <a:solidFill>
                  <a:srgbClr val="FF0066"/>
                </a:solidFill>
                <a:latin typeface="Arial Narrow" pitchFamily="34" charset="0"/>
              </a:rPr>
              <a:t> =  PpN</a:t>
            </a:r>
            <a:r>
              <a:rPr lang="fr-FR" altLang="fr-FR" sz="1200" baseline="-25000" dirty="0" smtClean="0">
                <a:solidFill>
                  <a:srgbClr val="FF0066"/>
                </a:solidFill>
                <a:latin typeface="Arial Narrow" pitchFamily="34" charset="0"/>
              </a:rPr>
              <a:t>2</a:t>
            </a:r>
            <a:endParaRPr lang="fr-FR" altLang="fr-FR" sz="1200" dirty="0" smtClean="0">
              <a:solidFill>
                <a:srgbClr val="FF0066"/>
              </a:solidFill>
              <a:latin typeface="Arial Narrow" pitchFamily="34" charset="0"/>
            </a:endParaRPr>
          </a:p>
          <a:p>
            <a:pPr algn="ctr" eaLnBrk="1" hangingPunct="1">
              <a:defRPr/>
            </a:pPr>
            <a:endParaRPr lang="fr-FR" altLang="fr-FR" sz="1200" dirty="0" smtClean="0">
              <a:solidFill>
                <a:srgbClr val="FF0066"/>
              </a:solidFill>
              <a:latin typeface="Arial Narrow" pitchFamily="34" charset="0"/>
            </a:endParaRPr>
          </a:p>
          <a:p>
            <a:pPr algn="ctr" eaLnBrk="1" hangingPunct="1">
              <a:defRPr/>
            </a:pPr>
            <a:endParaRPr lang="fr-FR" altLang="fr-FR" sz="1200" dirty="0" smtClean="0">
              <a:solidFill>
                <a:srgbClr val="FF0066"/>
              </a:solidFill>
              <a:latin typeface="Arial Narrow" pitchFamily="34" charset="0"/>
            </a:endParaRPr>
          </a:p>
          <a:p>
            <a:pPr algn="ctr" eaLnBrk="1" hangingPunct="1">
              <a:defRPr/>
            </a:pPr>
            <a:endParaRPr lang="fr-FR" altLang="fr-FR" sz="1200" dirty="0" smtClean="0">
              <a:solidFill>
                <a:srgbClr val="FF0066"/>
              </a:solidFill>
              <a:latin typeface="Arial Narrow" pitchFamily="34" charset="0"/>
            </a:endParaRPr>
          </a:p>
        </p:txBody>
      </p:sp>
      <p:sp>
        <p:nvSpPr>
          <p:cNvPr id="33" name="AutoShape 34"/>
          <p:cNvSpPr>
            <a:spLocks noChangeArrowheads="1"/>
          </p:cNvSpPr>
          <p:nvPr/>
        </p:nvSpPr>
        <p:spPr bwMode="auto">
          <a:xfrm>
            <a:off x="179512" y="2212975"/>
            <a:ext cx="1439863" cy="1223963"/>
          </a:xfrm>
          <a:prstGeom prst="wedgeEllipseCallout">
            <a:avLst>
              <a:gd name="adj1" fmla="val 15269"/>
              <a:gd name="adj2" fmla="val 89690"/>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fr-FR" altLang="fr-FR" sz="1200" dirty="0">
                <a:solidFill>
                  <a:srgbClr val="FF0066"/>
                </a:solidFill>
                <a:latin typeface="Arial Narrow" pitchFamily="34" charset="0"/>
              </a:rPr>
              <a:t>État initial </a:t>
            </a:r>
            <a:r>
              <a:rPr lang="fr-FR" altLang="fr-FR" sz="1200" dirty="0" smtClean="0">
                <a:solidFill>
                  <a:srgbClr val="FF0066"/>
                </a:solidFill>
                <a:latin typeface="Arial Narrow" pitchFamily="34" charset="0"/>
              </a:rPr>
              <a:t>d’équilibre</a:t>
            </a:r>
            <a:endParaRPr lang="fr-FR" altLang="fr-FR" sz="1200" dirty="0">
              <a:solidFill>
                <a:srgbClr val="FF0066"/>
              </a:solidFill>
              <a:latin typeface="Arial Narrow" pitchFamily="34" charset="0"/>
            </a:endParaRPr>
          </a:p>
          <a:p>
            <a:pPr algn="ctr" eaLnBrk="1" hangingPunct="1">
              <a:spcBef>
                <a:spcPct val="0"/>
              </a:spcBef>
              <a:buFontTx/>
              <a:buNone/>
            </a:pPr>
            <a:r>
              <a:rPr lang="fr-FR" altLang="fr-FR" sz="1200" dirty="0" smtClean="0">
                <a:solidFill>
                  <a:srgbClr val="FF6600"/>
                </a:solidFill>
                <a:latin typeface="Arial Narrow" pitchFamily="34" charset="0"/>
              </a:rPr>
              <a:t>TN</a:t>
            </a:r>
            <a:r>
              <a:rPr lang="fr-FR" altLang="fr-FR" sz="1200" baseline="-25000" dirty="0" smtClean="0">
                <a:solidFill>
                  <a:srgbClr val="FF6600"/>
                </a:solidFill>
                <a:latin typeface="Arial Narrow" pitchFamily="34" charset="0"/>
              </a:rPr>
              <a:t>2</a:t>
            </a:r>
            <a:r>
              <a:rPr lang="fr-FR" altLang="fr-FR" sz="1200" dirty="0" smtClean="0">
                <a:solidFill>
                  <a:srgbClr val="FF6600"/>
                </a:solidFill>
                <a:latin typeface="Arial Narrow" pitchFamily="34" charset="0"/>
              </a:rPr>
              <a:t> initiale </a:t>
            </a:r>
            <a:r>
              <a:rPr lang="fr-FR" altLang="fr-FR" sz="1200" dirty="0" smtClean="0">
                <a:solidFill>
                  <a:srgbClr val="FF0066"/>
                </a:solidFill>
                <a:latin typeface="Arial Narrow" pitchFamily="34" charset="0"/>
              </a:rPr>
              <a:t>=  </a:t>
            </a:r>
            <a:r>
              <a:rPr lang="fr-FR" altLang="fr-FR" sz="1200" dirty="0" smtClean="0">
                <a:solidFill>
                  <a:srgbClr val="3366FF"/>
                </a:solidFill>
                <a:latin typeface="Arial Narrow" pitchFamily="34" charset="0"/>
              </a:rPr>
              <a:t>PpN</a:t>
            </a:r>
            <a:r>
              <a:rPr lang="fr-FR" altLang="fr-FR" sz="1200" baseline="-25000" dirty="0" smtClean="0">
                <a:solidFill>
                  <a:srgbClr val="3366FF"/>
                </a:solidFill>
                <a:latin typeface="Arial Narrow" pitchFamily="34" charset="0"/>
              </a:rPr>
              <a:t>2</a:t>
            </a:r>
            <a:r>
              <a:rPr lang="fr-FR" altLang="fr-FR" sz="1200" dirty="0" smtClean="0">
                <a:solidFill>
                  <a:srgbClr val="3366FF"/>
                </a:solidFill>
                <a:latin typeface="Arial Narrow" pitchFamily="34" charset="0"/>
              </a:rPr>
              <a:t> = 1 x 0,8 </a:t>
            </a:r>
            <a:r>
              <a:rPr lang="fr-FR" altLang="fr-FR" sz="1200" dirty="0" smtClean="0">
                <a:solidFill>
                  <a:srgbClr val="FF0066"/>
                </a:solidFill>
                <a:latin typeface="Arial Narrow" pitchFamily="34" charset="0"/>
              </a:rPr>
              <a:t>= </a:t>
            </a:r>
            <a:r>
              <a:rPr lang="fr-FR" altLang="fr-FR" sz="1200" b="1" dirty="0" smtClean="0">
                <a:solidFill>
                  <a:srgbClr val="FF6600"/>
                </a:solidFill>
                <a:latin typeface="Arial Narrow" pitchFamily="34" charset="0"/>
              </a:rPr>
              <a:t>0,8 b</a:t>
            </a:r>
            <a:endParaRPr lang="fr-FR" altLang="fr-FR" sz="1200" dirty="0">
              <a:solidFill>
                <a:srgbClr val="FF0066"/>
              </a:solidFill>
              <a:latin typeface="Arial Narrow" pitchFamily="34" charset="0"/>
            </a:endParaRPr>
          </a:p>
        </p:txBody>
      </p:sp>
      <p:sp>
        <p:nvSpPr>
          <p:cNvPr id="4" name="Espace réservé de la date 3"/>
          <p:cNvSpPr>
            <a:spLocks noGrp="1"/>
          </p:cNvSpPr>
          <p:nvPr>
            <p:ph type="dt" sz="quarter" idx="10"/>
          </p:nvPr>
        </p:nvSpPr>
        <p:spPr/>
        <p:txBody>
          <a:bodyPr/>
          <a:lstStyle/>
          <a:p>
            <a:pPr>
              <a:defRPr/>
            </a:pPr>
            <a:r>
              <a:rPr lang="fr-FR" dirty="0" smtClean="0"/>
              <a:t>22/01/2022</a:t>
            </a:r>
            <a:endParaRPr lang="fr-FR" dirty="0"/>
          </a:p>
        </p:txBody>
      </p:sp>
      <p:sp>
        <p:nvSpPr>
          <p:cNvPr id="5" name="Espace réservé du pied de page 4"/>
          <p:cNvSpPr>
            <a:spLocks noGrp="1"/>
          </p:cNvSpPr>
          <p:nvPr>
            <p:ph type="ftr" sz="quarter" idx="11"/>
          </p:nvPr>
        </p:nvSpPr>
        <p:spPr/>
        <p:txBody>
          <a:bodyPr/>
          <a:lstStyle/>
          <a:p>
            <a:pPr>
              <a:defRPr/>
            </a:pPr>
            <a:r>
              <a:rPr lang="fr-FR" dirty="0"/>
              <a:t>Alain BERTRAND - Formation GP Codep01</a:t>
            </a:r>
          </a:p>
        </p:txBody>
      </p:sp>
      <p:sp>
        <p:nvSpPr>
          <p:cNvPr id="6" name="Espace réservé du numéro de diapositive 5"/>
          <p:cNvSpPr>
            <a:spLocks noGrp="1"/>
          </p:cNvSpPr>
          <p:nvPr>
            <p:ph type="sldNum" sz="quarter" idx="12"/>
          </p:nvPr>
        </p:nvSpPr>
        <p:spPr/>
        <p:txBody>
          <a:bodyPr/>
          <a:lstStyle/>
          <a:p>
            <a:pPr>
              <a:defRPr/>
            </a:pPr>
            <a:fld id="{0EFFADED-AFBE-45A6-AD6C-F0711347F198}" type="slidenum">
              <a:rPr lang="fr-FR"/>
              <a:pPr>
                <a:defRPr/>
              </a:pPr>
              <a:t>8</a:t>
            </a:fld>
            <a:endParaRPr lang="fr-FR" dirty="0"/>
          </a:p>
        </p:txBody>
      </p:sp>
      <p:sp>
        <p:nvSpPr>
          <p:cNvPr id="36" name="Accolade fermante 35"/>
          <p:cNvSpPr/>
          <p:nvPr/>
        </p:nvSpPr>
        <p:spPr>
          <a:xfrm>
            <a:off x="1835150" y="1638300"/>
            <a:ext cx="303213" cy="2636838"/>
          </a:xfrm>
          <a:prstGeom prst="rightBrace">
            <a:avLst/>
          </a:prstGeom>
          <a:ln w="22225">
            <a:solidFill>
              <a:srgbClr val="008E4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dirty="0"/>
          </a:p>
        </p:txBody>
      </p:sp>
      <p:sp>
        <p:nvSpPr>
          <p:cNvPr id="37" name="Bulle ronde 36"/>
          <p:cNvSpPr/>
          <p:nvPr/>
        </p:nvSpPr>
        <p:spPr>
          <a:xfrm>
            <a:off x="2411760" y="3436938"/>
            <a:ext cx="5184000" cy="684000"/>
          </a:xfrm>
          <a:prstGeom prst="wedgeEllipseCallout">
            <a:avLst>
              <a:gd name="adj1" fmla="val -56462"/>
              <a:gd name="adj2" fmla="val -122088"/>
            </a:avLst>
          </a:prstGeom>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w="12700">
            <a:solidFill>
              <a:srgbClr val="008E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600" b="1" dirty="0" smtClean="0">
                <a:solidFill>
                  <a:srgbClr val="008E40"/>
                </a:solidFill>
              </a:rPr>
              <a:t>Gradient </a:t>
            </a:r>
            <a:r>
              <a:rPr lang="fr-FR" sz="1600" b="1" baseline="-25000" dirty="0" smtClean="0">
                <a:solidFill>
                  <a:srgbClr val="008E40"/>
                </a:solidFill>
              </a:rPr>
              <a:t>initial</a:t>
            </a:r>
            <a:r>
              <a:rPr lang="fr-FR" sz="1600" b="1" dirty="0" smtClean="0">
                <a:solidFill>
                  <a:srgbClr val="008E40"/>
                </a:solidFill>
              </a:rPr>
              <a:t> </a:t>
            </a:r>
            <a:r>
              <a:rPr lang="fr-FR" sz="1600" dirty="0">
                <a:solidFill>
                  <a:schemeClr val="tx1"/>
                </a:solidFill>
              </a:rPr>
              <a:t>=</a:t>
            </a:r>
            <a:r>
              <a:rPr lang="fr-FR" sz="1600" b="1" dirty="0">
                <a:solidFill>
                  <a:srgbClr val="008E40"/>
                </a:solidFill>
              </a:rPr>
              <a:t> </a:t>
            </a:r>
            <a:r>
              <a:rPr lang="fr-FR" altLang="fr-FR" sz="1600" b="1" dirty="0">
                <a:solidFill>
                  <a:srgbClr val="3366FF"/>
                </a:solidFill>
              </a:rPr>
              <a:t>PpN</a:t>
            </a:r>
            <a:r>
              <a:rPr lang="fr-FR" altLang="fr-FR" sz="1600" b="1" baseline="-10000" dirty="0">
                <a:solidFill>
                  <a:srgbClr val="3366FF"/>
                </a:solidFill>
              </a:rPr>
              <a:t>2 inspirée </a:t>
            </a:r>
            <a:r>
              <a:rPr lang="fr-FR" altLang="fr-FR" sz="1600" b="1" dirty="0">
                <a:solidFill>
                  <a:schemeClr val="tx1"/>
                </a:solidFill>
              </a:rPr>
              <a:t>-</a:t>
            </a:r>
            <a:r>
              <a:rPr lang="fr-FR" altLang="fr-FR" sz="1600" b="1" baseline="-10000" dirty="0">
                <a:solidFill>
                  <a:srgbClr val="FF6600"/>
                </a:solidFill>
              </a:rPr>
              <a:t> </a:t>
            </a:r>
            <a:r>
              <a:rPr lang="fr-FR" altLang="fr-FR" sz="1600" b="1" dirty="0">
                <a:solidFill>
                  <a:srgbClr val="FF6600"/>
                </a:solidFill>
              </a:rPr>
              <a:t>TN</a:t>
            </a:r>
            <a:r>
              <a:rPr lang="fr-FR" altLang="fr-FR" sz="1600" b="1" baseline="-10000" dirty="0">
                <a:solidFill>
                  <a:srgbClr val="FF6600"/>
                </a:solidFill>
              </a:rPr>
              <a:t>2 </a:t>
            </a:r>
            <a:r>
              <a:rPr lang="fr-FR" altLang="fr-FR" sz="1600" b="1" baseline="-10000" dirty="0" smtClean="0">
                <a:solidFill>
                  <a:srgbClr val="FF6600"/>
                </a:solidFill>
              </a:rPr>
              <a:t>initiale</a:t>
            </a:r>
          </a:p>
          <a:p>
            <a:pPr algn="ctr" fontAlgn="auto">
              <a:spcBef>
                <a:spcPts val="0"/>
              </a:spcBef>
              <a:spcAft>
                <a:spcPts val="0"/>
              </a:spcAft>
              <a:defRPr/>
            </a:pPr>
            <a:r>
              <a:rPr lang="fr-FR" sz="1600" b="1" dirty="0" err="1" smtClean="0">
                <a:solidFill>
                  <a:srgbClr val="008E40"/>
                </a:solidFill>
              </a:rPr>
              <a:t>G</a:t>
            </a:r>
            <a:r>
              <a:rPr lang="fr-FR" sz="1600" b="1" baseline="-25000" dirty="0" err="1" smtClean="0">
                <a:solidFill>
                  <a:srgbClr val="008E40"/>
                </a:solidFill>
              </a:rPr>
              <a:t>initial</a:t>
            </a:r>
            <a:r>
              <a:rPr lang="fr-FR" sz="1600" b="1" dirty="0" smtClean="0">
                <a:solidFill>
                  <a:srgbClr val="008E40"/>
                </a:solidFill>
              </a:rPr>
              <a:t> </a:t>
            </a:r>
            <a:r>
              <a:rPr lang="fr-FR" sz="1600" dirty="0" smtClean="0">
                <a:solidFill>
                  <a:schemeClr val="tx1"/>
                </a:solidFill>
              </a:rPr>
              <a:t>= </a:t>
            </a:r>
            <a:r>
              <a:rPr lang="fr-FR" altLang="fr-FR" sz="1600" b="1" dirty="0" smtClean="0">
                <a:solidFill>
                  <a:srgbClr val="3366FF"/>
                </a:solidFill>
              </a:rPr>
              <a:t>4</a:t>
            </a:r>
            <a:r>
              <a:rPr lang="fr-FR" sz="1600" dirty="0" smtClean="0">
                <a:solidFill>
                  <a:schemeClr val="tx1"/>
                </a:solidFill>
              </a:rPr>
              <a:t> – </a:t>
            </a:r>
            <a:r>
              <a:rPr lang="fr-FR" altLang="fr-FR" sz="1600" b="1" dirty="0" smtClean="0">
                <a:solidFill>
                  <a:srgbClr val="FF6600"/>
                </a:solidFill>
              </a:rPr>
              <a:t>0,8 </a:t>
            </a:r>
            <a:r>
              <a:rPr lang="fr-FR" altLang="fr-FR" sz="1600" dirty="0" smtClean="0">
                <a:solidFill>
                  <a:schemeClr val="tx1"/>
                </a:solidFill>
              </a:rPr>
              <a:t>= </a:t>
            </a:r>
            <a:r>
              <a:rPr lang="fr-FR" altLang="fr-FR" sz="1600" b="1" dirty="0" smtClean="0">
                <a:solidFill>
                  <a:srgbClr val="008E40"/>
                </a:solidFill>
              </a:rPr>
              <a:t>3,2 b</a:t>
            </a:r>
          </a:p>
        </p:txBody>
      </p:sp>
      <p:cxnSp>
        <p:nvCxnSpPr>
          <p:cNvPr id="41" name="Connecteur droit 40"/>
          <p:cNvCxnSpPr/>
          <p:nvPr/>
        </p:nvCxnSpPr>
        <p:spPr>
          <a:xfrm flipV="1">
            <a:off x="1763688" y="1100361"/>
            <a:ext cx="6912768" cy="0"/>
          </a:xfrm>
          <a:prstGeom prst="line">
            <a:avLst/>
          </a:prstGeom>
          <a:ln w="254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2" name="Text Box 45"/>
          <p:cNvSpPr txBox="1">
            <a:spLocks noChangeArrowheads="1"/>
          </p:cNvSpPr>
          <p:nvPr/>
        </p:nvSpPr>
        <p:spPr bwMode="auto">
          <a:xfrm>
            <a:off x="7670800" y="758031"/>
            <a:ext cx="129381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fr-FR" altLang="fr-FR" sz="1800" dirty="0" smtClean="0">
                <a:solidFill>
                  <a:schemeClr val="tx1">
                    <a:lumMod val="65000"/>
                    <a:lumOff val="35000"/>
                  </a:schemeClr>
                </a:solidFill>
              </a:rPr>
              <a:t>Pabs</a:t>
            </a:r>
            <a:endParaRPr lang="fr-FR" altLang="fr-FR" sz="1800" baseline="-10000" dirty="0">
              <a:solidFill>
                <a:schemeClr val="tx1">
                  <a:lumMod val="65000"/>
                  <a:lumOff val="35000"/>
                </a:schemeClr>
              </a:solidFill>
            </a:endParaRPr>
          </a:p>
        </p:txBody>
      </p:sp>
      <p:grpSp>
        <p:nvGrpSpPr>
          <p:cNvPr id="45" name="Groupe 44"/>
          <p:cNvGrpSpPr/>
          <p:nvPr/>
        </p:nvGrpSpPr>
        <p:grpSpPr>
          <a:xfrm>
            <a:off x="4788024" y="2200672"/>
            <a:ext cx="2304000" cy="1008000"/>
            <a:chOff x="4644008" y="2204864"/>
            <a:chExt cx="1872000" cy="864000"/>
          </a:xfrm>
        </p:grpSpPr>
        <p:sp>
          <p:nvSpPr>
            <p:cNvPr id="43" name="Pensées 42"/>
            <p:cNvSpPr/>
            <p:nvPr/>
          </p:nvSpPr>
          <p:spPr>
            <a:xfrm>
              <a:off x="4644008" y="2204864"/>
              <a:ext cx="1872000" cy="864000"/>
            </a:xfrm>
            <a:prstGeom prst="cloudCallout">
              <a:avLst>
                <a:gd name="adj1" fmla="val -86433"/>
                <a:gd name="adj2" fmla="val -71890"/>
              </a:avLst>
            </a:prstGeom>
            <a:solidFill>
              <a:schemeClr val="accent5"/>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p:cNvSpPr txBox="1"/>
            <p:nvPr/>
          </p:nvSpPr>
          <p:spPr>
            <a:xfrm>
              <a:off x="4854595" y="2257822"/>
              <a:ext cx="1584176" cy="756000"/>
            </a:xfrm>
            <a:prstGeom prst="rect">
              <a:avLst/>
            </a:prstGeom>
            <a:noFill/>
          </p:spPr>
          <p:txBody>
            <a:bodyPr wrap="square" rtlCol="0" anchor="ctr" anchorCtr="0">
              <a:normAutofit fontScale="62500" lnSpcReduction="20000"/>
            </a:bodyPr>
            <a:lstStyle/>
            <a:p>
              <a:pPr algn="ctr"/>
              <a:endParaRPr lang="fr-FR" dirty="0" smtClean="0">
                <a:solidFill>
                  <a:schemeClr val="accent2"/>
                </a:solidFill>
              </a:endParaRPr>
            </a:p>
            <a:p>
              <a:r>
                <a:rPr lang="fr-FR" dirty="0" smtClean="0">
                  <a:solidFill>
                    <a:schemeClr val="accent2"/>
                  </a:solidFill>
                </a:rPr>
                <a:t>Évolution TN</a:t>
              </a:r>
              <a:r>
                <a:rPr lang="fr-FR" baseline="-25000" dirty="0" smtClean="0">
                  <a:solidFill>
                    <a:schemeClr val="accent2"/>
                  </a:solidFill>
                </a:rPr>
                <a:t>2 </a:t>
              </a:r>
              <a:r>
                <a:rPr lang="fr-FR" dirty="0" smtClean="0">
                  <a:solidFill>
                    <a:schemeClr val="accent2"/>
                  </a:solidFill>
                </a:rPr>
                <a:t>:</a:t>
              </a:r>
            </a:p>
            <a:p>
              <a:pPr algn="ctr"/>
              <a:r>
                <a:rPr lang="fr-FR" sz="1900" dirty="0" smtClean="0">
                  <a:solidFill>
                    <a:schemeClr val="accent2"/>
                  </a:solidFill>
                </a:rPr>
                <a:t>Charge, remplissage </a:t>
              </a:r>
            </a:p>
            <a:p>
              <a:pPr algn="ctr"/>
              <a:endParaRPr lang="fr-FR" sz="1000" dirty="0" smtClean="0">
                <a:solidFill>
                  <a:schemeClr val="accent2"/>
                </a:solidFill>
              </a:endParaRPr>
            </a:p>
            <a:p>
              <a:r>
                <a:rPr lang="fr-FR" dirty="0" smtClean="0">
                  <a:solidFill>
                    <a:schemeClr val="accent2"/>
                  </a:solidFill>
                </a:rPr>
                <a:t> abus de langage : </a:t>
              </a:r>
            </a:p>
            <a:p>
              <a:pPr algn="ctr"/>
              <a:r>
                <a:rPr lang="fr-FR" sz="1900" dirty="0" smtClean="0">
                  <a:solidFill>
                    <a:schemeClr val="accent2"/>
                  </a:solidFill>
                </a:rPr>
                <a:t>courbe de saturation</a:t>
              </a:r>
            </a:p>
            <a:p>
              <a:pPr algn="ctr"/>
              <a:endParaRPr lang="fr-FR" dirty="0">
                <a:solidFill>
                  <a:schemeClr val="accent2"/>
                </a:solidFill>
              </a:endParaRPr>
            </a:p>
          </p:txBody>
        </p:sp>
      </p:grpSp>
      <p:sp>
        <p:nvSpPr>
          <p:cNvPr id="46" name="ZoneTexte 45"/>
          <p:cNvSpPr txBox="1"/>
          <p:nvPr/>
        </p:nvSpPr>
        <p:spPr>
          <a:xfrm>
            <a:off x="4708490" y="1772816"/>
            <a:ext cx="2599814" cy="369332"/>
          </a:xfrm>
          <a:prstGeom prst="rect">
            <a:avLst/>
          </a:prstGeom>
          <a:noFill/>
        </p:spPr>
        <p:txBody>
          <a:bodyPr wrap="none" rtlCol="0">
            <a:spAutoFit/>
          </a:bodyPr>
          <a:lstStyle/>
          <a:p>
            <a:r>
              <a:rPr lang="fr-FR" dirty="0" smtClean="0"/>
              <a:t>Comment évolue la </a:t>
            </a:r>
            <a:r>
              <a:rPr lang="fr-FR" dirty="0" smtClean="0">
                <a:solidFill>
                  <a:srgbClr val="FF6600"/>
                </a:solidFill>
              </a:rPr>
              <a:t>TN</a:t>
            </a:r>
            <a:r>
              <a:rPr lang="fr-FR" baseline="-25000" dirty="0" smtClean="0">
                <a:solidFill>
                  <a:srgbClr val="FF6600"/>
                </a:solidFill>
              </a:rPr>
              <a:t>2</a:t>
            </a:r>
            <a:r>
              <a:rPr lang="fr-FR" dirty="0" smtClean="0"/>
              <a:t> ?</a:t>
            </a:r>
            <a:endParaRPr lang="fr-FR" dirty="0"/>
          </a:p>
        </p:txBody>
      </p:sp>
      <p:sp>
        <p:nvSpPr>
          <p:cNvPr id="47" name="ZoneTexte 46"/>
          <p:cNvSpPr txBox="1"/>
          <p:nvPr/>
        </p:nvSpPr>
        <p:spPr>
          <a:xfrm>
            <a:off x="2173483" y="4302621"/>
            <a:ext cx="6166175" cy="369332"/>
          </a:xfrm>
          <a:prstGeom prst="rect">
            <a:avLst/>
          </a:prstGeom>
          <a:noFill/>
        </p:spPr>
        <p:txBody>
          <a:bodyPr wrap="none" rtlCol="0">
            <a:spAutoFit/>
          </a:bodyPr>
          <a:lstStyle/>
          <a:p>
            <a:r>
              <a:rPr lang="fr-FR" b="1" dirty="0" smtClean="0">
                <a:solidFill>
                  <a:srgbClr val="008E40"/>
                </a:solidFill>
              </a:rPr>
              <a:t>Gradient </a:t>
            </a:r>
            <a:r>
              <a:rPr lang="fr-FR" b="1" baseline="-25000" dirty="0" smtClean="0">
                <a:solidFill>
                  <a:srgbClr val="008E40"/>
                </a:solidFill>
              </a:rPr>
              <a:t>initial</a:t>
            </a:r>
            <a:r>
              <a:rPr lang="fr-FR" b="1" dirty="0" smtClean="0">
                <a:solidFill>
                  <a:srgbClr val="008E40"/>
                </a:solidFill>
              </a:rPr>
              <a:t> </a:t>
            </a:r>
            <a:r>
              <a:rPr lang="fr-FR" b="1" dirty="0" smtClean="0">
                <a:latin typeface="Wingdings" pitchFamily="2" charset="2"/>
              </a:rPr>
              <a:t>ó</a:t>
            </a:r>
            <a:r>
              <a:rPr lang="fr-FR" dirty="0" smtClean="0"/>
              <a:t> quantité maximale de N</a:t>
            </a:r>
            <a:r>
              <a:rPr lang="fr-FR" baseline="-25000" dirty="0" smtClean="0"/>
              <a:t>2</a:t>
            </a:r>
            <a:r>
              <a:rPr lang="fr-FR" dirty="0" smtClean="0"/>
              <a:t> pouvant être dissous</a:t>
            </a:r>
            <a:endParaRPr lang="fr-FR" dirty="0"/>
          </a:p>
        </p:txBody>
      </p:sp>
      <p:pic>
        <p:nvPicPr>
          <p:cNvPr id="48" name="Picture 15" descr="D:\Données utilisateurs\svgde\Mes documents\FFESSM\Clé_ABE1\N4\06 Dissolution des gaz dans les liquides\images\Verre280.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7981" y="4077112"/>
            <a:ext cx="259934" cy="36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 name="Picture 15" descr="D:\Données utilisateurs\svgde\Mes documents\FFESSM\Clé_ABE1\N4\06 Dissolution des gaz dans les liquides\images\Verre280.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604446" y="620688"/>
            <a:ext cx="467878" cy="6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95" name="Text Box 23"/>
          <p:cNvSpPr txBox="1">
            <a:spLocks noChangeArrowheads="1"/>
          </p:cNvSpPr>
          <p:nvPr/>
        </p:nvSpPr>
        <p:spPr bwMode="auto">
          <a:xfrm>
            <a:off x="251520" y="3789363"/>
            <a:ext cx="136815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fr-FR" altLang="fr-FR" sz="1800" dirty="0">
                <a:solidFill>
                  <a:srgbClr val="3366FF"/>
                </a:solidFill>
              </a:rPr>
              <a:t>PpN</a:t>
            </a:r>
            <a:r>
              <a:rPr lang="fr-FR" altLang="fr-FR" sz="1800" baseline="-10000" dirty="0">
                <a:solidFill>
                  <a:srgbClr val="3366FF"/>
                </a:solidFill>
              </a:rPr>
              <a:t>2 </a:t>
            </a:r>
            <a:r>
              <a:rPr lang="fr-FR" altLang="fr-FR" sz="1800" baseline="-25000" dirty="0">
                <a:solidFill>
                  <a:srgbClr val="3366FF"/>
                </a:solidFill>
              </a:rPr>
              <a:t>inspirée</a:t>
            </a:r>
          </a:p>
        </p:txBody>
      </p:sp>
      <p:sp>
        <p:nvSpPr>
          <p:cNvPr id="50" name="Text Box 45"/>
          <p:cNvSpPr txBox="1">
            <a:spLocks noChangeArrowheads="1"/>
          </p:cNvSpPr>
          <p:nvPr/>
        </p:nvSpPr>
        <p:spPr bwMode="auto">
          <a:xfrm>
            <a:off x="1691680" y="1196975"/>
            <a:ext cx="35623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b="1" dirty="0">
                <a:solidFill>
                  <a:srgbClr val="3366FF"/>
                </a:solidFill>
                <a:latin typeface="Arial" charset="0"/>
              </a:rPr>
              <a:t>Exemple: à </a:t>
            </a:r>
            <a:r>
              <a:rPr lang="fr-FR" altLang="fr-FR" b="1" dirty="0" smtClean="0">
                <a:solidFill>
                  <a:srgbClr val="3366FF"/>
                </a:solidFill>
                <a:latin typeface="Arial" charset="0"/>
              </a:rPr>
              <a:t>40 </a:t>
            </a:r>
            <a:r>
              <a:rPr lang="fr-FR" altLang="fr-FR" b="1" dirty="0">
                <a:solidFill>
                  <a:srgbClr val="3366FF"/>
                </a:solidFill>
                <a:latin typeface="Arial" charset="0"/>
              </a:rPr>
              <a:t>m</a:t>
            </a:r>
            <a:r>
              <a:rPr lang="fr-FR" altLang="fr-FR" dirty="0">
                <a:solidFill>
                  <a:srgbClr val="3366FF"/>
                </a:solidFill>
                <a:latin typeface="Arial" charset="0"/>
              </a:rPr>
              <a:t>: PpN</a:t>
            </a:r>
            <a:r>
              <a:rPr lang="fr-FR" altLang="fr-FR" baseline="-10000" dirty="0">
                <a:solidFill>
                  <a:srgbClr val="3366FF"/>
                </a:solidFill>
                <a:latin typeface="Arial" charset="0"/>
              </a:rPr>
              <a:t>2 inspirée </a:t>
            </a:r>
            <a:r>
              <a:rPr lang="fr-FR" altLang="fr-FR" dirty="0">
                <a:solidFill>
                  <a:srgbClr val="3366FF"/>
                </a:solidFill>
                <a:latin typeface="Arial" charset="0"/>
              </a:rPr>
              <a:t>=</a:t>
            </a:r>
          </a:p>
        </p:txBody>
      </p:sp>
      <p:sp>
        <p:nvSpPr>
          <p:cNvPr id="51" name="ZoneTexte 50"/>
          <p:cNvSpPr txBox="1">
            <a:spLocks noChangeArrowheads="1"/>
          </p:cNvSpPr>
          <p:nvPr/>
        </p:nvSpPr>
        <p:spPr bwMode="auto">
          <a:xfrm>
            <a:off x="4932040" y="1166813"/>
            <a:ext cx="263129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dirty="0">
                <a:solidFill>
                  <a:srgbClr val="3366FF"/>
                </a:solidFill>
              </a:rPr>
              <a:t>P abs x 0,8 = </a:t>
            </a:r>
            <a:r>
              <a:rPr lang="fr-FR" altLang="fr-FR" dirty="0" smtClean="0">
                <a:solidFill>
                  <a:srgbClr val="3366FF"/>
                </a:solidFill>
              </a:rPr>
              <a:t>5 </a:t>
            </a:r>
            <a:r>
              <a:rPr lang="fr-FR" altLang="fr-FR" dirty="0">
                <a:solidFill>
                  <a:srgbClr val="3366FF"/>
                </a:solidFill>
              </a:rPr>
              <a:t>x 0,8 </a:t>
            </a:r>
            <a:r>
              <a:rPr lang="fr-FR" altLang="fr-FR" sz="2000" dirty="0">
                <a:solidFill>
                  <a:srgbClr val="3366FF"/>
                </a:solidFill>
              </a:rPr>
              <a:t>= </a:t>
            </a:r>
            <a:r>
              <a:rPr lang="fr-FR" altLang="fr-FR" sz="2000" b="1" dirty="0" smtClean="0">
                <a:solidFill>
                  <a:srgbClr val="3366FF"/>
                </a:solidFill>
              </a:rPr>
              <a:t>4 </a:t>
            </a:r>
            <a:r>
              <a:rPr lang="fr-FR" altLang="fr-FR" sz="2000" b="1" dirty="0">
                <a:solidFill>
                  <a:srgbClr val="3366FF"/>
                </a:solidFill>
              </a:rPr>
              <a:t>b</a:t>
            </a:r>
            <a:r>
              <a:rPr lang="fr-FR" altLang="fr-FR" sz="2000" dirty="0">
                <a:solidFill>
                  <a:srgbClr val="3366FF"/>
                </a:solidFill>
              </a:rPr>
              <a:t> </a:t>
            </a:r>
          </a:p>
        </p:txBody>
      </p:sp>
      <p:sp>
        <p:nvSpPr>
          <p:cNvPr id="52" name="ZoneTexte 6"/>
          <p:cNvSpPr txBox="1">
            <a:spLocks noChangeArrowheads="1"/>
          </p:cNvSpPr>
          <p:nvPr/>
        </p:nvSpPr>
        <p:spPr bwMode="auto">
          <a:xfrm>
            <a:off x="2661692" y="5733256"/>
            <a:ext cx="612218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dirty="0" smtClean="0">
                <a:solidFill>
                  <a:schemeClr val="bg1"/>
                </a:solidFill>
                <a:latin typeface="Arial" charset="0"/>
              </a:rPr>
              <a:t>Exemple </a:t>
            </a:r>
            <a:r>
              <a:rPr lang="fr-FR" altLang="fr-FR" dirty="0">
                <a:solidFill>
                  <a:schemeClr val="bg1"/>
                </a:solidFill>
                <a:latin typeface="Arial" charset="0"/>
              </a:rPr>
              <a:t>: </a:t>
            </a:r>
            <a:r>
              <a:rPr lang="fr-FR" altLang="fr-FR" dirty="0" smtClean="0">
                <a:solidFill>
                  <a:schemeClr val="bg1"/>
                </a:solidFill>
                <a:latin typeface="Arial" charset="0"/>
              </a:rPr>
              <a:t>		Profondeur </a:t>
            </a:r>
            <a:r>
              <a:rPr lang="fr-FR" altLang="fr-FR" dirty="0">
                <a:solidFill>
                  <a:schemeClr val="bg1"/>
                </a:solidFill>
                <a:latin typeface="Arial" charset="0"/>
              </a:rPr>
              <a:t>= </a:t>
            </a:r>
            <a:r>
              <a:rPr lang="fr-FR" altLang="fr-FR" dirty="0" smtClean="0">
                <a:solidFill>
                  <a:schemeClr val="bg1"/>
                </a:solidFill>
                <a:latin typeface="Arial" charset="0"/>
              </a:rPr>
              <a:t>40 m - Pabs = 5b</a:t>
            </a:r>
            <a:endParaRPr lang="fr-FR" altLang="fr-FR" dirty="0">
              <a:solidFill>
                <a:schemeClr val="bg1"/>
              </a:solidFill>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695"/>
                                        </p:tgtEl>
                                        <p:attrNameLst>
                                          <p:attrName>style.visibility</p:attrName>
                                        </p:attrNameLst>
                                      </p:cBhvr>
                                      <p:to>
                                        <p:strVal val="visible"/>
                                      </p:to>
                                    </p:set>
                                    <p:anim calcmode="lin" valueType="num">
                                      <p:cBhvr>
                                        <p:cTn id="7" dur="500" fill="hold"/>
                                        <p:tgtEl>
                                          <p:spTgt spid="28695"/>
                                        </p:tgtEl>
                                        <p:attrNameLst>
                                          <p:attrName>ppt_w</p:attrName>
                                        </p:attrNameLst>
                                      </p:cBhvr>
                                      <p:tavLst>
                                        <p:tav tm="0">
                                          <p:val>
                                            <p:fltVal val="0"/>
                                          </p:val>
                                        </p:tav>
                                        <p:tav tm="100000">
                                          <p:val>
                                            <p:strVal val="#ppt_w"/>
                                          </p:val>
                                        </p:tav>
                                      </p:tavLst>
                                    </p:anim>
                                    <p:anim calcmode="lin" valueType="num">
                                      <p:cBhvr>
                                        <p:cTn id="8" dur="500" fill="hold"/>
                                        <p:tgtEl>
                                          <p:spTgt spid="28695"/>
                                        </p:tgtEl>
                                        <p:attrNameLst>
                                          <p:attrName>ppt_h</p:attrName>
                                        </p:attrNameLst>
                                      </p:cBhvr>
                                      <p:tavLst>
                                        <p:tav tm="0">
                                          <p:val>
                                            <p:fltVal val="0"/>
                                          </p:val>
                                        </p:tav>
                                        <p:tav tm="100000">
                                          <p:val>
                                            <p:strVal val="#ppt_h"/>
                                          </p:val>
                                        </p:tav>
                                      </p:tavLst>
                                    </p:anim>
                                    <p:animEffect transition="in" filter="fade">
                                      <p:cBhvr>
                                        <p:cTn id="9" dur="500"/>
                                        <p:tgtEl>
                                          <p:spTgt spid="2869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8692"/>
                                        </p:tgtEl>
                                        <p:attrNameLst>
                                          <p:attrName>style.visibility</p:attrName>
                                        </p:attrNameLst>
                                      </p:cBhvr>
                                      <p:to>
                                        <p:strVal val="visible"/>
                                      </p:to>
                                    </p:set>
                                    <p:anim calcmode="lin" valueType="num">
                                      <p:cBhvr>
                                        <p:cTn id="12" dur="500" fill="hold"/>
                                        <p:tgtEl>
                                          <p:spTgt spid="28692"/>
                                        </p:tgtEl>
                                        <p:attrNameLst>
                                          <p:attrName>ppt_w</p:attrName>
                                        </p:attrNameLst>
                                      </p:cBhvr>
                                      <p:tavLst>
                                        <p:tav tm="0">
                                          <p:val>
                                            <p:fltVal val="0"/>
                                          </p:val>
                                        </p:tav>
                                        <p:tav tm="100000">
                                          <p:val>
                                            <p:strVal val="#ppt_w"/>
                                          </p:val>
                                        </p:tav>
                                      </p:tavLst>
                                    </p:anim>
                                    <p:anim calcmode="lin" valueType="num">
                                      <p:cBhvr>
                                        <p:cTn id="13" dur="500" fill="hold"/>
                                        <p:tgtEl>
                                          <p:spTgt spid="28692"/>
                                        </p:tgtEl>
                                        <p:attrNameLst>
                                          <p:attrName>ppt_h</p:attrName>
                                        </p:attrNameLst>
                                      </p:cBhvr>
                                      <p:tavLst>
                                        <p:tav tm="0">
                                          <p:val>
                                            <p:fltVal val="0"/>
                                          </p:val>
                                        </p:tav>
                                        <p:tav tm="100000">
                                          <p:val>
                                            <p:strVal val="#ppt_h"/>
                                          </p:val>
                                        </p:tav>
                                      </p:tavLst>
                                    </p:anim>
                                    <p:animEffect transition="in" filter="fade">
                                      <p:cBhvr>
                                        <p:cTn id="14" dur="500"/>
                                        <p:tgtEl>
                                          <p:spTgt spid="2869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8712"/>
                                        </p:tgtEl>
                                        <p:attrNameLst>
                                          <p:attrName>style.visibility</p:attrName>
                                        </p:attrNameLst>
                                      </p:cBhvr>
                                      <p:to>
                                        <p:strVal val="visible"/>
                                      </p:to>
                                    </p:set>
                                    <p:anim calcmode="lin" valueType="num">
                                      <p:cBhvr>
                                        <p:cTn id="17" dur="500" fill="hold"/>
                                        <p:tgtEl>
                                          <p:spTgt spid="28712"/>
                                        </p:tgtEl>
                                        <p:attrNameLst>
                                          <p:attrName>ppt_w</p:attrName>
                                        </p:attrNameLst>
                                      </p:cBhvr>
                                      <p:tavLst>
                                        <p:tav tm="0">
                                          <p:val>
                                            <p:fltVal val="0"/>
                                          </p:val>
                                        </p:tav>
                                        <p:tav tm="100000">
                                          <p:val>
                                            <p:strVal val="#ppt_w"/>
                                          </p:val>
                                        </p:tav>
                                      </p:tavLst>
                                    </p:anim>
                                    <p:anim calcmode="lin" valueType="num">
                                      <p:cBhvr>
                                        <p:cTn id="18" dur="500" fill="hold"/>
                                        <p:tgtEl>
                                          <p:spTgt spid="28712"/>
                                        </p:tgtEl>
                                        <p:attrNameLst>
                                          <p:attrName>ppt_h</p:attrName>
                                        </p:attrNameLst>
                                      </p:cBhvr>
                                      <p:tavLst>
                                        <p:tav tm="0">
                                          <p:val>
                                            <p:fltVal val="0"/>
                                          </p:val>
                                        </p:tav>
                                        <p:tav tm="100000">
                                          <p:val>
                                            <p:strVal val="#ppt_h"/>
                                          </p:val>
                                        </p:tav>
                                      </p:tavLst>
                                    </p:anim>
                                    <p:animEffect transition="in" filter="fade">
                                      <p:cBhvr>
                                        <p:cTn id="19" dur="500"/>
                                        <p:tgtEl>
                                          <p:spTgt spid="2871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8679"/>
                                        </p:tgtEl>
                                        <p:attrNameLst>
                                          <p:attrName>style.visibility</p:attrName>
                                        </p:attrNameLst>
                                      </p:cBhvr>
                                      <p:to>
                                        <p:strVal val="visible"/>
                                      </p:to>
                                    </p:set>
                                    <p:anim calcmode="lin" valueType="num">
                                      <p:cBhvr>
                                        <p:cTn id="22" dur="500" fill="hold"/>
                                        <p:tgtEl>
                                          <p:spTgt spid="28679"/>
                                        </p:tgtEl>
                                        <p:attrNameLst>
                                          <p:attrName>ppt_w</p:attrName>
                                        </p:attrNameLst>
                                      </p:cBhvr>
                                      <p:tavLst>
                                        <p:tav tm="0">
                                          <p:val>
                                            <p:fltVal val="0"/>
                                          </p:val>
                                        </p:tav>
                                        <p:tav tm="100000">
                                          <p:val>
                                            <p:strVal val="#ppt_w"/>
                                          </p:val>
                                        </p:tav>
                                      </p:tavLst>
                                    </p:anim>
                                    <p:anim calcmode="lin" valueType="num">
                                      <p:cBhvr>
                                        <p:cTn id="23" dur="500" fill="hold"/>
                                        <p:tgtEl>
                                          <p:spTgt spid="28679"/>
                                        </p:tgtEl>
                                        <p:attrNameLst>
                                          <p:attrName>ppt_h</p:attrName>
                                        </p:attrNameLst>
                                      </p:cBhvr>
                                      <p:tavLst>
                                        <p:tav tm="0">
                                          <p:val>
                                            <p:fltVal val="0"/>
                                          </p:val>
                                        </p:tav>
                                        <p:tav tm="100000">
                                          <p:val>
                                            <p:strVal val="#ppt_h"/>
                                          </p:val>
                                        </p:tav>
                                      </p:tavLst>
                                    </p:anim>
                                    <p:animEffect transition="in" filter="fade">
                                      <p:cBhvr>
                                        <p:cTn id="24" dur="500"/>
                                        <p:tgtEl>
                                          <p:spTgt spid="28679"/>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8720"/>
                                        </p:tgtEl>
                                        <p:attrNameLst>
                                          <p:attrName>style.visibility</p:attrName>
                                        </p:attrNameLst>
                                      </p:cBhvr>
                                      <p:to>
                                        <p:strVal val="visible"/>
                                      </p:to>
                                    </p:set>
                                    <p:anim calcmode="lin" valueType="num">
                                      <p:cBhvr>
                                        <p:cTn id="27" dur="500" fill="hold"/>
                                        <p:tgtEl>
                                          <p:spTgt spid="28720"/>
                                        </p:tgtEl>
                                        <p:attrNameLst>
                                          <p:attrName>ppt_w</p:attrName>
                                        </p:attrNameLst>
                                      </p:cBhvr>
                                      <p:tavLst>
                                        <p:tav tm="0">
                                          <p:val>
                                            <p:fltVal val="0"/>
                                          </p:val>
                                        </p:tav>
                                        <p:tav tm="100000">
                                          <p:val>
                                            <p:strVal val="#ppt_w"/>
                                          </p:val>
                                        </p:tav>
                                      </p:tavLst>
                                    </p:anim>
                                    <p:anim calcmode="lin" valueType="num">
                                      <p:cBhvr>
                                        <p:cTn id="28" dur="500" fill="hold"/>
                                        <p:tgtEl>
                                          <p:spTgt spid="28720"/>
                                        </p:tgtEl>
                                        <p:attrNameLst>
                                          <p:attrName>ppt_h</p:attrName>
                                        </p:attrNameLst>
                                      </p:cBhvr>
                                      <p:tavLst>
                                        <p:tav tm="0">
                                          <p:val>
                                            <p:fltVal val="0"/>
                                          </p:val>
                                        </p:tav>
                                        <p:tav tm="100000">
                                          <p:val>
                                            <p:strVal val="#ppt_h"/>
                                          </p:val>
                                        </p:tav>
                                      </p:tavLst>
                                    </p:anim>
                                    <p:animEffect transition="in" filter="fade">
                                      <p:cBhvr>
                                        <p:cTn id="29" dur="500"/>
                                        <p:tgtEl>
                                          <p:spTgt spid="28720"/>
                                        </p:tgtEl>
                                      </p:cBhvr>
                                    </p:animEffect>
                                  </p:childTnLst>
                                </p:cTn>
                              </p:par>
                            </p:childTnLst>
                          </p:cTn>
                        </p:par>
                        <p:par>
                          <p:cTn id="30" fill="hold">
                            <p:stCondLst>
                              <p:cond delay="500"/>
                            </p:stCondLst>
                            <p:childTnLst>
                              <p:par>
                                <p:cTn id="31" presetID="53"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fltVal val="0"/>
                                          </p:val>
                                        </p:tav>
                                        <p:tav tm="100000">
                                          <p:val>
                                            <p:strVal val="#ppt_h"/>
                                          </p:val>
                                        </p:tav>
                                      </p:tavLst>
                                    </p:anim>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par>
                                <p:cTn id="43" presetID="53" presetClass="entr" presetSubtype="0" fill="hold" nodeType="withEffect">
                                  <p:stCondLst>
                                    <p:cond delay="0"/>
                                  </p:stCondLst>
                                  <p:childTnLst>
                                    <p:set>
                                      <p:cBhvr>
                                        <p:cTn id="44" dur="1" fill="hold">
                                          <p:stCondLst>
                                            <p:cond delay="0"/>
                                          </p:stCondLst>
                                        </p:cTn>
                                        <p:tgtEl>
                                          <p:spTgt spid="28719">
                                            <p:txEl>
                                              <p:pRg st="0" end="0"/>
                                            </p:txEl>
                                          </p:spTgt>
                                        </p:tgtEl>
                                        <p:attrNameLst>
                                          <p:attrName>style.visibility</p:attrName>
                                        </p:attrNameLst>
                                      </p:cBhvr>
                                      <p:to>
                                        <p:strVal val="visible"/>
                                      </p:to>
                                    </p:set>
                                    <p:anim calcmode="lin" valueType="num">
                                      <p:cBhvr>
                                        <p:cTn id="45" dur="500" fill="hold"/>
                                        <p:tgtEl>
                                          <p:spTgt spid="28719">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28719">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28719">
                                            <p:txEl>
                                              <p:pRg st="0" end="0"/>
                                            </p:txEl>
                                          </p:spTgt>
                                        </p:tgtEl>
                                      </p:cBhvr>
                                    </p:animEffect>
                                  </p:childTnLst>
                                </p:cTn>
                              </p:par>
                            </p:childTnLst>
                          </p:cTn>
                        </p:par>
                        <p:par>
                          <p:cTn id="48" fill="hold">
                            <p:stCondLst>
                              <p:cond delay="500"/>
                            </p:stCondLst>
                            <p:childTnLst>
                              <p:par>
                                <p:cTn id="49" presetID="53" presetClass="entr" presetSubtype="0" fill="hold" nodeType="afterEffect">
                                  <p:stCondLst>
                                    <p:cond delay="0"/>
                                  </p:stCondLst>
                                  <p:childTnLst>
                                    <p:set>
                                      <p:cBhvr>
                                        <p:cTn id="50" dur="1" fill="hold">
                                          <p:stCondLst>
                                            <p:cond delay="0"/>
                                          </p:stCondLst>
                                        </p:cTn>
                                        <p:tgtEl>
                                          <p:spTgt spid="21535"/>
                                        </p:tgtEl>
                                        <p:attrNameLst>
                                          <p:attrName>style.visibility</p:attrName>
                                        </p:attrNameLst>
                                      </p:cBhvr>
                                      <p:to>
                                        <p:strVal val="visible"/>
                                      </p:to>
                                    </p:set>
                                    <p:anim calcmode="lin" valueType="num">
                                      <p:cBhvr>
                                        <p:cTn id="51" dur="500" fill="hold"/>
                                        <p:tgtEl>
                                          <p:spTgt spid="21535"/>
                                        </p:tgtEl>
                                        <p:attrNameLst>
                                          <p:attrName>ppt_w</p:attrName>
                                        </p:attrNameLst>
                                      </p:cBhvr>
                                      <p:tavLst>
                                        <p:tav tm="0">
                                          <p:val>
                                            <p:fltVal val="0"/>
                                          </p:val>
                                        </p:tav>
                                        <p:tav tm="100000">
                                          <p:val>
                                            <p:strVal val="#ppt_w"/>
                                          </p:val>
                                        </p:tav>
                                      </p:tavLst>
                                    </p:anim>
                                    <p:anim calcmode="lin" valueType="num">
                                      <p:cBhvr>
                                        <p:cTn id="52" dur="500" fill="hold"/>
                                        <p:tgtEl>
                                          <p:spTgt spid="21535"/>
                                        </p:tgtEl>
                                        <p:attrNameLst>
                                          <p:attrName>ppt_h</p:attrName>
                                        </p:attrNameLst>
                                      </p:cBhvr>
                                      <p:tavLst>
                                        <p:tav tm="0">
                                          <p:val>
                                            <p:fltVal val="0"/>
                                          </p:val>
                                        </p:tav>
                                        <p:tav tm="100000">
                                          <p:val>
                                            <p:strVal val="#ppt_h"/>
                                          </p:val>
                                        </p:tav>
                                      </p:tavLst>
                                    </p:anim>
                                    <p:animEffect transition="in" filter="fade">
                                      <p:cBhvr>
                                        <p:cTn id="53" dur="500"/>
                                        <p:tgtEl>
                                          <p:spTgt spid="21535"/>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31770"/>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1771"/>
                                        </p:tgtEl>
                                        <p:attrNameLst>
                                          <p:attrName>style.visibility</p:attrName>
                                        </p:attrNameLst>
                                      </p:cBhvr>
                                      <p:to>
                                        <p:strVal val="visible"/>
                                      </p:to>
                                    </p:set>
                                  </p:childTnLst>
                                </p:cTn>
                              </p:par>
                              <p:par>
                                <p:cTn id="58" presetID="53" presetClass="entr" presetSubtype="0" fill="hold" grpId="0" nodeType="withEffect">
                                  <p:stCondLst>
                                    <p:cond delay="0"/>
                                  </p:stCondLst>
                                  <p:childTnLst>
                                    <p:set>
                                      <p:cBhvr>
                                        <p:cTn id="59" dur="1" fill="hold">
                                          <p:stCondLst>
                                            <p:cond delay="0"/>
                                          </p:stCondLst>
                                        </p:cTn>
                                        <p:tgtEl>
                                          <p:spTgt spid="21536"/>
                                        </p:tgtEl>
                                        <p:attrNameLst>
                                          <p:attrName>style.visibility</p:attrName>
                                        </p:attrNameLst>
                                      </p:cBhvr>
                                      <p:to>
                                        <p:strVal val="visible"/>
                                      </p:to>
                                    </p:set>
                                    <p:anim calcmode="lin" valueType="num">
                                      <p:cBhvr>
                                        <p:cTn id="60" dur="500" fill="hold"/>
                                        <p:tgtEl>
                                          <p:spTgt spid="21536"/>
                                        </p:tgtEl>
                                        <p:attrNameLst>
                                          <p:attrName>ppt_w</p:attrName>
                                        </p:attrNameLst>
                                      </p:cBhvr>
                                      <p:tavLst>
                                        <p:tav tm="0">
                                          <p:val>
                                            <p:fltVal val="0"/>
                                          </p:val>
                                        </p:tav>
                                        <p:tav tm="100000">
                                          <p:val>
                                            <p:strVal val="#ppt_w"/>
                                          </p:val>
                                        </p:tav>
                                      </p:tavLst>
                                    </p:anim>
                                    <p:anim calcmode="lin" valueType="num">
                                      <p:cBhvr>
                                        <p:cTn id="61" dur="500" fill="hold"/>
                                        <p:tgtEl>
                                          <p:spTgt spid="21536"/>
                                        </p:tgtEl>
                                        <p:attrNameLst>
                                          <p:attrName>ppt_h</p:attrName>
                                        </p:attrNameLst>
                                      </p:cBhvr>
                                      <p:tavLst>
                                        <p:tav tm="0">
                                          <p:val>
                                            <p:fltVal val="0"/>
                                          </p:val>
                                        </p:tav>
                                        <p:tav tm="100000">
                                          <p:val>
                                            <p:strVal val="#ppt_h"/>
                                          </p:val>
                                        </p:tav>
                                      </p:tavLst>
                                    </p:anim>
                                    <p:animEffect transition="in" filter="fade">
                                      <p:cBhvr>
                                        <p:cTn id="62" dur="500"/>
                                        <p:tgtEl>
                                          <p:spTgt spid="21536"/>
                                        </p:tgtEl>
                                      </p:cBhvr>
                                    </p:animEffect>
                                  </p:childTnLst>
                                </p:cTn>
                              </p:par>
                            </p:childTnLst>
                          </p:cTn>
                        </p:par>
                        <p:par>
                          <p:cTn id="63" fill="hold">
                            <p:stCondLst>
                              <p:cond delay="1000"/>
                            </p:stCondLst>
                            <p:childTnLst>
                              <p:par>
                                <p:cTn id="64" presetID="53" presetClass="entr" presetSubtype="0" fill="hold" nodeType="afterEffect">
                                  <p:stCondLst>
                                    <p:cond delay="0"/>
                                  </p:stCondLst>
                                  <p:childTnLst>
                                    <p:set>
                                      <p:cBhvr>
                                        <p:cTn id="65" dur="1" fill="hold">
                                          <p:stCondLst>
                                            <p:cond delay="0"/>
                                          </p:stCondLst>
                                        </p:cTn>
                                        <p:tgtEl>
                                          <p:spTgt spid="28726"/>
                                        </p:tgtEl>
                                        <p:attrNameLst>
                                          <p:attrName>style.visibility</p:attrName>
                                        </p:attrNameLst>
                                      </p:cBhvr>
                                      <p:to>
                                        <p:strVal val="visible"/>
                                      </p:to>
                                    </p:set>
                                    <p:anim calcmode="lin" valueType="num">
                                      <p:cBhvr>
                                        <p:cTn id="66" dur="500" fill="hold"/>
                                        <p:tgtEl>
                                          <p:spTgt spid="28726"/>
                                        </p:tgtEl>
                                        <p:attrNameLst>
                                          <p:attrName>ppt_w</p:attrName>
                                        </p:attrNameLst>
                                      </p:cBhvr>
                                      <p:tavLst>
                                        <p:tav tm="0">
                                          <p:val>
                                            <p:fltVal val="0"/>
                                          </p:val>
                                        </p:tav>
                                        <p:tav tm="100000">
                                          <p:val>
                                            <p:strVal val="#ppt_w"/>
                                          </p:val>
                                        </p:tav>
                                      </p:tavLst>
                                    </p:anim>
                                    <p:anim calcmode="lin" valueType="num">
                                      <p:cBhvr>
                                        <p:cTn id="67" dur="500" fill="hold"/>
                                        <p:tgtEl>
                                          <p:spTgt spid="28726"/>
                                        </p:tgtEl>
                                        <p:attrNameLst>
                                          <p:attrName>ppt_h</p:attrName>
                                        </p:attrNameLst>
                                      </p:cBhvr>
                                      <p:tavLst>
                                        <p:tav tm="0">
                                          <p:val>
                                            <p:fltVal val="0"/>
                                          </p:val>
                                        </p:tav>
                                        <p:tav tm="100000">
                                          <p:val>
                                            <p:strVal val="#ppt_h"/>
                                          </p:val>
                                        </p:tav>
                                      </p:tavLst>
                                    </p:anim>
                                    <p:animEffect transition="in" filter="fade">
                                      <p:cBhvr>
                                        <p:cTn id="68" dur="500"/>
                                        <p:tgtEl>
                                          <p:spTgt spid="28726"/>
                                        </p:tgtEl>
                                      </p:cBhvr>
                                    </p:animEffect>
                                  </p:childTnLst>
                                </p:cTn>
                              </p:par>
                              <p:par>
                                <p:cTn id="69" presetID="53" presetClass="entr" presetSubtype="0" fill="hold" grpId="0" nodeType="withEffect">
                                  <p:stCondLst>
                                    <p:cond delay="0"/>
                                  </p:stCondLst>
                                  <p:childTnLst>
                                    <p:set>
                                      <p:cBhvr>
                                        <p:cTn id="70" dur="1" fill="hold">
                                          <p:stCondLst>
                                            <p:cond delay="0"/>
                                          </p:stCondLst>
                                        </p:cTn>
                                        <p:tgtEl>
                                          <p:spTgt spid="28728"/>
                                        </p:tgtEl>
                                        <p:attrNameLst>
                                          <p:attrName>style.visibility</p:attrName>
                                        </p:attrNameLst>
                                      </p:cBhvr>
                                      <p:to>
                                        <p:strVal val="visible"/>
                                      </p:to>
                                    </p:set>
                                    <p:anim calcmode="lin" valueType="num">
                                      <p:cBhvr>
                                        <p:cTn id="71" dur="500" fill="hold"/>
                                        <p:tgtEl>
                                          <p:spTgt spid="28728"/>
                                        </p:tgtEl>
                                        <p:attrNameLst>
                                          <p:attrName>ppt_w</p:attrName>
                                        </p:attrNameLst>
                                      </p:cBhvr>
                                      <p:tavLst>
                                        <p:tav tm="0">
                                          <p:val>
                                            <p:fltVal val="0"/>
                                          </p:val>
                                        </p:tav>
                                        <p:tav tm="100000">
                                          <p:val>
                                            <p:strVal val="#ppt_w"/>
                                          </p:val>
                                        </p:tav>
                                      </p:tavLst>
                                    </p:anim>
                                    <p:anim calcmode="lin" valueType="num">
                                      <p:cBhvr>
                                        <p:cTn id="72" dur="500" fill="hold"/>
                                        <p:tgtEl>
                                          <p:spTgt spid="28728"/>
                                        </p:tgtEl>
                                        <p:attrNameLst>
                                          <p:attrName>ppt_h</p:attrName>
                                        </p:attrNameLst>
                                      </p:cBhvr>
                                      <p:tavLst>
                                        <p:tav tm="0">
                                          <p:val>
                                            <p:fltVal val="0"/>
                                          </p:val>
                                        </p:tav>
                                        <p:tav tm="100000">
                                          <p:val>
                                            <p:strVal val="#ppt_h"/>
                                          </p:val>
                                        </p:tav>
                                      </p:tavLst>
                                    </p:anim>
                                    <p:animEffect transition="in" filter="fade">
                                      <p:cBhvr>
                                        <p:cTn id="73" dur="500"/>
                                        <p:tgtEl>
                                          <p:spTgt spid="28728"/>
                                        </p:tgtEl>
                                      </p:cBhvr>
                                    </p:animEffect>
                                  </p:childTnLst>
                                </p:cTn>
                              </p:par>
                              <p:par>
                                <p:cTn id="74" presetID="53" presetClass="entr" presetSubtype="0" fill="hold" grpId="0" nodeType="withEffect">
                                  <p:stCondLst>
                                    <p:cond delay="0"/>
                                  </p:stCondLst>
                                  <p:childTnLst>
                                    <p:set>
                                      <p:cBhvr>
                                        <p:cTn id="75" dur="1" fill="hold">
                                          <p:stCondLst>
                                            <p:cond delay="0"/>
                                          </p:stCondLst>
                                        </p:cTn>
                                        <p:tgtEl>
                                          <p:spTgt spid="21537"/>
                                        </p:tgtEl>
                                        <p:attrNameLst>
                                          <p:attrName>style.visibility</p:attrName>
                                        </p:attrNameLst>
                                      </p:cBhvr>
                                      <p:to>
                                        <p:strVal val="visible"/>
                                      </p:to>
                                    </p:set>
                                    <p:anim calcmode="lin" valueType="num">
                                      <p:cBhvr>
                                        <p:cTn id="76" dur="500" fill="hold"/>
                                        <p:tgtEl>
                                          <p:spTgt spid="21537"/>
                                        </p:tgtEl>
                                        <p:attrNameLst>
                                          <p:attrName>ppt_w</p:attrName>
                                        </p:attrNameLst>
                                      </p:cBhvr>
                                      <p:tavLst>
                                        <p:tav tm="0">
                                          <p:val>
                                            <p:fltVal val="0"/>
                                          </p:val>
                                        </p:tav>
                                        <p:tav tm="100000">
                                          <p:val>
                                            <p:strVal val="#ppt_w"/>
                                          </p:val>
                                        </p:tav>
                                      </p:tavLst>
                                    </p:anim>
                                    <p:anim calcmode="lin" valueType="num">
                                      <p:cBhvr>
                                        <p:cTn id="77" dur="500" fill="hold"/>
                                        <p:tgtEl>
                                          <p:spTgt spid="21537"/>
                                        </p:tgtEl>
                                        <p:attrNameLst>
                                          <p:attrName>ppt_h</p:attrName>
                                        </p:attrNameLst>
                                      </p:cBhvr>
                                      <p:tavLst>
                                        <p:tav tm="0">
                                          <p:val>
                                            <p:fltVal val="0"/>
                                          </p:val>
                                        </p:tav>
                                        <p:tav tm="100000">
                                          <p:val>
                                            <p:strVal val="#ppt_h"/>
                                          </p:val>
                                        </p:tav>
                                      </p:tavLst>
                                    </p:anim>
                                    <p:animEffect transition="in" filter="fade">
                                      <p:cBhvr>
                                        <p:cTn id="78" dur="500"/>
                                        <p:tgtEl>
                                          <p:spTgt spid="21537"/>
                                        </p:tgtEl>
                                      </p:cBhvr>
                                    </p:animEffect>
                                  </p:childTnLst>
                                </p:cTn>
                              </p:par>
                              <p:par>
                                <p:cTn id="79" presetID="53" presetClass="entr" presetSubtype="0" fill="hold" grpId="0" nodeType="withEffect">
                                  <p:stCondLst>
                                    <p:cond delay="0"/>
                                  </p:stCondLst>
                                  <p:childTnLst>
                                    <p:set>
                                      <p:cBhvr>
                                        <p:cTn id="80" dur="1" fill="hold">
                                          <p:stCondLst>
                                            <p:cond delay="0"/>
                                          </p:stCondLst>
                                        </p:cTn>
                                        <p:tgtEl>
                                          <p:spTgt spid="28717"/>
                                        </p:tgtEl>
                                        <p:attrNameLst>
                                          <p:attrName>style.visibility</p:attrName>
                                        </p:attrNameLst>
                                      </p:cBhvr>
                                      <p:to>
                                        <p:strVal val="visible"/>
                                      </p:to>
                                    </p:set>
                                    <p:anim calcmode="lin" valueType="num">
                                      <p:cBhvr>
                                        <p:cTn id="81" dur="500" fill="hold"/>
                                        <p:tgtEl>
                                          <p:spTgt spid="28717"/>
                                        </p:tgtEl>
                                        <p:attrNameLst>
                                          <p:attrName>ppt_w</p:attrName>
                                        </p:attrNameLst>
                                      </p:cBhvr>
                                      <p:tavLst>
                                        <p:tav tm="0">
                                          <p:val>
                                            <p:fltVal val="0"/>
                                          </p:val>
                                        </p:tav>
                                        <p:tav tm="100000">
                                          <p:val>
                                            <p:strVal val="#ppt_w"/>
                                          </p:val>
                                        </p:tav>
                                      </p:tavLst>
                                    </p:anim>
                                    <p:anim calcmode="lin" valueType="num">
                                      <p:cBhvr>
                                        <p:cTn id="82" dur="500" fill="hold"/>
                                        <p:tgtEl>
                                          <p:spTgt spid="28717"/>
                                        </p:tgtEl>
                                        <p:attrNameLst>
                                          <p:attrName>ppt_h</p:attrName>
                                        </p:attrNameLst>
                                      </p:cBhvr>
                                      <p:tavLst>
                                        <p:tav tm="0">
                                          <p:val>
                                            <p:fltVal val="0"/>
                                          </p:val>
                                        </p:tav>
                                        <p:tav tm="100000">
                                          <p:val>
                                            <p:strVal val="#ppt_h"/>
                                          </p:val>
                                        </p:tav>
                                      </p:tavLst>
                                    </p:anim>
                                    <p:animEffect transition="in" filter="fade">
                                      <p:cBhvr>
                                        <p:cTn id="83" dur="500"/>
                                        <p:tgtEl>
                                          <p:spTgt spid="28717"/>
                                        </p:tgtEl>
                                      </p:cBhvr>
                                    </p:animEffect>
                                  </p:childTnLst>
                                </p:cTn>
                              </p:par>
                            </p:childTnLst>
                          </p:cTn>
                        </p:par>
                        <p:par>
                          <p:cTn id="84" fill="hold">
                            <p:stCondLst>
                              <p:cond delay="1500"/>
                            </p:stCondLst>
                            <p:childTnLst>
                              <p:par>
                                <p:cTn id="85" presetID="1" presetClass="entr" presetSubtype="0" fill="hold" nodeType="after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par>
                                <p:cTn id="87" presetID="53" presetClass="entr" presetSubtype="0"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p:cTn id="89" dur="500" fill="hold"/>
                                        <p:tgtEl>
                                          <p:spTgt spid="42"/>
                                        </p:tgtEl>
                                        <p:attrNameLst>
                                          <p:attrName>ppt_w</p:attrName>
                                        </p:attrNameLst>
                                      </p:cBhvr>
                                      <p:tavLst>
                                        <p:tav tm="0">
                                          <p:val>
                                            <p:fltVal val="0"/>
                                          </p:val>
                                        </p:tav>
                                        <p:tav tm="100000">
                                          <p:val>
                                            <p:strVal val="#ppt_w"/>
                                          </p:val>
                                        </p:tav>
                                      </p:tavLst>
                                    </p:anim>
                                    <p:anim calcmode="lin" valueType="num">
                                      <p:cBhvr>
                                        <p:cTn id="90" dur="500" fill="hold"/>
                                        <p:tgtEl>
                                          <p:spTgt spid="42"/>
                                        </p:tgtEl>
                                        <p:attrNameLst>
                                          <p:attrName>ppt_h</p:attrName>
                                        </p:attrNameLst>
                                      </p:cBhvr>
                                      <p:tavLst>
                                        <p:tav tm="0">
                                          <p:val>
                                            <p:fltVal val="0"/>
                                          </p:val>
                                        </p:tav>
                                        <p:tav tm="100000">
                                          <p:val>
                                            <p:strVal val="#ppt_h"/>
                                          </p:val>
                                        </p:tav>
                                      </p:tavLst>
                                    </p:anim>
                                    <p:animEffect transition="in" filter="fade">
                                      <p:cBhvr>
                                        <p:cTn id="91" dur="500"/>
                                        <p:tgtEl>
                                          <p:spTgt spid="42"/>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46"/>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53" presetClass="entr" presetSubtype="0" fill="hold" grpId="0" nodeType="clickEffect">
                                  <p:stCondLst>
                                    <p:cond delay="0"/>
                                  </p:stCondLst>
                                  <p:childTnLst>
                                    <p:set>
                                      <p:cBhvr>
                                        <p:cTn id="99" dur="1" fill="hold">
                                          <p:stCondLst>
                                            <p:cond delay="0"/>
                                          </p:stCondLst>
                                        </p:cTn>
                                        <p:tgtEl>
                                          <p:spTgt spid="28678"/>
                                        </p:tgtEl>
                                        <p:attrNameLst>
                                          <p:attrName>style.visibility</p:attrName>
                                        </p:attrNameLst>
                                      </p:cBhvr>
                                      <p:to>
                                        <p:strVal val="visible"/>
                                      </p:to>
                                    </p:set>
                                    <p:anim calcmode="lin" valueType="num">
                                      <p:cBhvr>
                                        <p:cTn id="100" dur="500" fill="hold"/>
                                        <p:tgtEl>
                                          <p:spTgt spid="28678"/>
                                        </p:tgtEl>
                                        <p:attrNameLst>
                                          <p:attrName>ppt_w</p:attrName>
                                        </p:attrNameLst>
                                      </p:cBhvr>
                                      <p:tavLst>
                                        <p:tav tm="0">
                                          <p:val>
                                            <p:fltVal val="0"/>
                                          </p:val>
                                        </p:tav>
                                        <p:tav tm="100000">
                                          <p:val>
                                            <p:strVal val="#ppt_w"/>
                                          </p:val>
                                        </p:tav>
                                      </p:tavLst>
                                    </p:anim>
                                    <p:anim calcmode="lin" valueType="num">
                                      <p:cBhvr>
                                        <p:cTn id="101" dur="500" fill="hold"/>
                                        <p:tgtEl>
                                          <p:spTgt spid="28678"/>
                                        </p:tgtEl>
                                        <p:attrNameLst>
                                          <p:attrName>ppt_h</p:attrName>
                                        </p:attrNameLst>
                                      </p:cBhvr>
                                      <p:tavLst>
                                        <p:tav tm="0">
                                          <p:val>
                                            <p:fltVal val="0"/>
                                          </p:val>
                                        </p:tav>
                                        <p:tav tm="100000">
                                          <p:val>
                                            <p:strVal val="#ppt_h"/>
                                          </p:val>
                                        </p:tav>
                                      </p:tavLst>
                                    </p:anim>
                                    <p:animEffect transition="in" filter="fade">
                                      <p:cBhvr>
                                        <p:cTn id="102" dur="500"/>
                                        <p:tgtEl>
                                          <p:spTgt spid="28678"/>
                                        </p:tgtEl>
                                      </p:cBhvr>
                                    </p:animEffect>
                                  </p:childTnLst>
                                </p:cTn>
                              </p:par>
                              <p:par>
                                <p:cTn id="103" presetID="53" presetClass="entr" presetSubtype="0" fill="hold" grpId="0" nodeType="withEffect">
                                  <p:stCondLst>
                                    <p:cond delay="0"/>
                                  </p:stCondLst>
                                  <p:childTnLst>
                                    <p:set>
                                      <p:cBhvr>
                                        <p:cTn id="104" dur="1" fill="hold">
                                          <p:stCondLst>
                                            <p:cond delay="0"/>
                                          </p:stCondLst>
                                        </p:cTn>
                                        <p:tgtEl>
                                          <p:spTgt spid="28718"/>
                                        </p:tgtEl>
                                        <p:attrNameLst>
                                          <p:attrName>style.visibility</p:attrName>
                                        </p:attrNameLst>
                                      </p:cBhvr>
                                      <p:to>
                                        <p:strVal val="visible"/>
                                      </p:to>
                                    </p:set>
                                    <p:anim calcmode="lin" valueType="num">
                                      <p:cBhvr>
                                        <p:cTn id="105" dur="500" fill="hold"/>
                                        <p:tgtEl>
                                          <p:spTgt spid="28718"/>
                                        </p:tgtEl>
                                        <p:attrNameLst>
                                          <p:attrName>ppt_w</p:attrName>
                                        </p:attrNameLst>
                                      </p:cBhvr>
                                      <p:tavLst>
                                        <p:tav tm="0">
                                          <p:val>
                                            <p:fltVal val="0"/>
                                          </p:val>
                                        </p:tav>
                                        <p:tav tm="100000">
                                          <p:val>
                                            <p:strVal val="#ppt_w"/>
                                          </p:val>
                                        </p:tav>
                                      </p:tavLst>
                                    </p:anim>
                                    <p:anim calcmode="lin" valueType="num">
                                      <p:cBhvr>
                                        <p:cTn id="106" dur="500" fill="hold"/>
                                        <p:tgtEl>
                                          <p:spTgt spid="28718"/>
                                        </p:tgtEl>
                                        <p:attrNameLst>
                                          <p:attrName>ppt_h</p:attrName>
                                        </p:attrNameLst>
                                      </p:cBhvr>
                                      <p:tavLst>
                                        <p:tav tm="0">
                                          <p:val>
                                            <p:fltVal val="0"/>
                                          </p:val>
                                        </p:tav>
                                        <p:tav tm="100000">
                                          <p:val>
                                            <p:strVal val="#ppt_h"/>
                                          </p:val>
                                        </p:tav>
                                      </p:tavLst>
                                    </p:anim>
                                    <p:animEffect transition="in" filter="fade">
                                      <p:cBhvr>
                                        <p:cTn id="107" dur="500"/>
                                        <p:tgtEl>
                                          <p:spTgt spid="28718"/>
                                        </p:tgtEl>
                                      </p:cBhvr>
                                    </p:animEffect>
                                  </p:childTnLst>
                                </p:cTn>
                              </p:par>
                              <p:par>
                                <p:cTn id="108" presetID="53" presetClass="entr" presetSubtype="0" fill="hold" grpId="0" nodeType="withEffect">
                                  <p:stCondLst>
                                    <p:cond delay="0"/>
                                  </p:stCondLst>
                                  <p:childTnLst>
                                    <p:set>
                                      <p:cBhvr>
                                        <p:cTn id="109" dur="1" fill="hold">
                                          <p:stCondLst>
                                            <p:cond delay="0"/>
                                          </p:stCondLst>
                                        </p:cTn>
                                        <p:tgtEl>
                                          <p:spTgt spid="21538"/>
                                        </p:tgtEl>
                                        <p:attrNameLst>
                                          <p:attrName>style.visibility</p:attrName>
                                        </p:attrNameLst>
                                      </p:cBhvr>
                                      <p:to>
                                        <p:strVal val="visible"/>
                                      </p:to>
                                    </p:set>
                                    <p:anim calcmode="lin" valueType="num">
                                      <p:cBhvr>
                                        <p:cTn id="110" dur="500" fill="hold"/>
                                        <p:tgtEl>
                                          <p:spTgt spid="21538"/>
                                        </p:tgtEl>
                                        <p:attrNameLst>
                                          <p:attrName>ppt_w</p:attrName>
                                        </p:attrNameLst>
                                      </p:cBhvr>
                                      <p:tavLst>
                                        <p:tav tm="0">
                                          <p:val>
                                            <p:fltVal val="0"/>
                                          </p:val>
                                        </p:tav>
                                        <p:tav tm="100000">
                                          <p:val>
                                            <p:strVal val="#ppt_w"/>
                                          </p:val>
                                        </p:tav>
                                      </p:tavLst>
                                    </p:anim>
                                    <p:anim calcmode="lin" valueType="num">
                                      <p:cBhvr>
                                        <p:cTn id="111" dur="500" fill="hold"/>
                                        <p:tgtEl>
                                          <p:spTgt spid="21538"/>
                                        </p:tgtEl>
                                        <p:attrNameLst>
                                          <p:attrName>ppt_h</p:attrName>
                                        </p:attrNameLst>
                                      </p:cBhvr>
                                      <p:tavLst>
                                        <p:tav tm="0">
                                          <p:val>
                                            <p:fltVal val="0"/>
                                          </p:val>
                                        </p:tav>
                                        <p:tav tm="100000">
                                          <p:val>
                                            <p:strVal val="#ppt_h"/>
                                          </p:val>
                                        </p:tav>
                                      </p:tavLst>
                                    </p:anim>
                                    <p:animEffect transition="in" filter="fade">
                                      <p:cBhvr>
                                        <p:cTn id="112" dur="500"/>
                                        <p:tgtEl>
                                          <p:spTgt spid="21538"/>
                                        </p:tgtEl>
                                      </p:cBhvr>
                                    </p:animEffec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54"/>
                                        </p:tgtEl>
                                        <p:attrNameLst>
                                          <p:attrName>style.visibility</p:attrName>
                                        </p:attrNameLst>
                                      </p:cBhvr>
                                      <p:to>
                                        <p:strVal val="visible"/>
                                      </p:to>
                                    </p:set>
                                  </p:childTnLst>
                                </p:cTn>
                              </p:par>
                              <p:par>
                                <p:cTn id="117" presetID="1" presetClass="exit" presetSubtype="0" fill="hold" grpId="1" nodeType="withEffect">
                                  <p:stCondLst>
                                    <p:cond delay="0"/>
                                  </p:stCondLst>
                                  <p:childTnLst>
                                    <p:set>
                                      <p:cBhvr>
                                        <p:cTn id="118" dur="1" fill="hold">
                                          <p:stCondLst>
                                            <p:cond delay="0"/>
                                          </p:stCondLst>
                                        </p:cTn>
                                        <p:tgtEl>
                                          <p:spTgt spid="46"/>
                                        </p:tgtEl>
                                        <p:attrNameLst>
                                          <p:attrName>style.visibility</p:attrName>
                                        </p:attrNameLst>
                                      </p:cBhvr>
                                      <p:to>
                                        <p:strVal val="hidden"/>
                                      </p:to>
                                    </p:set>
                                  </p:childTnLst>
                                </p:cTn>
                              </p:par>
                              <p:par>
                                <p:cTn id="119" presetID="53" presetClass="entr" presetSubtype="0" fill="hold" grpId="0" nodeType="withEffect">
                                  <p:stCondLst>
                                    <p:cond delay="0"/>
                                  </p:stCondLst>
                                  <p:childTnLst>
                                    <p:set>
                                      <p:cBhvr>
                                        <p:cTn id="120" dur="1" fill="hold">
                                          <p:stCondLst>
                                            <p:cond delay="0"/>
                                          </p:stCondLst>
                                        </p:cTn>
                                        <p:tgtEl>
                                          <p:spTgt spid="28727"/>
                                        </p:tgtEl>
                                        <p:attrNameLst>
                                          <p:attrName>style.visibility</p:attrName>
                                        </p:attrNameLst>
                                      </p:cBhvr>
                                      <p:to>
                                        <p:strVal val="visible"/>
                                      </p:to>
                                    </p:set>
                                    <p:anim calcmode="lin" valueType="num">
                                      <p:cBhvr>
                                        <p:cTn id="121" dur="500" fill="hold"/>
                                        <p:tgtEl>
                                          <p:spTgt spid="28727"/>
                                        </p:tgtEl>
                                        <p:attrNameLst>
                                          <p:attrName>ppt_w</p:attrName>
                                        </p:attrNameLst>
                                      </p:cBhvr>
                                      <p:tavLst>
                                        <p:tav tm="0">
                                          <p:val>
                                            <p:fltVal val="0"/>
                                          </p:val>
                                        </p:tav>
                                        <p:tav tm="100000">
                                          <p:val>
                                            <p:strVal val="#ppt_w"/>
                                          </p:val>
                                        </p:tav>
                                      </p:tavLst>
                                    </p:anim>
                                    <p:anim calcmode="lin" valueType="num">
                                      <p:cBhvr>
                                        <p:cTn id="122" dur="500" fill="hold"/>
                                        <p:tgtEl>
                                          <p:spTgt spid="28727"/>
                                        </p:tgtEl>
                                        <p:attrNameLst>
                                          <p:attrName>ppt_h</p:attrName>
                                        </p:attrNameLst>
                                      </p:cBhvr>
                                      <p:tavLst>
                                        <p:tav tm="0">
                                          <p:val>
                                            <p:fltVal val="0"/>
                                          </p:val>
                                        </p:tav>
                                        <p:tav tm="100000">
                                          <p:val>
                                            <p:strVal val="#ppt_h"/>
                                          </p:val>
                                        </p:tav>
                                      </p:tavLst>
                                    </p:anim>
                                    <p:animEffect transition="in" filter="fade">
                                      <p:cBhvr>
                                        <p:cTn id="123" dur="500"/>
                                        <p:tgtEl>
                                          <p:spTgt spid="28727"/>
                                        </p:tgtEl>
                                      </p:cBhvr>
                                    </p:animEffec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36"/>
                                        </p:tgtEl>
                                        <p:attrNameLst>
                                          <p:attrName>style.visibility</p:attrName>
                                        </p:attrNameLst>
                                      </p:cBhvr>
                                      <p:to>
                                        <p:strVal val="visible"/>
                                      </p:to>
                                    </p:set>
                                  </p:childTnLst>
                                </p:cTn>
                              </p:par>
                            </p:childTnLst>
                          </p:cTn>
                        </p:par>
                        <p:par>
                          <p:cTn id="128" fill="hold">
                            <p:stCondLst>
                              <p:cond delay="0"/>
                            </p:stCondLst>
                            <p:childTnLst>
                              <p:par>
                                <p:cTn id="129" presetID="1" presetClass="entr" presetSubtype="0" fill="hold" grpId="0" nodeType="afterEffect">
                                  <p:stCondLst>
                                    <p:cond delay="0"/>
                                  </p:stCondLst>
                                  <p:childTnLst>
                                    <p:set>
                                      <p:cBhvr>
                                        <p:cTn id="130" dur="1" fill="hold">
                                          <p:stCondLst>
                                            <p:cond delay="0"/>
                                          </p:stCondLst>
                                        </p:cTn>
                                        <p:tgtEl>
                                          <p:spTgt spid="37"/>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37">
                                            <p:txEl>
                                              <p:pRg st="0" end="0"/>
                                            </p:txEl>
                                          </p:spTgt>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47"/>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45"/>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48"/>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49"/>
                                        </p:tgtEl>
                                        <p:attrNameLst>
                                          <p:attrName>style.visibility</p:attrName>
                                        </p:attrNameLst>
                                      </p:cBhvr>
                                      <p:to>
                                        <p:strVal val="visible"/>
                                      </p:to>
                                    </p:set>
                                  </p:childTnLst>
                                </p:cTn>
                              </p:par>
                              <p:par>
                                <p:cTn id="145" presetID="53" presetClass="entr" presetSubtype="0" fill="hold" grpId="0" nodeType="withEffect">
                                  <p:stCondLst>
                                    <p:cond delay="0"/>
                                  </p:stCondLst>
                                  <p:childTnLst>
                                    <p:set>
                                      <p:cBhvr>
                                        <p:cTn id="146" dur="1" fill="hold">
                                          <p:stCondLst>
                                            <p:cond delay="0"/>
                                          </p:stCondLst>
                                        </p:cTn>
                                        <p:tgtEl>
                                          <p:spTgt spid="50"/>
                                        </p:tgtEl>
                                        <p:attrNameLst>
                                          <p:attrName>style.visibility</p:attrName>
                                        </p:attrNameLst>
                                      </p:cBhvr>
                                      <p:to>
                                        <p:strVal val="visible"/>
                                      </p:to>
                                    </p:set>
                                    <p:anim calcmode="lin" valueType="num">
                                      <p:cBhvr>
                                        <p:cTn id="147" dur="500" fill="hold"/>
                                        <p:tgtEl>
                                          <p:spTgt spid="50"/>
                                        </p:tgtEl>
                                        <p:attrNameLst>
                                          <p:attrName>ppt_w</p:attrName>
                                        </p:attrNameLst>
                                      </p:cBhvr>
                                      <p:tavLst>
                                        <p:tav tm="0">
                                          <p:val>
                                            <p:fltVal val="0"/>
                                          </p:val>
                                        </p:tav>
                                        <p:tav tm="100000">
                                          <p:val>
                                            <p:strVal val="#ppt_w"/>
                                          </p:val>
                                        </p:tav>
                                      </p:tavLst>
                                    </p:anim>
                                    <p:anim calcmode="lin" valueType="num">
                                      <p:cBhvr>
                                        <p:cTn id="148" dur="500" fill="hold"/>
                                        <p:tgtEl>
                                          <p:spTgt spid="50"/>
                                        </p:tgtEl>
                                        <p:attrNameLst>
                                          <p:attrName>ppt_h</p:attrName>
                                        </p:attrNameLst>
                                      </p:cBhvr>
                                      <p:tavLst>
                                        <p:tav tm="0">
                                          <p:val>
                                            <p:fltVal val="0"/>
                                          </p:val>
                                        </p:tav>
                                        <p:tav tm="100000">
                                          <p:val>
                                            <p:strVal val="#ppt_h"/>
                                          </p:val>
                                        </p:tav>
                                      </p:tavLst>
                                    </p:anim>
                                    <p:animEffect transition="in" filter="fade">
                                      <p:cBhvr>
                                        <p:cTn id="149" dur="500"/>
                                        <p:tgtEl>
                                          <p:spTgt spid="50"/>
                                        </p:tgtEl>
                                      </p:cBhvr>
                                    </p:animEffect>
                                  </p:childTnLst>
                                </p:cTn>
                              </p:par>
                              <p:par>
                                <p:cTn id="150" presetID="1" presetClass="entr" presetSubtype="0" fill="hold" grpId="0" nodeType="withEffect">
                                  <p:stCondLst>
                                    <p:cond delay="0"/>
                                  </p:stCondLst>
                                  <p:childTnLst>
                                    <p:set>
                                      <p:cBhvr>
                                        <p:cTn id="151" dur="1" fill="hold">
                                          <p:stCondLst>
                                            <p:cond delay="0"/>
                                          </p:stCondLst>
                                        </p:cTn>
                                        <p:tgtEl>
                                          <p:spTgt spid="52"/>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51"/>
                                        </p:tgtEl>
                                        <p:attrNameLst>
                                          <p:attrName>style.visibility</p:attrName>
                                        </p:attrNameLst>
                                      </p:cBhvr>
                                      <p:to>
                                        <p:strVal val="visible"/>
                                      </p:to>
                                    </p:set>
                                  </p:childTnLst>
                                </p:cTn>
                              </p:par>
                              <p:par>
                                <p:cTn id="156" presetID="1" presetClass="entr" presetSubtype="0" fill="hold" nodeType="withEffect">
                                  <p:stCondLst>
                                    <p:cond delay="0"/>
                                  </p:stCondLst>
                                  <p:childTnLst>
                                    <p:set>
                                      <p:cBhvr>
                                        <p:cTn id="157"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0" grpId="0" animBg="1"/>
      <p:bldP spid="31771" grpId="0" animBg="1"/>
      <p:bldP spid="28692" grpId="0" animBg="1"/>
      <p:bldP spid="28678" grpId="0" animBg="1"/>
      <p:bldP spid="28679" grpId="0" animBg="1"/>
      <p:bldP spid="28712" grpId="0"/>
      <p:bldP spid="28717" grpId="0"/>
      <p:bldP spid="28718" grpId="0"/>
      <p:bldP spid="28720" grpId="0"/>
      <p:bldP spid="28727" grpId="0"/>
      <p:bldP spid="28728" grpId="0" animBg="1"/>
      <p:bldP spid="21536" grpId="0"/>
      <p:bldP spid="21537" grpId="0" animBg="1"/>
      <p:bldP spid="21538" grpId="0" animBg="1"/>
      <p:bldP spid="33" grpId="0" animBg="1"/>
      <p:bldP spid="36" grpId="0" animBg="1"/>
      <p:bldP spid="37" grpId="0" animBg="1"/>
      <p:bldP spid="42" grpId="0"/>
      <p:bldP spid="46" grpId="0"/>
      <p:bldP spid="46" grpId="1"/>
      <p:bldP spid="47" grpId="0"/>
      <p:bldP spid="28695" grpId="0"/>
      <p:bldP spid="50" grpId="0"/>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8"/>
          <p:cNvPicPr>
            <a:picLocks noChangeAspect="1" noChangeArrowheads="1"/>
          </p:cNvPicPr>
          <p:nvPr/>
        </p:nvPicPr>
        <p:blipFill>
          <a:blip r:embed="rId3" cstate="print"/>
          <a:srcRect/>
          <a:stretch>
            <a:fillRect/>
          </a:stretch>
        </p:blipFill>
        <p:spPr bwMode="auto">
          <a:xfrm>
            <a:off x="338386" y="1346405"/>
            <a:ext cx="8298308" cy="4968000"/>
          </a:xfrm>
          <a:prstGeom prst="rect">
            <a:avLst/>
          </a:prstGeom>
          <a:noFill/>
          <a:ln w="1">
            <a:noFill/>
            <a:miter lim="800000"/>
            <a:headEnd/>
            <a:tailEnd type="none" w="med" len="med"/>
          </a:ln>
          <a:effectLst/>
        </p:spPr>
      </p:pic>
      <p:sp>
        <p:nvSpPr>
          <p:cNvPr id="32770" name="Rectangle 2"/>
          <p:cNvSpPr>
            <a:spLocks noGrp="1" noChangeArrowheads="1"/>
          </p:cNvSpPr>
          <p:nvPr>
            <p:ph type="title"/>
          </p:nvPr>
        </p:nvSpPr>
        <p:spPr>
          <a:xfrm>
            <a:off x="468313" y="260350"/>
            <a:ext cx="8229600" cy="1143000"/>
          </a:xfrm>
        </p:spPr>
        <p:txBody>
          <a:bodyPr anchor="t"/>
          <a:lstStyle/>
          <a:p>
            <a:pPr eaLnBrk="1" hangingPunct="1"/>
            <a:r>
              <a:rPr lang="fr-FR" altLang="fr-FR" dirty="0" smtClean="0"/>
              <a:t>Courbes : Dissolution + désaturation</a:t>
            </a:r>
            <a:endParaRPr lang="fr-FR" altLang="fr-FR" sz="4000" dirty="0" smtClean="0"/>
          </a:p>
        </p:txBody>
      </p:sp>
      <p:sp>
        <p:nvSpPr>
          <p:cNvPr id="32772" name="ZoneTexte 33"/>
          <p:cNvSpPr txBox="1">
            <a:spLocks noChangeArrowheads="1"/>
          </p:cNvSpPr>
          <p:nvPr/>
        </p:nvSpPr>
        <p:spPr bwMode="auto">
          <a:xfrm>
            <a:off x="5040610" y="4149080"/>
            <a:ext cx="971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fr-FR" altLang="fr-FR" sz="1800" dirty="0"/>
              <a:t>Surface</a:t>
            </a:r>
          </a:p>
        </p:txBody>
      </p:sp>
      <p:pic>
        <p:nvPicPr>
          <p:cNvPr id="32774"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4538" y="4664075"/>
            <a:ext cx="420687"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8" name="Text Box 10"/>
          <p:cNvSpPr txBox="1">
            <a:spLocks noChangeArrowheads="1"/>
          </p:cNvSpPr>
          <p:nvPr/>
        </p:nvSpPr>
        <p:spPr bwMode="auto">
          <a:xfrm>
            <a:off x="5724525" y="4581525"/>
            <a:ext cx="1966913" cy="100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fr-FR" altLang="fr-FR" sz="1200" b="1" dirty="0">
                <a:solidFill>
                  <a:srgbClr val="FF0000"/>
                </a:solidFill>
                <a:latin typeface="Arial Narrow" pitchFamily="34" charset="0"/>
              </a:rPr>
              <a:t>Simplification extrême:</a:t>
            </a:r>
          </a:p>
          <a:p>
            <a:pPr eaLnBrk="1" hangingPunct="1">
              <a:spcBef>
                <a:spcPct val="0"/>
              </a:spcBef>
              <a:buFontTx/>
              <a:buNone/>
            </a:pPr>
            <a:r>
              <a:rPr lang="fr-FR" altLang="fr-FR" sz="1200" dirty="0">
                <a:solidFill>
                  <a:srgbClr val="FF0066"/>
                </a:solidFill>
                <a:latin typeface="Arial Narrow" pitchFamily="34" charset="0"/>
              </a:rPr>
              <a:t>Décompression instantanée </a:t>
            </a:r>
            <a:r>
              <a:rPr lang="fr-FR" altLang="fr-FR" sz="1200" dirty="0">
                <a:solidFill>
                  <a:srgbClr val="FF0066"/>
                </a:solidFill>
                <a:latin typeface="Arial Narrow" pitchFamily="34" charset="0"/>
                <a:sym typeface="Wingdings" pitchFamily="2" charset="2"/>
              </a:rPr>
              <a:t> </a:t>
            </a:r>
          </a:p>
          <a:p>
            <a:pPr eaLnBrk="1" hangingPunct="1">
              <a:spcBef>
                <a:spcPct val="0"/>
              </a:spcBef>
              <a:buFontTx/>
              <a:buNone/>
            </a:pPr>
            <a:r>
              <a:rPr lang="fr-FR" altLang="fr-FR" sz="1200" dirty="0">
                <a:solidFill>
                  <a:srgbClr val="FF0066"/>
                </a:solidFill>
                <a:latin typeface="Arial Narrow" pitchFamily="34" charset="0"/>
                <a:sym typeface="Wingdings" pitchFamily="2" charset="2"/>
              </a:rPr>
              <a:t>Dégazage anarchique !</a:t>
            </a:r>
          </a:p>
          <a:p>
            <a:pPr eaLnBrk="1" hangingPunct="1">
              <a:spcBef>
                <a:spcPct val="0"/>
              </a:spcBef>
              <a:buFontTx/>
              <a:buNone/>
            </a:pPr>
            <a:endParaRPr lang="fr-FR" altLang="fr-FR" sz="1200" dirty="0">
              <a:solidFill>
                <a:srgbClr val="FF0066"/>
              </a:solidFill>
              <a:latin typeface="Arial Narrow" pitchFamily="34" charset="0"/>
              <a:sym typeface="Wingdings" pitchFamily="2" charset="2"/>
            </a:endParaRPr>
          </a:p>
          <a:p>
            <a:pPr eaLnBrk="1" hangingPunct="1">
              <a:spcBef>
                <a:spcPct val="0"/>
              </a:spcBef>
              <a:buFontTx/>
              <a:buNone/>
            </a:pPr>
            <a:r>
              <a:rPr lang="fr-FR" altLang="fr-FR" sz="1200" dirty="0">
                <a:latin typeface="Arial Narrow" pitchFamily="34" charset="0"/>
                <a:sym typeface="Wingdings" pitchFamily="2" charset="2"/>
              </a:rPr>
              <a:t>Pour l’éviter : ?</a:t>
            </a:r>
            <a:endParaRPr lang="fr-FR" altLang="fr-FR" sz="1200" dirty="0">
              <a:latin typeface="Arial Narrow" pitchFamily="34" charset="0"/>
            </a:endParaRPr>
          </a:p>
        </p:txBody>
      </p:sp>
      <p:sp>
        <p:nvSpPr>
          <p:cNvPr id="22539" name="AutoShape 11"/>
          <p:cNvSpPr>
            <a:spLocks noChangeArrowheads="1"/>
          </p:cNvSpPr>
          <p:nvPr/>
        </p:nvSpPr>
        <p:spPr bwMode="auto">
          <a:xfrm>
            <a:off x="5580112" y="1340769"/>
            <a:ext cx="2376264" cy="936104"/>
          </a:xfrm>
          <a:prstGeom prst="wedgeEllipseCallout">
            <a:avLst>
              <a:gd name="adj1" fmla="val -64063"/>
              <a:gd name="adj2" fmla="val 66098"/>
            </a:avLst>
          </a:prstGeom>
          <a:solidFill>
            <a:srgbClr val="FFFF99">
              <a:alpha val="50195"/>
            </a:srgbClr>
          </a:solidFill>
          <a:ln w="9525">
            <a:solidFill>
              <a:srgbClr val="FF0000"/>
            </a:solidFill>
            <a:miter lim="800000"/>
            <a:headEnd/>
            <a:tailEnd/>
          </a:ln>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fr-FR" altLang="fr-FR" sz="1200" dirty="0">
                <a:solidFill>
                  <a:srgbClr val="FF0066"/>
                </a:solidFill>
                <a:latin typeface="Arial Narrow" pitchFamily="34" charset="0"/>
              </a:rPr>
              <a:t>Cette courbe symétrique </a:t>
            </a:r>
            <a:r>
              <a:rPr lang="fr-FR" altLang="fr-FR" sz="1200" dirty="0" smtClean="0">
                <a:solidFill>
                  <a:srgbClr val="FF0066"/>
                </a:solidFill>
                <a:latin typeface="Arial Narrow" pitchFamily="34" charset="0"/>
              </a:rPr>
              <a:t>ne </a:t>
            </a:r>
            <a:r>
              <a:rPr lang="fr-FR" altLang="fr-FR" sz="1200" dirty="0">
                <a:solidFill>
                  <a:srgbClr val="FF0066"/>
                </a:solidFill>
                <a:latin typeface="Arial Narrow" pitchFamily="34" charset="0"/>
              </a:rPr>
              <a:t>rend pas compte d’un dégazage anarchique !</a:t>
            </a:r>
          </a:p>
        </p:txBody>
      </p:sp>
      <p:sp>
        <p:nvSpPr>
          <p:cNvPr id="22545" name="Text Box 17"/>
          <p:cNvSpPr txBox="1">
            <a:spLocks noChangeArrowheads="1"/>
          </p:cNvSpPr>
          <p:nvPr/>
        </p:nvSpPr>
        <p:spPr bwMode="auto">
          <a:xfrm>
            <a:off x="5148064" y="5589240"/>
            <a:ext cx="354012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fr-FR" altLang="fr-FR" sz="1400" dirty="0">
                <a:solidFill>
                  <a:srgbClr val="990000"/>
                </a:solidFill>
                <a:latin typeface="Arial Narrow" pitchFamily="34" charset="0"/>
              </a:rPr>
              <a:t>Le rapport </a:t>
            </a:r>
            <a:r>
              <a:rPr lang="fr-FR" altLang="fr-FR" sz="1400" dirty="0" smtClean="0">
                <a:solidFill>
                  <a:srgbClr val="990000"/>
                </a:solidFill>
                <a:latin typeface="Arial Narrow" pitchFamily="34" charset="0"/>
              </a:rPr>
              <a:t>TN</a:t>
            </a:r>
            <a:r>
              <a:rPr lang="fr-FR" altLang="fr-FR" sz="1400" baseline="-25000" dirty="0" smtClean="0">
                <a:solidFill>
                  <a:srgbClr val="990000"/>
                </a:solidFill>
                <a:latin typeface="Arial Narrow" pitchFamily="34" charset="0"/>
              </a:rPr>
              <a:t>2 </a:t>
            </a:r>
            <a:r>
              <a:rPr lang="fr-FR" altLang="fr-FR" sz="1400" dirty="0" smtClean="0">
                <a:solidFill>
                  <a:srgbClr val="990000"/>
                </a:solidFill>
                <a:latin typeface="Arial Narrow" pitchFamily="34" charset="0"/>
              </a:rPr>
              <a:t>/ Pabs </a:t>
            </a:r>
            <a:r>
              <a:rPr lang="fr-FR" altLang="fr-FR" sz="1400" dirty="0">
                <a:solidFill>
                  <a:srgbClr val="990000"/>
                </a:solidFill>
                <a:latin typeface="Arial Narrow" pitchFamily="34" charset="0"/>
              </a:rPr>
              <a:t>doit rester inférieur à une certaine valeur dépendant du gaz et du liquide en présence</a:t>
            </a:r>
            <a:r>
              <a:rPr lang="fr-FR" altLang="fr-FR" sz="1400" dirty="0">
                <a:latin typeface="Arial Narrow" pitchFamily="34" charset="0"/>
              </a:rPr>
              <a:t> </a:t>
            </a:r>
            <a:r>
              <a:rPr lang="fr-FR" altLang="fr-FR" sz="1200" dirty="0">
                <a:latin typeface="Arial Narrow" pitchFamily="34" charset="0"/>
              </a:rPr>
              <a:t>=&gt; voir </a:t>
            </a:r>
            <a:r>
              <a:rPr lang="fr-FR" altLang="fr-FR" sz="1200" dirty="0" smtClean="0">
                <a:latin typeface="Arial Narrow" pitchFamily="34" charset="0"/>
              </a:rPr>
              <a:t>suite </a:t>
            </a:r>
            <a:r>
              <a:rPr lang="fr-FR" altLang="fr-FR" sz="1200" dirty="0">
                <a:latin typeface="Arial Narrow" pitchFamily="34" charset="0"/>
              </a:rPr>
              <a:t>sur  les modèles de désaturation</a:t>
            </a:r>
          </a:p>
        </p:txBody>
      </p:sp>
      <p:sp>
        <p:nvSpPr>
          <p:cNvPr id="32778" name="Line 22"/>
          <p:cNvSpPr>
            <a:spLocks noChangeShapeType="1"/>
          </p:cNvSpPr>
          <p:nvPr/>
        </p:nvSpPr>
        <p:spPr bwMode="auto">
          <a:xfrm flipV="1">
            <a:off x="4905573" y="4120505"/>
            <a:ext cx="3708400" cy="0"/>
          </a:xfrm>
          <a:prstGeom prst="line">
            <a:avLst/>
          </a:prstGeom>
          <a:noFill/>
          <a:ln w="1905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 name="Espace réservé de la date 1"/>
          <p:cNvSpPr>
            <a:spLocks noGrp="1"/>
          </p:cNvSpPr>
          <p:nvPr>
            <p:ph type="dt" sz="quarter" idx="10"/>
          </p:nvPr>
        </p:nvSpPr>
        <p:spPr/>
        <p:txBody>
          <a:bodyPr/>
          <a:lstStyle/>
          <a:p>
            <a:pPr>
              <a:defRPr/>
            </a:pPr>
            <a:r>
              <a:rPr lang="fr-FR" smtClean="0"/>
              <a:t>22/01/2022</a:t>
            </a:r>
            <a:endParaRPr lang="fr-FR"/>
          </a:p>
        </p:txBody>
      </p:sp>
      <p:sp>
        <p:nvSpPr>
          <p:cNvPr id="3" name="Espace réservé du pied de page 2"/>
          <p:cNvSpPr>
            <a:spLocks noGrp="1"/>
          </p:cNvSpPr>
          <p:nvPr>
            <p:ph type="ftr" sz="quarter" idx="11"/>
          </p:nvPr>
        </p:nvSpPr>
        <p:spPr/>
        <p:txBody>
          <a:bodyPr/>
          <a:lstStyle/>
          <a:p>
            <a:pPr>
              <a:defRPr/>
            </a:pPr>
            <a:r>
              <a:rPr lang="fr-FR"/>
              <a:t>Alain BERTRAND - Formation GP Codep01</a:t>
            </a:r>
          </a:p>
        </p:txBody>
      </p:sp>
      <p:sp>
        <p:nvSpPr>
          <p:cNvPr id="4" name="Espace réservé du numéro de diapositive 3"/>
          <p:cNvSpPr>
            <a:spLocks noGrp="1"/>
          </p:cNvSpPr>
          <p:nvPr>
            <p:ph type="sldNum" sz="quarter" idx="12"/>
          </p:nvPr>
        </p:nvSpPr>
        <p:spPr/>
        <p:txBody>
          <a:bodyPr/>
          <a:lstStyle/>
          <a:p>
            <a:pPr>
              <a:defRPr/>
            </a:pPr>
            <a:fld id="{4567DC72-D117-4545-9DA9-09A0F791E2C2}" type="slidenum">
              <a:rPr lang="fr-FR"/>
              <a:pPr>
                <a:defRPr/>
              </a:pPr>
              <a:t>9</a:t>
            </a:fld>
            <a:endParaRPr lang="fr-FR"/>
          </a:p>
        </p:txBody>
      </p:sp>
      <p:sp>
        <p:nvSpPr>
          <p:cNvPr id="15" name="Bulle ronde 14"/>
          <p:cNvSpPr/>
          <p:nvPr/>
        </p:nvSpPr>
        <p:spPr>
          <a:xfrm>
            <a:off x="1835696" y="2852936"/>
            <a:ext cx="2988000" cy="936000"/>
          </a:xfrm>
          <a:prstGeom prst="wedgeEllipseCallout">
            <a:avLst>
              <a:gd name="adj1" fmla="val 58575"/>
              <a:gd name="adj2" fmla="val -57838"/>
            </a:avLst>
          </a:prstGeom>
          <a:gradFill>
            <a:gsLst>
              <a:gs pos="0">
                <a:schemeClr val="accent1">
                  <a:lumMod val="50000"/>
                  <a:alpha val="67000"/>
                </a:schemeClr>
              </a:gs>
              <a:gs pos="50000">
                <a:schemeClr val="accent1">
                  <a:tint val="44500"/>
                  <a:satMod val="160000"/>
                </a:schemeClr>
              </a:gs>
              <a:gs pos="100000">
                <a:schemeClr val="accent1">
                  <a:tint val="23500"/>
                  <a:satMod val="160000"/>
                </a:schemeClr>
              </a:gs>
            </a:gsLst>
            <a:lin ang="5400000" scaled="0"/>
          </a:gradFill>
          <a:ln w="12700">
            <a:solidFill>
              <a:srgbClr val="008E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600" b="1" dirty="0" smtClean="0">
                <a:solidFill>
                  <a:srgbClr val="008E40"/>
                </a:solidFill>
              </a:rPr>
              <a:t>G </a:t>
            </a:r>
            <a:r>
              <a:rPr lang="fr-FR" sz="1600" b="1" dirty="0">
                <a:solidFill>
                  <a:srgbClr val="008E40"/>
                </a:solidFill>
              </a:rPr>
              <a:t>= </a:t>
            </a:r>
            <a:r>
              <a:rPr lang="fr-FR" altLang="fr-FR" sz="1600" b="1" dirty="0">
                <a:solidFill>
                  <a:srgbClr val="3366FF"/>
                </a:solidFill>
              </a:rPr>
              <a:t>PpN</a:t>
            </a:r>
            <a:r>
              <a:rPr lang="fr-FR" altLang="fr-FR" sz="1600" b="1" baseline="-10000" dirty="0">
                <a:solidFill>
                  <a:srgbClr val="3366FF"/>
                </a:solidFill>
              </a:rPr>
              <a:t>2 inspirée </a:t>
            </a:r>
            <a:r>
              <a:rPr lang="fr-FR" altLang="fr-FR" sz="1600" b="1" dirty="0">
                <a:solidFill>
                  <a:schemeClr val="tx1"/>
                </a:solidFill>
              </a:rPr>
              <a:t>-</a:t>
            </a:r>
            <a:r>
              <a:rPr lang="fr-FR" altLang="fr-FR" sz="1600" b="1" baseline="-10000" dirty="0">
                <a:solidFill>
                  <a:srgbClr val="FF6600"/>
                </a:solidFill>
              </a:rPr>
              <a:t> </a:t>
            </a:r>
            <a:r>
              <a:rPr lang="fr-FR" altLang="fr-FR" sz="1600" b="1" dirty="0">
                <a:solidFill>
                  <a:srgbClr val="FF6600"/>
                </a:solidFill>
              </a:rPr>
              <a:t>TN</a:t>
            </a:r>
            <a:r>
              <a:rPr lang="fr-FR" altLang="fr-FR" sz="1600" b="1" baseline="-10000" dirty="0">
                <a:solidFill>
                  <a:srgbClr val="FF6600"/>
                </a:solidFill>
              </a:rPr>
              <a:t>2 </a:t>
            </a:r>
            <a:endParaRPr lang="fr-FR" altLang="fr-FR" sz="1600" b="1" baseline="-10000" dirty="0" smtClean="0">
              <a:solidFill>
                <a:srgbClr val="FF6600"/>
              </a:solidFill>
            </a:endParaRPr>
          </a:p>
          <a:p>
            <a:pPr algn="ctr" fontAlgn="auto">
              <a:spcBef>
                <a:spcPts val="0"/>
              </a:spcBef>
              <a:spcAft>
                <a:spcPts val="0"/>
              </a:spcAft>
              <a:defRPr/>
            </a:pPr>
            <a:r>
              <a:rPr lang="fr-FR" altLang="fr-FR" sz="1600" dirty="0" smtClean="0">
                <a:solidFill>
                  <a:schemeClr val="tx1"/>
                </a:solidFill>
              </a:rPr>
              <a:t>Phase de décharge</a:t>
            </a:r>
          </a:p>
        </p:txBody>
      </p:sp>
      <p:sp>
        <p:nvSpPr>
          <p:cNvPr id="14" name="Accolade fermante 13"/>
          <p:cNvSpPr/>
          <p:nvPr/>
        </p:nvSpPr>
        <p:spPr>
          <a:xfrm>
            <a:off x="4988867" y="1450876"/>
            <a:ext cx="216000" cy="2664000"/>
          </a:xfrm>
          <a:prstGeom prst="rightBrace">
            <a:avLst>
              <a:gd name="adj1" fmla="val 14616"/>
              <a:gd name="adj2" fmla="val 50000"/>
            </a:avLst>
          </a:prstGeom>
          <a:ln w="22225">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17" name="Parchemin vertical 16"/>
          <p:cNvSpPr/>
          <p:nvPr/>
        </p:nvSpPr>
        <p:spPr>
          <a:xfrm>
            <a:off x="6156408" y="2420888"/>
            <a:ext cx="2088000" cy="1152000"/>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fr-FR" sz="1200" b="1" dirty="0" smtClean="0">
                <a:solidFill>
                  <a:srgbClr val="C00000"/>
                </a:solidFill>
              </a:rPr>
              <a:t>Désaturation</a:t>
            </a:r>
            <a:r>
              <a:rPr lang="fr-FR" sz="1200" dirty="0" smtClean="0">
                <a:solidFill>
                  <a:srgbClr val="C00000"/>
                </a:solidFill>
              </a:rPr>
              <a:t> assurée majoritairement en </a:t>
            </a:r>
            <a:r>
              <a:rPr lang="fr-FR" sz="1200" b="1" dirty="0" smtClean="0">
                <a:solidFill>
                  <a:srgbClr val="C00000"/>
                </a:solidFill>
              </a:rPr>
              <a:t>surface</a:t>
            </a:r>
            <a:r>
              <a:rPr lang="fr-FR" sz="1200" dirty="0" smtClean="0">
                <a:solidFill>
                  <a:srgbClr val="C00000"/>
                </a:solidFill>
              </a:rPr>
              <a:t> après la décompression</a:t>
            </a:r>
            <a:endParaRPr lang="fr-FR" sz="1200" dirty="0">
              <a:solidFill>
                <a:srgbClr val="C00000"/>
              </a:solidFill>
            </a:endParaRPr>
          </a:p>
        </p:txBody>
      </p:sp>
      <p:pic>
        <p:nvPicPr>
          <p:cNvPr id="2050" name="Picture 2" descr="C:\Users\chant\AppData\Local\Microsoft\Windows\INetCache\IE\6KKA2DAU\40247-8-danger-sign-download-free-image[1].png"/>
          <p:cNvPicPr>
            <a:picLocks noChangeAspect="1" noChangeArrowheads="1"/>
          </p:cNvPicPr>
          <p:nvPr/>
        </p:nvPicPr>
        <p:blipFill>
          <a:blip r:embed="rId5" cstate="print"/>
          <a:srcRect/>
          <a:stretch>
            <a:fillRect/>
          </a:stretch>
        </p:blipFill>
        <p:spPr bwMode="auto">
          <a:xfrm>
            <a:off x="4456559" y="4509120"/>
            <a:ext cx="900000" cy="900000"/>
          </a:xfrm>
          <a:prstGeom prst="rect">
            <a:avLst/>
          </a:prstGeom>
          <a:noFill/>
        </p:spPr>
      </p:pic>
      <p:sp>
        <p:nvSpPr>
          <p:cNvPr id="19" name="Text Box 55"/>
          <p:cNvSpPr txBox="1">
            <a:spLocks noChangeArrowheads="1"/>
          </p:cNvSpPr>
          <p:nvPr/>
        </p:nvSpPr>
        <p:spPr bwMode="auto">
          <a:xfrm>
            <a:off x="251520" y="1412776"/>
            <a:ext cx="962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fr-FR" altLang="fr-FR" sz="1600" dirty="0">
                <a:solidFill>
                  <a:schemeClr val="tx1">
                    <a:lumMod val="65000"/>
                    <a:lumOff val="35000"/>
                  </a:schemeClr>
                </a:solidFill>
              </a:rPr>
              <a:t>Charge en %</a:t>
            </a:r>
          </a:p>
        </p:txBody>
      </p:sp>
      <p:sp>
        <p:nvSpPr>
          <p:cNvPr id="20" name="Line 22"/>
          <p:cNvSpPr>
            <a:spLocks noChangeShapeType="1"/>
          </p:cNvSpPr>
          <p:nvPr/>
        </p:nvSpPr>
        <p:spPr bwMode="auto">
          <a:xfrm flipV="1">
            <a:off x="1250107" y="1431826"/>
            <a:ext cx="3654000" cy="0"/>
          </a:xfrm>
          <a:prstGeom prst="line">
            <a:avLst/>
          </a:prstGeom>
          <a:noFill/>
          <a:ln w="1905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1" name="Line 22"/>
          <p:cNvSpPr>
            <a:spLocks noChangeShapeType="1"/>
          </p:cNvSpPr>
          <p:nvPr/>
        </p:nvSpPr>
        <p:spPr bwMode="auto">
          <a:xfrm rot="-5400000" flipV="1">
            <a:off x="3571465" y="2763770"/>
            <a:ext cx="2664000" cy="0"/>
          </a:xfrm>
          <a:prstGeom prst="line">
            <a:avLst/>
          </a:prstGeom>
          <a:noFill/>
          <a:ln w="1905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2" name="Line 22"/>
          <p:cNvSpPr>
            <a:spLocks noChangeShapeType="1"/>
          </p:cNvSpPr>
          <p:nvPr/>
        </p:nvSpPr>
        <p:spPr bwMode="auto">
          <a:xfrm rot="-5400000" flipV="1">
            <a:off x="-81893" y="2779622"/>
            <a:ext cx="2664000" cy="0"/>
          </a:xfrm>
          <a:prstGeom prst="line">
            <a:avLst/>
          </a:prstGeom>
          <a:noFill/>
          <a:ln w="1905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3" name="Text Box 23"/>
          <p:cNvSpPr txBox="1">
            <a:spLocks noChangeArrowheads="1"/>
          </p:cNvSpPr>
          <p:nvPr/>
        </p:nvSpPr>
        <p:spPr bwMode="auto">
          <a:xfrm>
            <a:off x="395536" y="3513386"/>
            <a:ext cx="612000" cy="510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fr-FR" altLang="fr-FR" sz="1600" dirty="0">
                <a:solidFill>
                  <a:srgbClr val="3366FF"/>
                </a:solidFill>
                <a:latin typeface="Calibri" pitchFamily="34" charset="0"/>
                <a:cs typeface="Calibri" pitchFamily="34" charset="0"/>
              </a:rPr>
              <a:t>PpN</a:t>
            </a:r>
            <a:r>
              <a:rPr lang="fr-FR" altLang="fr-FR" sz="1600" baseline="-10000" dirty="0">
                <a:solidFill>
                  <a:srgbClr val="3366FF"/>
                </a:solidFill>
                <a:latin typeface="Calibri" pitchFamily="34" charset="0"/>
                <a:cs typeface="Calibri" pitchFamily="34" charset="0"/>
              </a:rPr>
              <a:t>2 </a:t>
            </a:r>
            <a:r>
              <a:rPr lang="fr-FR" altLang="fr-FR" sz="1600" baseline="-25000" dirty="0">
                <a:solidFill>
                  <a:srgbClr val="3366FF"/>
                </a:solidFill>
                <a:latin typeface="Calibri" pitchFamily="34" charset="0"/>
                <a:cs typeface="Calibri" pitchFamily="34" charset="0"/>
              </a:rPr>
              <a:t>inspirée</a:t>
            </a:r>
          </a:p>
        </p:txBody>
      </p:sp>
      <p:sp>
        <p:nvSpPr>
          <p:cNvPr id="24" name="Text Box 40"/>
          <p:cNvSpPr txBox="1">
            <a:spLocks noChangeArrowheads="1"/>
          </p:cNvSpPr>
          <p:nvPr/>
        </p:nvSpPr>
        <p:spPr bwMode="auto">
          <a:xfrm>
            <a:off x="395536" y="4221088"/>
            <a:ext cx="53251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fr-FR" altLang="fr-FR" sz="1600" dirty="0">
                <a:solidFill>
                  <a:srgbClr val="FF6600"/>
                </a:solidFill>
              </a:rPr>
              <a:t>TN</a:t>
            </a:r>
            <a:r>
              <a:rPr lang="fr-FR" altLang="fr-FR" sz="1600" baseline="-10000" dirty="0">
                <a:solidFill>
                  <a:srgbClr val="FF6600"/>
                </a:solidFill>
              </a:rPr>
              <a:t>2</a:t>
            </a:r>
            <a:endParaRPr lang="fr-FR" altLang="fr-FR" sz="1800" baseline="-10000" dirty="0">
              <a:solidFill>
                <a:srgbClr val="FF66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538"/>
                                        </p:tgtEl>
                                        <p:attrNameLst>
                                          <p:attrName>style.visibility</p:attrName>
                                        </p:attrNameLst>
                                      </p:cBhvr>
                                      <p:to>
                                        <p:strVal val="visible"/>
                                      </p:to>
                                    </p:set>
                                    <p:anim calcmode="lin" valueType="num">
                                      <p:cBhvr>
                                        <p:cTn id="7" dur="500" fill="hold"/>
                                        <p:tgtEl>
                                          <p:spTgt spid="22538"/>
                                        </p:tgtEl>
                                        <p:attrNameLst>
                                          <p:attrName>ppt_w</p:attrName>
                                        </p:attrNameLst>
                                      </p:cBhvr>
                                      <p:tavLst>
                                        <p:tav tm="0">
                                          <p:val>
                                            <p:fltVal val="0"/>
                                          </p:val>
                                        </p:tav>
                                        <p:tav tm="100000">
                                          <p:val>
                                            <p:strVal val="#ppt_w"/>
                                          </p:val>
                                        </p:tav>
                                      </p:tavLst>
                                    </p:anim>
                                    <p:anim calcmode="lin" valueType="num">
                                      <p:cBhvr>
                                        <p:cTn id="8" dur="500" fill="hold"/>
                                        <p:tgtEl>
                                          <p:spTgt spid="22538"/>
                                        </p:tgtEl>
                                        <p:attrNameLst>
                                          <p:attrName>ppt_h</p:attrName>
                                        </p:attrNameLst>
                                      </p:cBhvr>
                                      <p:tavLst>
                                        <p:tav tm="0">
                                          <p:val>
                                            <p:fltVal val="0"/>
                                          </p:val>
                                        </p:tav>
                                        <p:tav tm="100000">
                                          <p:val>
                                            <p:strVal val="#ppt_h"/>
                                          </p:val>
                                        </p:tav>
                                      </p:tavLst>
                                    </p:anim>
                                    <p:animEffect transition="in" filter="fade">
                                      <p:cBhvr>
                                        <p:cTn id="9" dur="500"/>
                                        <p:tgtEl>
                                          <p:spTgt spid="22538"/>
                                        </p:tgtEl>
                                      </p:cBhvr>
                                    </p:animEffect>
                                  </p:childTnLst>
                                </p:cTn>
                              </p:par>
                              <p:par>
                                <p:cTn id="10" presetID="1"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par>
                          <p:cTn id="12" fill="hold">
                            <p:stCondLst>
                              <p:cond delay="500"/>
                            </p:stCondLst>
                            <p:childTnLst>
                              <p:par>
                                <p:cTn id="13" presetID="53" presetClass="entr" presetSubtype="0" fill="hold" grpId="0" nodeType="afterEffect">
                                  <p:stCondLst>
                                    <p:cond delay="0"/>
                                  </p:stCondLst>
                                  <p:childTnLst>
                                    <p:set>
                                      <p:cBhvr>
                                        <p:cTn id="14" dur="1" fill="hold">
                                          <p:stCondLst>
                                            <p:cond delay="0"/>
                                          </p:stCondLst>
                                        </p:cTn>
                                        <p:tgtEl>
                                          <p:spTgt spid="22539"/>
                                        </p:tgtEl>
                                        <p:attrNameLst>
                                          <p:attrName>style.visibility</p:attrName>
                                        </p:attrNameLst>
                                      </p:cBhvr>
                                      <p:to>
                                        <p:strVal val="visible"/>
                                      </p:to>
                                    </p:set>
                                    <p:anim calcmode="lin" valueType="num">
                                      <p:cBhvr>
                                        <p:cTn id="15" dur="500" fill="hold"/>
                                        <p:tgtEl>
                                          <p:spTgt spid="22539"/>
                                        </p:tgtEl>
                                        <p:attrNameLst>
                                          <p:attrName>ppt_w</p:attrName>
                                        </p:attrNameLst>
                                      </p:cBhvr>
                                      <p:tavLst>
                                        <p:tav tm="0">
                                          <p:val>
                                            <p:fltVal val="0"/>
                                          </p:val>
                                        </p:tav>
                                        <p:tav tm="100000">
                                          <p:val>
                                            <p:strVal val="#ppt_w"/>
                                          </p:val>
                                        </p:tav>
                                      </p:tavLst>
                                    </p:anim>
                                    <p:anim calcmode="lin" valueType="num">
                                      <p:cBhvr>
                                        <p:cTn id="16" dur="500" fill="hold"/>
                                        <p:tgtEl>
                                          <p:spTgt spid="22539"/>
                                        </p:tgtEl>
                                        <p:attrNameLst>
                                          <p:attrName>ppt_h</p:attrName>
                                        </p:attrNameLst>
                                      </p:cBhvr>
                                      <p:tavLst>
                                        <p:tav tm="0">
                                          <p:val>
                                            <p:fltVal val="0"/>
                                          </p:val>
                                        </p:tav>
                                        <p:tav tm="100000">
                                          <p:val>
                                            <p:strVal val="#ppt_h"/>
                                          </p:val>
                                        </p:tav>
                                      </p:tavLst>
                                    </p:anim>
                                    <p:animEffect transition="in" filter="fade">
                                      <p:cBhvr>
                                        <p:cTn id="17" dur="500"/>
                                        <p:tgtEl>
                                          <p:spTgt spid="2253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22545"/>
                                        </p:tgtEl>
                                        <p:attrNameLst>
                                          <p:attrName>style.visibility</p:attrName>
                                        </p:attrNameLst>
                                      </p:cBhvr>
                                      <p:to>
                                        <p:strVal val="visible"/>
                                      </p:to>
                                    </p:set>
                                    <p:anim calcmode="lin" valueType="num">
                                      <p:cBhvr>
                                        <p:cTn id="22" dur="500" fill="hold"/>
                                        <p:tgtEl>
                                          <p:spTgt spid="22545"/>
                                        </p:tgtEl>
                                        <p:attrNameLst>
                                          <p:attrName>ppt_w</p:attrName>
                                        </p:attrNameLst>
                                      </p:cBhvr>
                                      <p:tavLst>
                                        <p:tav tm="0">
                                          <p:val>
                                            <p:fltVal val="0"/>
                                          </p:val>
                                        </p:tav>
                                        <p:tav tm="100000">
                                          <p:val>
                                            <p:strVal val="#ppt_w"/>
                                          </p:val>
                                        </p:tav>
                                      </p:tavLst>
                                    </p:anim>
                                    <p:anim calcmode="lin" valueType="num">
                                      <p:cBhvr>
                                        <p:cTn id="23" dur="500" fill="hold"/>
                                        <p:tgtEl>
                                          <p:spTgt spid="22545"/>
                                        </p:tgtEl>
                                        <p:attrNameLst>
                                          <p:attrName>ppt_h</p:attrName>
                                        </p:attrNameLst>
                                      </p:cBhvr>
                                      <p:tavLst>
                                        <p:tav tm="0">
                                          <p:val>
                                            <p:fltVal val="0"/>
                                          </p:val>
                                        </p:tav>
                                        <p:tav tm="100000">
                                          <p:val>
                                            <p:strVal val="#ppt_h"/>
                                          </p:val>
                                        </p:tav>
                                      </p:tavLst>
                                    </p:anim>
                                    <p:animEffect transition="in" filter="fade">
                                      <p:cBhvr>
                                        <p:cTn id="24" dur="500"/>
                                        <p:tgtEl>
                                          <p:spTgt spid="2254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p:bldP spid="22539" grpId="0" animBg="1"/>
      <p:bldP spid="22545" grpId="0"/>
      <p:bldP spid="15" grpId="0" animBg="1"/>
      <p:bldP spid="14" grpId="0" animBg="1"/>
      <p:bldP spid="17"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27900</TotalTime>
  <Words>6495</Words>
  <Application>Microsoft Office PowerPoint</Application>
  <PresentationFormat>Affichage à l'écran (4:3)</PresentationFormat>
  <Paragraphs>1610</Paragraphs>
  <Slides>44</Slides>
  <Notes>44</Notes>
  <HiddenSlides>0</HiddenSlides>
  <MMClips>0</MMClips>
  <ScaleCrop>false</ScaleCrop>
  <HeadingPairs>
    <vt:vector size="4" baseType="variant">
      <vt:variant>
        <vt:lpstr>Thème</vt:lpstr>
      </vt:variant>
      <vt:variant>
        <vt:i4>3</vt:i4>
      </vt:variant>
      <vt:variant>
        <vt:lpstr>Titres des diapositives</vt:lpstr>
      </vt:variant>
      <vt:variant>
        <vt:i4>44</vt:i4>
      </vt:variant>
    </vt:vector>
  </HeadingPairs>
  <TitlesOfParts>
    <vt:vector size="47" baseType="lpstr">
      <vt:lpstr>Thème Office</vt:lpstr>
      <vt:lpstr>Modèle par défaut</vt:lpstr>
      <vt:lpstr>1_Modèle par défaut</vt:lpstr>
      <vt:lpstr>Modèles de décompression et élaboration des procédures de désaturation</vt:lpstr>
      <vt:lpstr>Sommaire</vt:lpstr>
      <vt:lpstr>Pourquoi ce cours ?</vt:lpstr>
      <vt:lpstr>La loi de Henry</vt:lpstr>
      <vt:lpstr>Et la plongée ?!</vt:lpstr>
      <vt:lpstr>Échanges gazeux: rappels &amp; compléments</vt:lpstr>
      <vt:lpstr>Loi de Henry – compléments Solubilité &amp; capacité d’absorption</vt:lpstr>
      <vt:lpstr>Courbes: Dissolution</vt:lpstr>
      <vt:lpstr>Courbes : Dissolution + désaturation</vt:lpstr>
      <vt:lpstr>Dissolution et plongée</vt:lpstr>
      <vt:lpstr>Les facteurs de dissolution  appliqués au plongeur</vt:lpstr>
      <vt:lpstr>Les facteurs de dissolution  appliqués au plongeur</vt:lpstr>
      <vt:lpstr>La problématique:  passer de la physiologie au calcul</vt:lpstr>
      <vt:lpstr>Le modèle et ses limites: facteurs de risque</vt:lpstr>
      <vt:lpstr>Les modèles de décompression</vt:lpstr>
      <vt:lpstr>Les Hypothèses de Haldane</vt:lpstr>
      <vt:lpstr>Le modèle de Haldane (1908)</vt:lpstr>
      <vt:lpstr>L’évolution vers les tables MN90</vt:lpstr>
      <vt:lpstr>Charge d’un compartiment</vt:lpstr>
      <vt:lpstr>Charge d’un compartiment: exemple</vt:lpstr>
      <vt:lpstr>Décharge d’un compartiment</vt:lpstr>
      <vt:lpstr>Décharge d’un compartiment</vt:lpstr>
      <vt:lpstr>Décharge d’un compartiment loi de désaturation (TN2 =&lt; Sc)</vt:lpstr>
      <vt:lpstr>Profondeur du palier</vt:lpstr>
      <vt:lpstr>Compartiment directeur</vt:lpstr>
      <vt:lpstr>Autres modèles Haldanien  &amp; concept des M-values</vt:lpstr>
      <vt:lpstr>Concept des M-values (suite)</vt:lpstr>
      <vt:lpstr>Caractéristiques des modèles  (néo) Haldanien</vt:lpstr>
      <vt:lpstr>Modèles non Haldanien</vt:lpstr>
      <vt:lpstr>Principes du modèle VPM</vt:lpstr>
      <vt:lpstr>Diminution du risque : principe</vt:lpstr>
      <vt:lpstr>Concept des « Gradient Factor »</vt:lpstr>
      <vt:lpstr>Concept des « Gradient Factor »</vt:lpstr>
      <vt:lpstr>Considérations sur la Vitesse de Remontée</vt:lpstr>
      <vt:lpstr>Considérations sur les paliers profonds</vt:lpstr>
      <vt:lpstr>Bibliographie</vt:lpstr>
      <vt:lpstr>États de Saturation : rappels &amp; définitions</vt:lpstr>
      <vt:lpstr>Exemples de question GP</vt:lpstr>
      <vt:lpstr>GP = Responsable de la désaturation des plongeurs qu’il encadre !</vt:lpstr>
      <vt:lpstr>Brève Histoire de la décompression</vt:lpstr>
      <vt:lpstr>Charge d’un compartiment</vt:lpstr>
      <vt:lpstr>Pour aller plus loin…</vt:lpstr>
      <vt:lpstr>Autres modèles Haldanien  &amp; concept des M-values</vt:lpstr>
      <vt:lpstr>MN90</vt:lpstr>
    </vt:vector>
  </TitlesOfParts>
  <Company>VINCI Energies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BERTRAND Alain</dc:creator>
  <cp:lastModifiedBy>Alain BERTRAND</cp:lastModifiedBy>
  <cp:revision>540</cp:revision>
  <cp:lastPrinted>2016-12-22T15:38:24Z</cp:lastPrinted>
  <dcterms:created xsi:type="dcterms:W3CDTF">2014-11-11T07:16:30Z</dcterms:created>
  <dcterms:modified xsi:type="dcterms:W3CDTF">2022-01-09T14:22:02Z</dcterms:modified>
</cp:coreProperties>
</file>